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Afeesh" charset="1" panose="00000500000000000000"/>
      <p:regular r:id="rId14"/>
    </p:embeddedFont>
    <p:embeddedFont>
      <p:font typeface="Cairo Bold" charset="1" panose="00000800000000000000"/>
      <p:regular r:id="rId15"/>
    </p:embeddedFont>
    <p:embeddedFont>
      <p:font typeface="UKIJ Bom" charset="1" panose="020B0704020202020204"/>
      <p:regular r:id="rId16"/>
    </p:embeddedFont>
    <p:embeddedFont>
      <p:font typeface="XM Vahid Bold" charset="1" panose="02000803090000020004"/>
      <p:regular r:id="rId17"/>
    </p:embeddedFont>
    <p:embeddedFont>
      <p:font typeface="Montaser Arabic Bold" charset="1" panose="0000080000000000000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gi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30B1A">
                <a:alpha val="100000"/>
              </a:srgbClr>
            </a:gs>
            <a:gs pos="100000">
              <a:srgbClr val="081C42">
                <a:alpha val="100000"/>
              </a:srgbClr>
            </a:gs>
          </a:gsLst>
          <a:lin ang="2700000"/>
        </a:gradFill>
      </p:bgPr>
    </p:bg>
    <p:spTree>
      <p:nvGrpSpPr>
        <p:cNvPr id="1" name=""/>
        <p:cNvGrpSpPr/>
        <p:nvPr/>
      </p:nvGrpSpPr>
      <p:grpSpPr>
        <a:xfrm>
          <a:off x="0" y="0"/>
          <a:ext cx="0" cy="0"/>
          <a:chOff x="0" y="0"/>
          <a:chExt cx="0" cy="0"/>
        </a:xfrm>
      </p:grpSpPr>
      <p:sp>
        <p:nvSpPr>
          <p:cNvPr name="Freeform 2" id="2"/>
          <p:cNvSpPr/>
          <p:nvPr/>
        </p:nvSpPr>
        <p:spPr>
          <a:xfrm flipH="false" flipV="false" rot="-10800000">
            <a:off x="-880786" y="-588494"/>
            <a:ext cx="5037552" cy="4094156"/>
          </a:xfrm>
          <a:custGeom>
            <a:avLst/>
            <a:gdLst/>
            <a:ahLst/>
            <a:cxnLst/>
            <a:rect r="r" b="b" t="t" l="l"/>
            <a:pathLst>
              <a:path h="4094156" w="5037552">
                <a:moveTo>
                  <a:pt x="0" y="0"/>
                </a:moveTo>
                <a:lnTo>
                  <a:pt x="5037552" y="0"/>
                </a:lnTo>
                <a:lnTo>
                  <a:pt x="5037552" y="4094156"/>
                </a:lnTo>
                <a:lnTo>
                  <a:pt x="0" y="40941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pic>
        <p:nvPicPr>
          <p:cNvPr name="Picture 3" id="3"/>
          <p:cNvPicPr>
            <a:picLocks noChangeAspect="true"/>
          </p:cNvPicPr>
          <p:nvPr/>
        </p:nvPicPr>
        <p:blipFill>
          <a:blip r:embed="rId4"/>
          <a:srcRect l="0" t="0" r="0" b="0"/>
          <a:stretch>
            <a:fillRect/>
          </a:stretch>
        </p:blipFill>
        <p:spPr>
          <a:xfrm flipH="false" flipV="false" rot="0">
            <a:off x="1212138" y="3725627"/>
            <a:ext cx="3741035" cy="3722330"/>
          </a:xfrm>
          <a:prstGeom prst="rect">
            <a:avLst/>
          </a:prstGeom>
        </p:spPr>
      </p:pic>
      <p:sp>
        <p:nvSpPr>
          <p:cNvPr name="TextBox 4" id="4"/>
          <p:cNvSpPr txBox="true"/>
          <p:nvPr/>
        </p:nvSpPr>
        <p:spPr>
          <a:xfrm rot="0">
            <a:off x="3082655" y="562377"/>
            <a:ext cx="12627095" cy="2198450"/>
          </a:xfrm>
          <a:prstGeom prst="rect">
            <a:avLst/>
          </a:prstGeom>
        </p:spPr>
        <p:txBody>
          <a:bodyPr anchor="t" rtlCol="false" tIns="0" lIns="0" bIns="0" rIns="0">
            <a:spAutoFit/>
          </a:bodyPr>
          <a:lstStyle/>
          <a:p>
            <a:pPr algn="ctr" rtl="true">
              <a:lnSpc>
                <a:spcPts val="8798"/>
              </a:lnSpc>
              <a:spcBef>
                <a:spcPct val="0"/>
              </a:spcBef>
            </a:pPr>
            <a:r>
              <a:rPr lang="ar-EG" sz="6284">
                <a:solidFill>
                  <a:srgbClr val="02C0CF"/>
                </a:solidFill>
                <a:latin typeface="Afeesh"/>
                <a:ea typeface="Afeesh"/>
                <a:cs typeface="Afeesh"/>
                <a:sym typeface="Afeesh"/>
                <a:rtl val="true"/>
              </a:rPr>
              <a:t>جامعة العلوم والتكنولوجيا  محمد بوضياف  </a:t>
            </a:r>
            <a:r>
              <a:rPr lang="en-US" sz="6284">
                <a:solidFill>
                  <a:srgbClr val="4ADEDD"/>
                </a:solidFill>
                <a:latin typeface="Afeesh"/>
                <a:ea typeface="Afeesh"/>
                <a:cs typeface="Afeesh"/>
                <a:sym typeface="Afeesh"/>
              </a:rPr>
              <a:t>usto</a:t>
            </a:r>
          </a:p>
        </p:txBody>
      </p:sp>
      <p:sp>
        <p:nvSpPr>
          <p:cNvPr name="Freeform 5" id="5"/>
          <p:cNvSpPr/>
          <p:nvPr/>
        </p:nvSpPr>
        <p:spPr>
          <a:xfrm flipH="false" flipV="false" rot="786486">
            <a:off x="9144000" y="7405154"/>
            <a:ext cx="11106033" cy="9026176"/>
          </a:xfrm>
          <a:custGeom>
            <a:avLst/>
            <a:gdLst/>
            <a:ahLst/>
            <a:cxnLst/>
            <a:rect r="r" b="b" t="t" l="l"/>
            <a:pathLst>
              <a:path h="9026176" w="11106033">
                <a:moveTo>
                  <a:pt x="0" y="0"/>
                </a:moveTo>
                <a:lnTo>
                  <a:pt x="11106033" y="0"/>
                </a:lnTo>
                <a:lnTo>
                  <a:pt x="11106033" y="9026176"/>
                </a:lnTo>
                <a:lnTo>
                  <a:pt x="0" y="90261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4479228" y="3706075"/>
            <a:ext cx="12030758" cy="7370927"/>
          </a:xfrm>
          <a:prstGeom prst="rect">
            <a:avLst/>
          </a:prstGeom>
        </p:spPr>
        <p:txBody>
          <a:bodyPr anchor="t" rtlCol="false" tIns="0" lIns="0" bIns="0" rIns="0">
            <a:spAutoFit/>
          </a:bodyPr>
          <a:lstStyle/>
          <a:p>
            <a:pPr algn="ctr" rtl="true">
              <a:lnSpc>
                <a:spcPts val="5853"/>
              </a:lnSpc>
            </a:pPr>
          </a:p>
          <a:p>
            <a:pPr algn="ctr" rtl="true">
              <a:lnSpc>
                <a:spcPts val="5853"/>
              </a:lnSpc>
            </a:pPr>
            <a:r>
              <a:rPr lang="ar-EG" b="true" sz="4181">
                <a:solidFill>
                  <a:srgbClr val="00BF63"/>
                </a:solidFill>
                <a:latin typeface="Cairo Bold"/>
                <a:ea typeface="Cairo Bold"/>
                <a:cs typeface="Cairo Bold"/>
                <a:sym typeface="Cairo Bold"/>
                <a:rtl val="true"/>
              </a:rPr>
              <a:t>محاضرات كرة السلة </a:t>
            </a:r>
          </a:p>
          <a:p>
            <a:pPr algn="ctr" rtl="true">
              <a:lnSpc>
                <a:spcPts val="5853"/>
              </a:lnSpc>
            </a:pPr>
            <a:r>
              <a:rPr lang="ar-EG" b="true" sz="4181">
                <a:solidFill>
                  <a:srgbClr val="00BF63"/>
                </a:solidFill>
                <a:latin typeface="Cairo Bold"/>
                <a:ea typeface="Cairo Bold"/>
                <a:cs typeface="Cairo Bold"/>
                <a:sym typeface="Cairo Bold"/>
                <a:rtl val="true"/>
              </a:rPr>
              <a:t>السنة الثالثة ليسانس –تربية بدنية ورياضية-</a:t>
            </a:r>
          </a:p>
          <a:p>
            <a:pPr algn="ctr" rtl="true">
              <a:lnSpc>
                <a:spcPts val="5853"/>
              </a:lnSpc>
            </a:pPr>
            <a:r>
              <a:rPr lang="ar-EG" b="true" sz="4181">
                <a:solidFill>
                  <a:srgbClr val="00BF63"/>
                </a:solidFill>
                <a:latin typeface="Cairo Bold"/>
                <a:ea typeface="Cairo Bold"/>
                <a:cs typeface="Cairo Bold"/>
                <a:sym typeface="Cairo Bold"/>
                <a:rtl val="true"/>
              </a:rPr>
              <a:t>المحاضرة رقم </a:t>
            </a:r>
            <a:r>
              <a:rPr lang="en-US" b="true" sz="4181">
                <a:solidFill>
                  <a:srgbClr val="00BF63"/>
                </a:solidFill>
                <a:latin typeface="Cairo Bold"/>
                <a:ea typeface="Cairo Bold"/>
                <a:cs typeface="Cairo Bold"/>
                <a:sym typeface="Cairo Bold"/>
              </a:rPr>
              <a:t>14</a:t>
            </a:r>
          </a:p>
          <a:p>
            <a:pPr algn="ctr" rtl="true">
              <a:lnSpc>
                <a:spcPts val="6833"/>
              </a:lnSpc>
            </a:pPr>
            <a:r>
              <a:rPr lang="ar-EG" sz="4880">
                <a:solidFill>
                  <a:srgbClr val="FFFFFF"/>
                </a:solidFill>
                <a:latin typeface="UKIJ Bom"/>
                <a:ea typeface="UKIJ Bom"/>
                <a:cs typeface="UKIJ Bom"/>
                <a:sym typeface="UKIJ Bom"/>
                <a:rtl val="true"/>
              </a:rPr>
              <a:t>التحضير التكتيكي (</a:t>
            </a:r>
            <a:r>
              <a:rPr lang="ar-EG" sz="4880">
                <a:solidFill>
                  <a:srgbClr val="FFFFFF"/>
                </a:solidFill>
                <a:latin typeface="UKIJ Bom"/>
                <a:ea typeface="UKIJ Bom"/>
                <a:cs typeface="UKIJ Bom"/>
                <a:sym typeface="UKIJ Bom"/>
                <a:rtl val="true"/>
              </a:rPr>
              <a:t>الخططي) عند لاعبي كرة السلة</a:t>
            </a:r>
          </a:p>
          <a:p>
            <a:pPr algn="ctr" rtl="true">
              <a:lnSpc>
                <a:spcPts val="6833"/>
              </a:lnSpc>
            </a:pPr>
            <a:r>
              <a:rPr lang="ar-EG" sz="4880">
                <a:solidFill>
                  <a:srgbClr val="FFFFFF"/>
                </a:solidFill>
                <a:latin typeface="UKIJ Bom"/>
                <a:ea typeface="UKIJ Bom"/>
                <a:cs typeface="UKIJ Bom"/>
                <a:sym typeface="UKIJ Bom"/>
                <a:rtl val="true"/>
              </a:rPr>
              <a:t>-التحضير الخططي الهجومي</a:t>
            </a:r>
          </a:p>
          <a:p>
            <a:pPr algn="ctr" rtl="true">
              <a:lnSpc>
                <a:spcPts val="4733"/>
              </a:lnSpc>
            </a:pPr>
            <a:r>
              <a:rPr lang="ar-EG" b="true" sz="3381">
                <a:solidFill>
                  <a:srgbClr val="A4BF00"/>
                </a:solidFill>
                <a:latin typeface="Cairo Bold"/>
                <a:ea typeface="Cairo Bold"/>
                <a:cs typeface="Cairo Bold"/>
                <a:sym typeface="Cairo Bold"/>
                <a:rtl val="true"/>
              </a:rPr>
              <a:t>الدكتور قراش لعجال </a:t>
            </a:r>
          </a:p>
          <a:p>
            <a:pPr algn="ctr" rtl="true">
              <a:lnSpc>
                <a:spcPts val="4733"/>
              </a:lnSpc>
            </a:pPr>
          </a:p>
          <a:p>
            <a:pPr algn="ctr" rtl="true">
              <a:lnSpc>
                <a:spcPts val="5853"/>
              </a:lnSpc>
            </a:pPr>
          </a:p>
          <a:p>
            <a:pPr algn="ctr" rtl="true">
              <a:lnSpc>
                <a:spcPts val="5853"/>
              </a:lnSpc>
            </a:pPr>
          </a:p>
        </p:txBody>
      </p:sp>
      <p:sp>
        <p:nvSpPr>
          <p:cNvPr name="TextBox 7" id="7"/>
          <p:cNvSpPr txBox="true"/>
          <p:nvPr/>
        </p:nvSpPr>
        <p:spPr>
          <a:xfrm rot="0">
            <a:off x="3461830" y="2891770"/>
            <a:ext cx="10932096" cy="613892"/>
          </a:xfrm>
          <a:prstGeom prst="rect">
            <a:avLst/>
          </a:prstGeom>
        </p:spPr>
        <p:txBody>
          <a:bodyPr anchor="t" rtlCol="false" tIns="0" lIns="0" bIns="0" rIns="0">
            <a:spAutoFit/>
          </a:bodyPr>
          <a:lstStyle/>
          <a:p>
            <a:pPr algn="r" rtl="true" marL="773145" indent="-386572" lvl="1">
              <a:lnSpc>
                <a:spcPts val="5013"/>
              </a:lnSpc>
              <a:spcBef>
                <a:spcPct val="0"/>
              </a:spcBef>
              <a:buFont typeface="Arial"/>
              <a:buChar char="•"/>
            </a:pPr>
            <a:r>
              <a:rPr lang="ar-EG" b="true" sz="3581">
                <a:solidFill>
                  <a:srgbClr val="02C0CF"/>
                </a:solidFill>
                <a:latin typeface="Cairo Bold"/>
                <a:ea typeface="Cairo Bold"/>
                <a:cs typeface="Cairo Bold"/>
                <a:sym typeface="Cairo Bold"/>
                <a:rtl val="true"/>
              </a:rPr>
              <a:t>معهد التربية البدنية والرياضية </a:t>
            </a:r>
          </a:p>
        </p:txBody>
      </p:sp>
      <p:sp>
        <p:nvSpPr>
          <p:cNvPr name="TextBox 8" id="8"/>
          <p:cNvSpPr txBox="true"/>
          <p:nvPr/>
        </p:nvSpPr>
        <p:spPr>
          <a:xfrm rot="0">
            <a:off x="3722144" y="9182100"/>
            <a:ext cx="4271359" cy="693906"/>
          </a:xfrm>
          <a:prstGeom prst="rect">
            <a:avLst/>
          </a:prstGeom>
        </p:spPr>
        <p:txBody>
          <a:bodyPr anchor="t" rtlCol="false" tIns="0" lIns="0" bIns="0" rIns="0">
            <a:spAutoFit/>
          </a:bodyPr>
          <a:lstStyle/>
          <a:p>
            <a:pPr algn="ctr">
              <a:lnSpc>
                <a:spcPts val="5679"/>
              </a:lnSpc>
            </a:pPr>
            <a:r>
              <a:rPr lang="en-US" b="true" sz="4056">
                <a:solidFill>
                  <a:srgbClr val="FFFFFF"/>
                </a:solidFill>
                <a:latin typeface="XM Vahid Bold"/>
                <a:ea typeface="XM Vahid Bold"/>
                <a:cs typeface="XM Vahid Bold"/>
                <a:sym typeface="XM Vahid Bold"/>
              </a:rPr>
              <a:t>2025-2024</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5C4C6"/>
        </a:solidFill>
      </p:bgPr>
    </p:bg>
    <p:spTree>
      <p:nvGrpSpPr>
        <p:cNvPr id="1" name=""/>
        <p:cNvGrpSpPr/>
        <p:nvPr/>
      </p:nvGrpSpPr>
      <p:grpSpPr>
        <a:xfrm>
          <a:off x="0" y="0"/>
          <a:ext cx="0" cy="0"/>
          <a:chOff x="0" y="0"/>
          <a:chExt cx="0" cy="0"/>
        </a:xfrm>
      </p:grpSpPr>
      <p:grpSp>
        <p:nvGrpSpPr>
          <p:cNvPr name="Group 2" id="2"/>
          <p:cNvGrpSpPr/>
          <p:nvPr/>
        </p:nvGrpSpPr>
        <p:grpSpPr>
          <a:xfrm rot="0">
            <a:off x="0" y="0"/>
            <a:ext cx="3906802" cy="10287000"/>
            <a:chOff x="0" y="0"/>
            <a:chExt cx="605266" cy="1593725"/>
          </a:xfrm>
        </p:grpSpPr>
        <p:sp>
          <p:nvSpPr>
            <p:cNvPr name="Freeform 3" id="3"/>
            <p:cNvSpPr/>
            <p:nvPr/>
          </p:nvSpPr>
          <p:spPr>
            <a:xfrm flipH="false" flipV="false" rot="0">
              <a:off x="0" y="0"/>
              <a:ext cx="605266" cy="1593725"/>
            </a:xfrm>
            <a:custGeom>
              <a:avLst/>
              <a:gdLst/>
              <a:ahLst/>
              <a:cxnLst/>
              <a:rect r="r" b="b" t="t" l="l"/>
              <a:pathLst>
                <a:path h="1593725" w="605266">
                  <a:moveTo>
                    <a:pt x="85211" y="0"/>
                  </a:moveTo>
                  <a:lnTo>
                    <a:pt x="520055" y="0"/>
                  </a:lnTo>
                  <a:cubicBezTo>
                    <a:pt x="567116" y="0"/>
                    <a:pt x="605266" y="38150"/>
                    <a:pt x="605266" y="85211"/>
                  </a:cubicBezTo>
                  <a:lnTo>
                    <a:pt x="605266" y="1508515"/>
                  </a:lnTo>
                  <a:cubicBezTo>
                    <a:pt x="605266" y="1555575"/>
                    <a:pt x="567116" y="1593725"/>
                    <a:pt x="520055" y="1593725"/>
                  </a:cubicBezTo>
                  <a:lnTo>
                    <a:pt x="85211" y="1593725"/>
                  </a:lnTo>
                  <a:cubicBezTo>
                    <a:pt x="38150" y="1593725"/>
                    <a:pt x="0" y="1555575"/>
                    <a:pt x="0" y="1508515"/>
                  </a:cubicBezTo>
                  <a:lnTo>
                    <a:pt x="0" y="85211"/>
                  </a:lnTo>
                  <a:cubicBezTo>
                    <a:pt x="0" y="38150"/>
                    <a:pt x="38150" y="0"/>
                    <a:pt x="85211" y="0"/>
                  </a:cubicBezTo>
                  <a:close/>
                </a:path>
              </a:pathLst>
            </a:custGeom>
            <a:blipFill>
              <a:blip r:embed="rId2"/>
              <a:stretch>
                <a:fillRect l="-53809" t="-2385" r="-250073" b="0"/>
              </a:stretch>
            </a:blipFill>
            <a:ln cap="rnd">
              <a:noFill/>
              <a:prstDash val="solid"/>
              <a:round/>
            </a:ln>
          </p:spPr>
        </p:sp>
      </p:grpSp>
      <p:sp>
        <p:nvSpPr>
          <p:cNvPr name="TextBox 4" id="4"/>
          <p:cNvSpPr txBox="true"/>
          <p:nvPr/>
        </p:nvSpPr>
        <p:spPr>
          <a:xfrm rot="0">
            <a:off x="4189413" y="73877"/>
            <a:ext cx="13838660" cy="9088616"/>
          </a:xfrm>
          <a:prstGeom prst="rect">
            <a:avLst/>
          </a:prstGeom>
        </p:spPr>
        <p:txBody>
          <a:bodyPr anchor="t" rtlCol="false" tIns="0" lIns="0" bIns="0" rIns="0">
            <a:spAutoFit/>
          </a:bodyPr>
          <a:lstStyle/>
          <a:p>
            <a:pPr algn="just" rtl="true">
              <a:lnSpc>
                <a:spcPts val="3647"/>
              </a:lnSpc>
            </a:pPr>
            <a:r>
              <a:rPr lang="ar-EG" b="true" sz="2133">
                <a:solidFill>
                  <a:srgbClr val="000000"/>
                </a:solidFill>
                <a:latin typeface="Cairo Bold"/>
                <a:ea typeface="Cairo Bold"/>
                <a:cs typeface="Cairo Bold"/>
                <a:sym typeface="Cairo Bold"/>
                <a:rtl val="true"/>
              </a:rPr>
              <a:t>مقدمة:</a:t>
            </a:r>
          </a:p>
          <a:p>
            <a:pPr algn="just" rtl="true">
              <a:lnSpc>
                <a:spcPts val="3647"/>
              </a:lnSpc>
            </a:pPr>
            <a:r>
              <a:rPr lang="ar-EG" b="true" sz="2133">
                <a:solidFill>
                  <a:srgbClr val="000000"/>
                </a:solidFill>
                <a:latin typeface="Cairo Bold"/>
                <a:ea typeface="Cairo Bold"/>
                <a:cs typeface="Cairo Bold"/>
                <a:sym typeface="Cairo Bold"/>
                <a:rtl val="true"/>
              </a:rPr>
              <a:t> بعدما تطرقنا في الجزء الأول من هذه المحاضرة إلى التكتيك الرياضي (التكتيك الهجومي) و أعطينا أهم التعاريف له من خلال ما جاء</a:t>
            </a:r>
            <a:r>
              <a:rPr lang="ar-EG" b="true" sz="2133">
                <a:solidFill>
                  <a:srgbClr val="000000"/>
                </a:solidFill>
                <a:latin typeface="Cairo Bold"/>
                <a:ea typeface="Cairo Bold"/>
                <a:cs typeface="Cairo Bold"/>
                <a:sym typeface="Cairo Bold"/>
                <a:rtl val="true"/>
              </a:rPr>
              <a:t> به مجموعة من المنظرين في مجال الرياضة على العموم و بعدما تطرقنا إلى مهام التحضير التكتيكي، و مكوناته</a:t>
            </a:r>
            <a:r>
              <a:rPr lang="ar-EG" b="true" sz="2133">
                <a:solidFill>
                  <a:srgbClr val="000000"/>
                </a:solidFill>
                <a:latin typeface="Cairo Bold"/>
                <a:ea typeface="Cairo Bold"/>
                <a:cs typeface="Cairo Bold"/>
                <a:sym typeface="Cairo Bold"/>
                <a:rtl val="true"/>
              </a:rPr>
              <a:t> ا</a:t>
            </a:r>
            <a:r>
              <a:rPr lang="ar-EG" b="true" sz="2133">
                <a:solidFill>
                  <a:srgbClr val="000000"/>
                </a:solidFill>
                <a:latin typeface="Cairo Bold"/>
                <a:ea typeface="Cairo Bold"/>
                <a:cs typeface="Cairo Bold"/>
                <a:sym typeface="Cairo Bold"/>
                <a:rtl val="true"/>
              </a:rPr>
              <a:t>لأساسية في الهجوم، ووسائله و طرق التحضير التكتيكي و الخوض بصفة عامة في التكتيك الهجومي في رياضة كرة السلة؛ سنتطرق اليوم في الجزء الثاني من التحضير التكتيكي، إلى التكتيك الدفاعي في رياضة كرة السلة و الذي لا يقل أهمية عن التحضير التكتيكي الهجومي فكرة السلة في رياضة مثيرة، لأنها تتطلب إتقان جانب أساسي لتحقيق النجاح الا وهو التكتيكات. فهذه الفكرة تتضمن القدرة على الرد في لحظة معينة على مشكلة الفريق المنافس. لكن للاستجابة على النحو الأمثل، يحتاج الفريق إلى الخيرة، المخاطرة والقدرة على التكيف </a:t>
            </a:r>
            <a:r>
              <a:rPr lang="ar-EG" b="true" sz="2133">
                <a:solidFill>
                  <a:srgbClr val="000000"/>
                </a:solidFill>
                <a:latin typeface="Cairo Bold"/>
                <a:ea typeface="Cairo Bold"/>
                <a:cs typeface="Cairo Bold"/>
                <a:sym typeface="Cairo Bold"/>
                <a:rtl val="true"/>
              </a:rPr>
              <a:t>فليس</a:t>
            </a:r>
            <a:r>
              <a:rPr lang="ar-EG" b="true" sz="2133">
                <a:solidFill>
                  <a:srgbClr val="000000"/>
                </a:solidFill>
                <a:latin typeface="Cairo Bold"/>
                <a:ea typeface="Cairo Bold"/>
                <a:cs typeface="Cairo Bold"/>
                <a:sym typeface="Cairo Bold"/>
                <a:rtl val="true"/>
              </a:rPr>
              <a:t> كل الرياضات </a:t>
            </a:r>
            <a:r>
              <a:rPr lang="ar-EG" b="true" sz="2133">
                <a:solidFill>
                  <a:srgbClr val="000000"/>
                </a:solidFill>
                <a:latin typeface="Cairo Bold"/>
                <a:ea typeface="Cairo Bold"/>
                <a:cs typeface="Cairo Bold"/>
                <a:sym typeface="Cairo Bold"/>
                <a:rtl val="true"/>
              </a:rPr>
              <a:t>الأخرى تتطلب الكثير من هذه</a:t>
            </a:r>
            <a:r>
              <a:rPr lang="ar-EG" b="true" sz="2133">
                <a:solidFill>
                  <a:srgbClr val="000000"/>
                </a:solidFill>
                <a:latin typeface="Cairo Bold"/>
                <a:ea typeface="Cairo Bold"/>
                <a:cs typeface="Cairo Bold"/>
                <a:sym typeface="Cairo Bold"/>
                <a:rtl val="true"/>
              </a:rPr>
              <a:t> المعايير، ما يمكن تفسير </a:t>
            </a:r>
            <a:r>
              <a:rPr lang="ar-EG" b="true" sz="2133">
                <a:solidFill>
                  <a:srgbClr val="000000"/>
                </a:solidFill>
                <a:latin typeface="Cairo Bold"/>
                <a:ea typeface="Cairo Bold"/>
                <a:cs typeface="Cairo Bold"/>
                <a:sym typeface="Cairo Bold"/>
                <a:rtl val="true"/>
              </a:rPr>
              <a:t>ذلك من خلال حقيقة أن القليل من الرياضة كرة القدم الأمريكية التي تستجيب إلى مثل هذه الاستراتيجية. و</a:t>
            </a:r>
            <a:r>
              <a:rPr lang="ar-EG" b="true" sz="2133">
                <a:solidFill>
                  <a:srgbClr val="000000"/>
                </a:solidFill>
                <a:latin typeface="Cairo Bold"/>
                <a:ea typeface="Cairo Bold"/>
                <a:cs typeface="Cairo Bold"/>
                <a:sym typeface="Cairo Bold"/>
                <a:rtl val="true"/>
              </a:rPr>
              <a:t> المدرب لديه الكثير من الفرص للتدخل في</a:t>
            </a:r>
            <a:r>
              <a:rPr lang="ar-EG" b="true" sz="2133">
                <a:solidFill>
                  <a:srgbClr val="000000"/>
                </a:solidFill>
                <a:latin typeface="Cairo Bold"/>
                <a:ea typeface="Cairo Bold"/>
                <a:cs typeface="Cairo Bold"/>
                <a:sym typeface="Cairo Bold"/>
                <a:rtl val="true"/>
              </a:rPr>
              <a:t> اللعبة وقلب الك</a:t>
            </a:r>
            <a:r>
              <a:rPr lang="ar-EG" b="true" sz="2133">
                <a:solidFill>
                  <a:srgbClr val="000000"/>
                </a:solidFill>
                <a:latin typeface="Cairo Bold"/>
                <a:ea typeface="Cairo Bold"/>
                <a:cs typeface="Cairo Bold"/>
                <a:sym typeface="Cairo Bold"/>
                <a:rtl val="true"/>
              </a:rPr>
              <a:t>فة إلى صالح فريقه، خصوصاً إذا كان الفريق يمتلك اللاعبين</a:t>
            </a:r>
            <a:r>
              <a:rPr lang="ar-EG" b="true" sz="2133">
                <a:solidFill>
                  <a:srgbClr val="000000"/>
                </a:solidFill>
                <a:latin typeface="Cairo Bold"/>
                <a:ea typeface="Cairo Bold"/>
                <a:cs typeface="Cairo Bold"/>
                <a:sym typeface="Cairo Bold"/>
                <a:rtl val="true"/>
              </a:rPr>
              <a:t> الممتازين.</a:t>
            </a:r>
          </a:p>
          <a:p>
            <a:pPr algn="just" rtl="true">
              <a:lnSpc>
                <a:spcPts val="3647"/>
              </a:lnSpc>
            </a:pPr>
            <a:r>
              <a:rPr lang="ar-EG" b="true" sz="2133">
                <a:solidFill>
                  <a:srgbClr val="000000"/>
                </a:solidFill>
                <a:latin typeface="Cairo Bold"/>
                <a:ea typeface="Cairo Bold"/>
                <a:cs typeface="Cairo Bold"/>
                <a:sym typeface="Cairo Bold"/>
                <a:rtl val="true"/>
              </a:rPr>
              <a:t>تاريخياً، مراقبة اللاع</a:t>
            </a:r>
            <a:r>
              <a:rPr lang="ar-EG" b="true" sz="2133">
                <a:solidFill>
                  <a:srgbClr val="000000"/>
                </a:solidFill>
                <a:latin typeface="Cairo Bold"/>
                <a:ea typeface="Cairo Bold"/>
                <a:cs typeface="Cairo Bold"/>
                <a:sym typeface="Cairo Bold"/>
                <a:rtl val="true"/>
              </a:rPr>
              <a:t>ب بشكل فردي هو الشكل الأول</a:t>
            </a:r>
            <a:r>
              <a:rPr lang="ar-EG" b="true" sz="2133">
                <a:solidFill>
                  <a:srgbClr val="000000"/>
                </a:solidFill>
                <a:latin typeface="Cairo Bold"/>
                <a:ea typeface="Cairo Bold"/>
                <a:cs typeface="Cairo Bold"/>
                <a:sym typeface="Cairo Bold"/>
                <a:rtl val="true"/>
              </a:rPr>
              <a:t> للدفاع </a:t>
            </a:r>
            <a:r>
              <a:rPr lang="ar-EG" b="true" sz="2133">
                <a:solidFill>
                  <a:srgbClr val="000000"/>
                </a:solidFill>
                <a:latin typeface="Cairo Bold"/>
                <a:ea typeface="Cairo Bold"/>
                <a:cs typeface="Cairo Bold"/>
                <a:sym typeface="Cairo Bold"/>
                <a:rtl val="true"/>
              </a:rPr>
              <a:t>المنظم" في معظم الأوقات في وضع الاعتراض</a:t>
            </a:r>
            <a:r>
              <a:rPr lang="ar-EG" b="true" sz="2133">
                <a:solidFill>
                  <a:srgbClr val="000000"/>
                </a:solidFill>
                <a:latin typeface="Cairo Bold"/>
                <a:ea typeface="Cairo Bold"/>
                <a:cs typeface="Cairo Bold"/>
                <a:sym typeface="Cairo Bold"/>
                <a:rtl val="true"/>
              </a:rPr>
              <a:t> للكرة، يقلل المدافع متمسكا بوتيرة خص</a:t>
            </a:r>
            <a:r>
              <a:rPr lang="ar-EG" b="true" sz="2133">
                <a:solidFill>
                  <a:srgbClr val="000000"/>
                </a:solidFill>
                <a:latin typeface="Cairo Bold"/>
                <a:ea typeface="Cairo Bold"/>
                <a:cs typeface="Cairo Bold"/>
                <a:sym typeface="Cairo Bold"/>
                <a:rtl val="true"/>
              </a:rPr>
              <a:t>مه، حتى اللحظة التي يقرر فيها المهاجم المراوغة (المحاورة)، ثم الخداع بالكرة، قبل الذهاب إلى السلة سيؤدي هذا الإغراء لاحقا إلى ولادة الحركة الهروب الأ</a:t>
            </a:r>
            <a:r>
              <a:rPr lang="ar-EG" b="true" sz="2133">
                <a:solidFill>
                  <a:srgbClr val="000000"/>
                </a:solidFill>
                <a:latin typeface="Cairo Bold"/>
                <a:ea typeface="Cairo Bold"/>
                <a:cs typeface="Cairo Bold"/>
                <a:sym typeface="Cairo Bold"/>
                <a:rtl val="true"/>
              </a:rPr>
              <a:t>م</a:t>
            </a:r>
            <a:r>
              <a:rPr lang="ar-EG" b="true" sz="2133">
                <a:solidFill>
                  <a:srgbClr val="000000"/>
                </a:solidFill>
                <a:latin typeface="Cairo Bold"/>
                <a:ea typeface="Cairo Bold"/>
                <a:cs typeface="Cairo Bold"/>
                <a:sym typeface="Cairo Bold"/>
                <a:rtl val="true"/>
              </a:rPr>
              <a:t>امي أو القطع و الذي سيكون أحد الأسباب الفنية لظهور دفاع المنطقة، الذي لا تزال أصوله غير واضحة و غير واثقة؛ لكن البعض يقول إن المدرب (أندرسون)، انتبه إلى أن اللاعبين واجهوا صعوبة في مت</a:t>
            </a:r>
            <a:r>
              <a:rPr lang="ar-EG" b="true" sz="2133">
                <a:solidFill>
                  <a:srgbClr val="000000"/>
                </a:solidFill>
                <a:latin typeface="Cairo Bold"/>
                <a:ea typeface="Cairo Bold"/>
                <a:cs typeface="Cairo Bold"/>
                <a:sym typeface="Cairo Bold"/>
                <a:rtl val="true"/>
              </a:rPr>
              <a:t>ابعة خصوميم دفاعيًا على كل الملعب، ف</a:t>
            </a:r>
            <a:r>
              <a:rPr lang="ar-EG" b="true" sz="2133">
                <a:solidFill>
                  <a:srgbClr val="000000"/>
                </a:solidFill>
                <a:latin typeface="Cairo Bold"/>
                <a:ea typeface="Cairo Bold"/>
                <a:cs typeface="Cairo Bold"/>
                <a:sym typeface="Cairo Bold"/>
                <a:rtl val="true"/>
              </a:rPr>
              <a:t>أوصى بالانسحاب الميحي تحت السلة من أجل بناء "جدار" دفاعي للمهاجمين. ومع ذلك، فإن دفاع المنطقة هو الشكل الأول للدفاع الجماعي.</a:t>
            </a:r>
          </a:p>
          <a:p>
            <a:pPr algn="just" rtl="true">
              <a:lnSpc>
                <a:spcPts val="3647"/>
              </a:lnSpc>
            </a:pPr>
            <a:r>
              <a:rPr lang="ar-EG" b="true" sz="2133">
                <a:solidFill>
                  <a:srgbClr val="000000"/>
                </a:solidFill>
                <a:latin typeface="Cairo Bold"/>
                <a:ea typeface="Cairo Bold"/>
                <a:cs typeface="Cairo Bold"/>
                <a:sym typeface="Cairo Bold"/>
                <a:rtl val="true"/>
              </a:rPr>
              <a:t>ففي هذا الجزء الثاني من محاضرة التكتيك، سنتطرق إلى مجموعة من المفاهيم والمعطيات التي توضح لنا مفهوم نتطرق بالتفصيل على أهم دفاعات المنطقة و أساسياتها.</a:t>
            </a:r>
          </a:p>
          <a:p>
            <a:pPr algn="just" rtl="true">
              <a:lnSpc>
                <a:spcPts val="3312"/>
              </a:lnSpc>
            </a:pPr>
          </a:p>
        </p:txBody>
      </p:sp>
    </p:spTree>
  </p:cSld>
  <p:clrMapOvr>
    <a:masterClrMapping/>
  </p:clrMapOvr>
</p:sld>
</file>

<file path=ppt/slides/slide3.xml><?xml version="1.0" encoding="utf-8"?>
<p:sld xmlns:p="http://schemas.openxmlformats.org/presentationml/2006/main" xmlns:a="http://schemas.openxmlformats.org/drawingml/2006/main">
  <p:cSld>
    <p:bg>
      <p:bgPr>
        <a:solidFill>
          <a:srgbClr val="5CE1E6"/>
        </a:solidFill>
      </p:bgPr>
    </p:bg>
    <p:spTree>
      <p:nvGrpSpPr>
        <p:cNvPr id="1" name=""/>
        <p:cNvGrpSpPr/>
        <p:nvPr/>
      </p:nvGrpSpPr>
      <p:grpSpPr>
        <a:xfrm>
          <a:off x="0" y="0"/>
          <a:ext cx="0" cy="0"/>
          <a:chOff x="0" y="0"/>
          <a:chExt cx="0" cy="0"/>
        </a:xfrm>
      </p:grpSpPr>
      <p:sp>
        <p:nvSpPr>
          <p:cNvPr name="TextBox 2" id="2"/>
          <p:cNvSpPr txBox="true"/>
          <p:nvPr/>
        </p:nvSpPr>
        <p:spPr>
          <a:xfrm rot="0">
            <a:off x="0" y="-29334"/>
            <a:ext cx="17634343" cy="9349519"/>
          </a:xfrm>
          <a:prstGeom prst="rect">
            <a:avLst/>
          </a:prstGeom>
        </p:spPr>
        <p:txBody>
          <a:bodyPr anchor="t" rtlCol="false" tIns="0" lIns="0" bIns="0" rIns="0">
            <a:spAutoFit/>
          </a:bodyPr>
          <a:lstStyle/>
          <a:p>
            <a:pPr algn="r" rtl="true">
              <a:lnSpc>
                <a:spcPts val="4691"/>
              </a:lnSpc>
            </a:pPr>
            <a:r>
              <a:rPr lang="en-US" sz="2048" b="true">
                <a:solidFill>
                  <a:srgbClr val="000000"/>
                </a:solidFill>
                <a:latin typeface="Cairo Bold"/>
                <a:ea typeface="Cairo Bold"/>
                <a:cs typeface="Cairo Bold"/>
                <a:sym typeface="Cairo Bold"/>
              </a:rPr>
              <a:t>1</a:t>
            </a:r>
            <a:r>
              <a:rPr lang="ar-EG" sz="2048" b="true">
                <a:solidFill>
                  <a:srgbClr val="000000"/>
                </a:solidFill>
                <a:latin typeface="Cairo Bold"/>
                <a:ea typeface="Cairo Bold"/>
                <a:cs typeface="Cairo Bold"/>
                <a:sym typeface="Cairo Bold"/>
                <a:rtl val="true"/>
              </a:rPr>
              <a:t> - تكتيكات الدفاع الفردية لا بد من تعليم أساسيات الدفاع الفردي قبل:</a:t>
            </a:r>
          </a:p>
          <a:p>
            <a:pPr algn="r" rtl="true">
              <a:lnSpc>
                <a:spcPts val="4691"/>
              </a:lnSpc>
            </a:pPr>
            <a:r>
              <a:rPr lang="ar-EG" sz="2048" b="true">
                <a:solidFill>
                  <a:srgbClr val="000000"/>
                </a:solidFill>
                <a:latin typeface="Cairo Bold"/>
                <a:ea typeface="Cairo Bold"/>
                <a:cs typeface="Cairo Bold"/>
                <a:sym typeface="Cairo Bold"/>
                <a:rtl val="true"/>
              </a:rPr>
              <a:t>أو تكتيك دفاعي سواء أكان دفاع المنطقة أو دفاع رجل.</a:t>
            </a:r>
          </a:p>
          <a:p>
            <a:pPr algn="r" rtl="true">
              <a:lnSpc>
                <a:spcPts val="4691"/>
              </a:lnSpc>
            </a:pPr>
            <a:r>
              <a:rPr lang="ar-EG" sz="2048" b="true">
                <a:solidFill>
                  <a:srgbClr val="000000"/>
                </a:solidFill>
                <a:latin typeface="Cairo Bold"/>
                <a:ea typeface="Cairo Bold"/>
                <a:cs typeface="Cairo Bold"/>
                <a:sym typeface="Cairo Bold"/>
                <a:rtl val="true"/>
              </a:rPr>
              <a:t>التكتيك الدفاعي و أنواعه و اساسیاته کمدافع، ببين لنا أن كل لاعب منافس لديه عدد معين من الرجل.</a:t>
            </a:r>
          </a:p>
          <a:p>
            <a:pPr algn="r" rtl="true">
              <a:lnSpc>
                <a:spcPts val="4691"/>
              </a:lnSpc>
            </a:pPr>
            <a:r>
              <a:rPr lang="ar-EG" sz="2048" b="true">
                <a:solidFill>
                  <a:srgbClr val="000000"/>
                </a:solidFill>
                <a:latin typeface="Cairo Bold"/>
                <a:ea typeface="Cairo Bold"/>
                <a:cs typeface="Cairo Bold"/>
                <a:sym typeface="Cairo Bold"/>
                <a:rtl val="true"/>
              </a:rPr>
              <a:t>فالخاصية الأولى التي يتم تطويرها عند اللاعبين في ملاحظة الصفات و الأخطاء التي من الجيد معرفتها إذا كنا نريد الدفاع عنه بشكل صحيح. النقطة الثانية التي من الجيد الإصرار عليها هي تعلم التحدث بصوت عالي لتشجيع الشركاء من جهة وتحذيرهم من جهة أخرى خلال الدفاع؛ و أخيرا، من الضروري أن يعرف اللاعبون تماما الحركات الكاملة للتحركات الدفاعية التي تشبه "اللعب بالأقدام" عند الملاكمين و التي تسمح باستيعاب الحالات المختلفة لمبارة الارتكاز ففي تكتيك الدفاع الفردي هناك نوعين من التكتيك:</a:t>
            </a:r>
          </a:p>
          <a:p>
            <a:pPr algn="r" rtl="true">
              <a:lnSpc>
                <a:spcPts val="4691"/>
              </a:lnSpc>
            </a:pPr>
            <a:r>
              <a:rPr lang="ar-EG" sz="2048" b="true">
                <a:solidFill>
                  <a:srgbClr val="000000"/>
                </a:solidFill>
                <a:latin typeface="Cairo Bold"/>
                <a:ea typeface="Cairo Bold"/>
                <a:cs typeface="Cairo Bold"/>
                <a:sym typeface="Cairo Bold"/>
                <a:rtl val="true"/>
              </a:rPr>
              <a:t>-</a:t>
            </a:r>
            <a:r>
              <a:rPr lang="en-US" sz="2048" b="true">
                <a:solidFill>
                  <a:srgbClr val="000000"/>
                </a:solidFill>
                <a:latin typeface="Cairo Bold"/>
                <a:ea typeface="Cairo Bold"/>
                <a:cs typeface="Cairo Bold"/>
                <a:sym typeface="Cairo Bold"/>
              </a:rPr>
              <a:t>1-1</a:t>
            </a:r>
            <a:r>
              <a:rPr lang="ar-EG" sz="2048" b="true">
                <a:solidFill>
                  <a:srgbClr val="000000"/>
                </a:solidFill>
                <a:latin typeface="Cairo Bold"/>
                <a:ea typeface="Cairo Bold"/>
                <a:cs typeface="Cairo Bold"/>
                <a:sym typeface="Cairo Bold"/>
                <a:rtl val="true"/>
              </a:rPr>
              <a:t>تكتيك الدفاع الفردي على اللاعب الحامل للكرة : هي أسلوب الدفاع رجل لرجل ويجب تعليميا لأي مدافع قبل التطرق للدفاع الجماعي، وهي الأساس في تعليم الدفاع، والاعتبارات التي على اللاعب المدافع مراعاتها أثناء الدفاع على حامل الكرة تشمل:</a:t>
            </a:r>
          </a:p>
          <a:p>
            <a:pPr algn="r" rtl="true">
              <a:lnSpc>
                <a:spcPts val="4691"/>
              </a:lnSpc>
            </a:pPr>
            <a:r>
              <a:rPr lang="ar-EG" sz="2048" b="true">
                <a:solidFill>
                  <a:srgbClr val="000000"/>
                </a:solidFill>
                <a:latin typeface="Cairo Bold"/>
                <a:ea typeface="Cairo Bold"/>
                <a:cs typeface="Cairo Bold"/>
                <a:sym typeface="Cairo Bold"/>
                <a:rtl val="true"/>
              </a:rPr>
              <a:t>فإذا كانت التكتيكات هي " فن الجمع بين اللاعبين وترتبهم و استخدامهم لتحقيق الهدف." فهي تستجيب للعديد من الاشكاليات التي يمكن أن تكون داخلية للفريق (فرض طريقة لعبه) أو خارجية (تستجيب لتكتيك الفريق المنافس)، و الذي تختلف فيه الآراء أحيانا.</a:t>
            </a:r>
          </a:p>
          <a:p>
            <a:pPr algn="r" rtl="true">
              <a:lnSpc>
                <a:spcPts val="4691"/>
              </a:lnSpc>
            </a:pPr>
            <a:r>
              <a:rPr lang="ar-EG" sz="2048" b="true">
                <a:solidFill>
                  <a:srgbClr val="000000"/>
                </a:solidFill>
                <a:latin typeface="Cairo Bold"/>
                <a:ea typeface="Cairo Bold"/>
                <a:cs typeface="Cairo Bold"/>
                <a:sym typeface="Cairo Bold"/>
                <a:rtl val="true"/>
              </a:rPr>
              <a:t>إن جوهر دور المدرب هو عدم معرفة ما إذا كان سيكون أفضل أم أسوا مع الخيارات الأخرى. لذا يجب أن يبدأ بقبول الفشل؛ فالتكتيك هو الاستجابة للحظة ما تشعر بها ولا أحد يستطيع أن يقول إنك كنت مخطئا، لأنه إذا لم تغير تكتيكاتك فماذا ستكون النتيجة؟ ومع ذلك، تحرص على التمييز بين مدرب الشباب و مدرب الكبار. فستركز هنا على</a:t>
            </a:r>
          </a:p>
          <a:p>
            <a:pPr algn="r" rtl="true">
              <a:lnSpc>
                <a:spcPts val="4691"/>
              </a:lnSpc>
            </a:pPr>
            <a:r>
              <a:rPr lang="ar-EG" sz="2048" b="true">
                <a:solidFill>
                  <a:srgbClr val="000000"/>
                </a:solidFill>
                <a:latin typeface="Cairo Bold"/>
                <a:ea typeface="Cairo Bold"/>
                <a:cs typeface="Cairo Bold"/>
                <a:sym typeface="Cairo Bold"/>
                <a:rtl val="true"/>
              </a:rPr>
              <a:t>-التفكير في البطولات التنافسية حيث يسود النصر مما يستدعي تطور التكتيكات و التدريب.</a:t>
            </a:r>
          </a:p>
          <a:p>
            <a:pPr algn="r" rtl="true">
              <a:lnSpc>
                <a:spcPts val="4691"/>
              </a:lnSpc>
            </a:pPr>
          </a:p>
        </p:txBody>
      </p:sp>
    </p:spTree>
  </p:cSld>
  <p:clrMapOvr>
    <a:masterClrMapping/>
  </p:clrMapOvr>
</p:sld>
</file>

<file path=ppt/slides/slide4.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205270" y="225320"/>
            <a:ext cx="17669610" cy="10001974"/>
          </a:xfrm>
          <a:prstGeom prst="rect">
            <a:avLst/>
          </a:prstGeom>
        </p:spPr>
        <p:txBody>
          <a:bodyPr anchor="t" rtlCol="false" tIns="0" lIns="0" bIns="0" rIns="0">
            <a:spAutoFit/>
          </a:bodyPr>
          <a:lstStyle/>
          <a:p>
            <a:pPr algn="just" rtl="true">
              <a:lnSpc>
                <a:spcPts val="3309"/>
              </a:lnSpc>
            </a:pPr>
            <a:r>
              <a:rPr lang="ar-EG" b="true" sz="1798">
                <a:solidFill>
                  <a:srgbClr val="000000"/>
                </a:solidFill>
                <a:latin typeface="Montaser Arabic Bold"/>
                <a:ea typeface="Montaser Arabic Bold"/>
                <a:cs typeface="Montaser Arabic Bold"/>
                <a:sym typeface="Montaser Arabic Bold"/>
                <a:rtl val="true"/>
              </a:rPr>
              <a:t>الضغط على الكرة (</a:t>
            </a:r>
            <a:r>
              <a:rPr lang="en-US" b="true" sz="1798">
                <a:solidFill>
                  <a:srgbClr val="000000"/>
                </a:solidFill>
                <a:latin typeface="Montaser Arabic Bold"/>
                <a:ea typeface="Montaser Arabic Bold"/>
                <a:cs typeface="Montaser Arabic Bold"/>
                <a:sym typeface="Montaser Arabic Bold"/>
              </a:rPr>
              <a:t>Pressure</a:t>
            </a:r>
            <a:r>
              <a:rPr lang="ar-EG" b="true" sz="1798">
                <a:solidFill>
                  <a:srgbClr val="000000"/>
                </a:solidFill>
                <a:latin typeface="Montaser Arabic Bold"/>
                <a:ea typeface="Montaser Arabic Bold"/>
                <a:cs typeface="Montaser Arabic Bold"/>
                <a:sym typeface="Montaser Arabic Bold"/>
                <a:rtl val="true"/>
              </a:rPr>
              <a:t>)</a:t>
            </a:r>
          </a:p>
          <a:p>
            <a:pPr algn="just" rtl="true">
              <a:lnSpc>
                <a:spcPts val="3309"/>
              </a:lnSpc>
            </a:pPr>
            <a:r>
              <a:rPr lang="ar-EG" b="true" sz="1798">
                <a:solidFill>
                  <a:srgbClr val="000000"/>
                </a:solidFill>
                <a:latin typeface="Montaser Arabic Bold"/>
                <a:ea typeface="Montaser Arabic Bold"/>
                <a:cs typeface="Montaser Arabic Bold"/>
                <a:sym typeface="Montaser Arabic Bold"/>
                <a:rtl val="true"/>
              </a:rPr>
              <a:t>- توجيه حامل الك</a:t>
            </a:r>
            <a:r>
              <a:rPr lang="ar-EG" b="true" sz="1798">
                <a:solidFill>
                  <a:srgbClr val="000000"/>
                </a:solidFill>
                <a:latin typeface="Montaser Arabic Bold"/>
                <a:ea typeface="Montaser Arabic Bold"/>
                <a:cs typeface="Montaser Arabic Bold"/>
                <a:sym typeface="Montaser Arabic Bold"/>
                <a:rtl val="true"/>
              </a:rPr>
              <a:t>رة. (</a:t>
            </a:r>
            <a:r>
              <a:rPr lang="en-US" b="true" sz="1798">
                <a:solidFill>
                  <a:srgbClr val="000000"/>
                </a:solidFill>
                <a:latin typeface="Montaser Arabic Bold"/>
                <a:ea typeface="Montaser Arabic Bold"/>
                <a:cs typeface="Montaser Arabic Bold"/>
                <a:sym typeface="Montaser Arabic Bold"/>
              </a:rPr>
              <a:t>Direction</a:t>
            </a:r>
            <a:r>
              <a:rPr lang="ar-EG" b="true" sz="1798">
                <a:solidFill>
                  <a:srgbClr val="000000"/>
                </a:solidFill>
                <a:latin typeface="Montaser Arabic Bold"/>
                <a:ea typeface="Montaser Arabic Bold"/>
                <a:cs typeface="Montaser Arabic Bold"/>
                <a:sym typeface="Montaser Arabic Bold"/>
                <a:rtl val="true"/>
              </a:rPr>
              <a:t>)</a:t>
            </a:r>
          </a:p>
          <a:p>
            <a:pPr algn="just" rtl="true">
              <a:lnSpc>
                <a:spcPts val="3309"/>
              </a:lnSpc>
            </a:pPr>
            <a:r>
              <a:rPr lang="ar-EG" b="true" sz="1798">
                <a:solidFill>
                  <a:srgbClr val="000000"/>
                </a:solidFill>
                <a:latin typeface="Montaser Arabic Bold"/>
                <a:ea typeface="Montaser Arabic Bold"/>
                <a:cs typeface="Montaser Arabic Bold"/>
                <a:sym typeface="Montaser Arabic Bold"/>
                <a:rtl val="true"/>
              </a:rPr>
              <a:t>- المتابعة الدفاعية (</a:t>
            </a:r>
            <a:r>
              <a:rPr lang="en-US" b="true" sz="1798">
                <a:solidFill>
                  <a:srgbClr val="000000"/>
                </a:solidFill>
                <a:latin typeface="Montaser Arabic Bold"/>
                <a:ea typeface="Montaser Arabic Bold"/>
                <a:cs typeface="Montaser Arabic Bold"/>
                <a:sym typeface="Montaser Arabic Bold"/>
              </a:rPr>
              <a:t>Rebounding</a:t>
            </a:r>
            <a:r>
              <a:rPr lang="ar-EG" b="true" sz="1798">
                <a:solidFill>
                  <a:srgbClr val="000000"/>
                </a:solidFill>
                <a:latin typeface="Montaser Arabic Bold"/>
                <a:ea typeface="Montaser Arabic Bold"/>
                <a:cs typeface="Montaser Arabic Bold"/>
                <a:sym typeface="Montaser Arabic Bold"/>
                <a:rtl val="true"/>
              </a:rPr>
              <a:t>)</a:t>
            </a:r>
          </a:p>
          <a:p>
            <a:pPr algn="just" rtl="true">
              <a:lnSpc>
                <a:spcPts val="3309"/>
              </a:lnSpc>
            </a:pPr>
            <a:r>
              <a:rPr lang="ar-EG" b="true" sz="1798">
                <a:solidFill>
                  <a:srgbClr val="000000"/>
                </a:solidFill>
                <a:latin typeface="Montaser Arabic Bold"/>
                <a:ea typeface="Montaser Arabic Bold"/>
                <a:cs typeface="Montaser Arabic Bold"/>
                <a:sym typeface="Montaser Arabic Bold"/>
                <a:rtl val="true"/>
              </a:rPr>
              <a:t>-الضغط على الكرة (</a:t>
            </a:r>
            <a:r>
              <a:rPr lang="en-US" b="true" sz="1798">
                <a:solidFill>
                  <a:srgbClr val="000000"/>
                </a:solidFill>
                <a:latin typeface="Montaser Arabic Bold"/>
                <a:ea typeface="Montaser Arabic Bold"/>
                <a:cs typeface="Montaser Arabic Bold"/>
                <a:sym typeface="Montaser Arabic Bold"/>
              </a:rPr>
              <a:t>Pressure</a:t>
            </a:r>
            <a:r>
              <a:rPr lang="ar-EG" b="true" sz="1798">
                <a:solidFill>
                  <a:srgbClr val="000000"/>
                </a:solidFill>
                <a:latin typeface="Montaser Arabic Bold"/>
                <a:ea typeface="Montaser Arabic Bold"/>
                <a:cs typeface="Montaser Arabic Bold"/>
                <a:sym typeface="Montaser Arabic Bold"/>
                <a:rtl val="true"/>
              </a:rPr>
              <a:t>):هو الوجه الظاهر للدفاع على حامل الكرة الذي يحتم على المهاجم على حماية الكرة، الأمر الذي يصعب عملة التصويب دون إعاقة من المدافع. ويتحكم في هذا الضغط عوامل عدة أهمها التقرب من اللاعب المدافع من اللاعب المهاجم الحامل للكرة أو الحائز عليها، فكلما اقترب المدافع من الكرة كلما زاد الضغط وكلما ابتعد كلما نقص الضغط. ويعتمد الضغط على الكرة أيضا على المهارات والقدرات البدنية للاعبين المدافعين و على فلسفة النظام الدفاعي للفريق المدافع في حالة تكتيك الدفاع الفردي على اللاعب الحامل للكرة، يجب النظر في حالتين:</a:t>
            </a:r>
          </a:p>
          <a:p>
            <a:pPr algn="just" rtl="true">
              <a:lnSpc>
                <a:spcPts val="3309"/>
              </a:lnSpc>
            </a:pPr>
            <a:r>
              <a:rPr lang="ar-EG" b="true" sz="1798">
                <a:solidFill>
                  <a:srgbClr val="000000"/>
                </a:solidFill>
                <a:latin typeface="Montaser Arabic Bold"/>
                <a:ea typeface="Montaser Arabic Bold"/>
                <a:cs typeface="Montaser Arabic Bold"/>
                <a:sym typeface="Montaser Arabic Bold"/>
                <a:rtl val="true"/>
              </a:rPr>
              <a:t>- إذا اللاعب لم يراوغ (يحاور): حذر مطلق، وتوجيه بداية الانطلاق بالكرة المحتملة إما نحو خطوط الطول أو نحو شريك قریب.</a:t>
            </a:r>
          </a:p>
          <a:p>
            <a:pPr algn="just" rtl="true">
              <a:lnSpc>
                <a:spcPts val="3309"/>
              </a:lnSpc>
            </a:pPr>
            <a:r>
              <a:rPr lang="ar-EG" b="true" sz="1798">
                <a:solidFill>
                  <a:srgbClr val="000000"/>
                </a:solidFill>
                <a:latin typeface="Montaser Arabic Bold"/>
                <a:ea typeface="Montaser Arabic Bold"/>
                <a:cs typeface="Montaser Arabic Bold"/>
                <a:sym typeface="Montaser Arabic Bold"/>
                <a:rtl val="true"/>
              </a:rPr>
              <a:t>- إذا كان المهاجم سيسدد إلى السلة حلأن بعد خطوة إلى الوراء:</a:t>
            </a:r>
          </a:p>
          <a:p>
            <a:pPr algn="just" rtl="true">
              <a:lnSpc>
                <a:spcPts val="3309"/>
              </a:lnSpc>
            </a:pPr>
            <a:r>
              <a:rPr lang="ar-EG" b="true" sz="1798">
                <a:solidFill>
                  <a:srgbClr val="000000"/>
                </a:solidFill>
                <a:latin typeface="Montaser Arabic Bold"/>
                <a:ea typeface="Montaser Arabic Bold"/>
                <a:cs typeface="Montaser Arabic Bold"/>
                <a:sym typeface="Montaser Arabic Bold"/>
                <a:rtl val="true"/>
              </a:rPr>
              <a:t>محاولة أخذ الكرة أو التصدي لها قبل الصعود (حل) للاعبين صغار القامة)، وذلك عن طريق تخمين لحظة إطلاق التسديدة حتى تتمكن من وضع اليد على الكرة على ارتفاع الحزام (الحوض). مواجهة التسديدة على ارتفاع اللوحة (حل لكبار القامة، نظرا لأن الكرة يجب أن تمر بالقرب من دائرة السلة، و هو المكان الذي من الضروري الذهاب إليه و البحث عنه بدلاً من مواجهة التسديدة في اليد (وهو مصدر هام من الأخطاء الشخصية).فمهما كان الحل الذي تم اختياره من الضروري تصميم المسار الدفاعي على غرار مسار المهاجم، و التصدي للكرة يكون بالذراع الداخلية حتى تكون قادرًا على التوجيه (بعد المحور في وضع مناسب لمسك الكرة بعد الارتداد.</a:t>
            </a:r>
          </a:p>
          <a:p>
            <a:pPr algn="just" rtl="true">
              <a:lnSpc>
                <a:spcPts val="3309"/>
              </a:lnSpc>
            </a:pPr>
            <a:r>
              <a:rPr lang="ar-EG" b="true" sz="1798">
                <a:solidFill>
                  <a:srgbClr val="000000"/>
                </a:solidFill>
                <a:latin typeface="Montaser Arabic Bold"/>
                <a:ea typeface="Montaser Arabic Bold"/>
                <a:cs typeface="Montaser Arabic Bold"/>
                <a:sym typeface="Montaser Arabic Bold"/>
                <a:rtl val="true"/>
              </a:rPr>
              <a:t>فعندما يحاور اللاعب الحامل للكرة فإنه يُنصح بشدة بعدم محاولة أخذ الكرة منه (ما لم يكن من الواضح أنه أخرق)، ولكن توجيه تقدمه نحو الأماكن الخطرة حتى تكون قادرين على أكثر عدوانية دفاعية بمجرد أنه ينهي المحاورة. توجيه حامل الكرة (</a:t>
            </a:r>
            <a:r>
              <a:rPr lang="en-US" b="true" sz="1798">
                <a:solidFill>
                  <a:srgbClr val="000000"/>
                </a:solidFill>
                <a:latin typeface="Montaser Arabic Bold"/>
                <a:ea typeface="Montaser Arabic Bold"/>
                <a:cs typeface="Montaser Arabic Bold"/>
                <a:sym typeface="Montaser Arabic Bold"/>
              </a:rPr>
              <a:t>Direction</a:t>
            </a:r>
            <a:r>
              <a:rPr lang="ar-EG" b="true" sz="1798">
                <a:solidFill>
                  <a:srgbClr val="000000"/>
                </a:solidFill>
                <a:latin typeface="Montaser Arabic Bold"/>
                <a:ea typeface="Montaser Arabic Bold"/>
                <a:cs typeface="Montaser Arabic Bold"/>
                <a:sym typeface="Montaser Arabic Bold"/>
                <a:rtl val="true"/>
              </a:rPr>
              <a:t>): يمتلك المهاجم المبادرة دائما، لكن المدافع هو الذي يمنحه المنطقة التي تحدث فيه فالتوجيه تقصد به فعل المدافع الذي يدافع على حامل الكرة؛ فيجب أن يتمركز بطريقة تسمح من التأكد من أن حامل الكرة يمكنه الذهاب فقط إلى جانب واحد. و بالتالي، يوجه حامل الكرة نحو الجزء العلوي من الملعب، ثم نحو المركز بالقرب من السلة غلق خطوط الياية. ففي هذه الحالة يسمح التوجيه:</a:t>
            </a:r>
          </a:p>
          <a:p>
            <a:pPr algn="just" rtl="true">
              <a:lnSpc>
                <a:spcPts val="3309"/>
              </a:lnSpc>
            </a:pPr>
            <a:r>
              <a:rPr lang="ar-EG" b="true" sz="1798">
                <a:solidFill>
                  <a:srgbClr val="000000"/>
                </a:solidFill>
                <a:latin typeface="Montaser Arabic Bold"/>
                <a:ea typeface="Montaser Arabic Bold"/>
                <a:cs typeface="Montaser Arabic Bold"/>
                <a:sym typeface="Montaser Arabic Bold"/>
                <a:rtl val="true"/>
              </a:rPr>
              <a:t>-بالسيطرة على مركز الملعب.</a:t>
            </a:r>
          </a:p>
          <a:p>
            <a:pPr algn="just" rtl="true">
              <a:lnSpc>
                <a:spcPts val="3309"/>
              </a:lnSpc>
            </a:pPr>
            <a:r>
              <a:rPr lang="ar-EG" b="true" sz="1798">
                <a:solidFill>
                  <a:srgbClr val="000000"/>
                </a:solidFill>
                <a:latin typeface="Montaser Arabic Bold"/>
                <a:ea typeface="Montaser Arabic Bold"/>
                <a:cs typeface="Montaser Arabic Bold"/>
                <a:sym typeface="Montaser Arabic Bold"/>
                <a:rtl val="true"/>
              </a:rPr>
              <a:t>-بتحديد "جانبا و "جانب الكرة"</a:t>
            </a:r>
          </a:p>
          <a:p>
            <a:pPr algn="just" rtl="true">
              <a:lnSpc>
                <a:spcPts val="3309"/>
              </a:lnSpc>
            </a:pPr>
            <a:r>
              <a:rPr lang="ar-EG" b="true" sz="1798">
                <a:solidFill>
                  <a:srgbClr val="000000"/>
                </a:solidFill>
                <a:latin typeface="Montaser Arabic Bold"/>
                <a:ea typeface="Montaser Arabic Bold"/>
                <a:cs typeface="Montaser Arabic Bold"/>
                <a:sym typeface="Montaser Arabic Bold"/>
                <a:rtl val="true"/>
              </a:rPr>
              <a:t>-كما أن التوجيه هو أيضا مبارة جماعية لاحاملين للكرة و تموضعهم الذي يتجه نحو الكرة فبالتالي فهو يسمح بحركات اللاعبين الغيرية أو الهجومية هو عامل مهم في النجاح و الارتداد</a:t>
            </a:r>
          </a:p>
          <a:p>
            <a:pPr algn="just" rtl="true">
              <a:lnSpc>
                <a:spcPts val="3125"/>
              </a:lnSpc>
            </a:pPr>
          </a:p>
        </p:txBody>
      </p:sp>
    </p:spTree>
  </p:cSld>
  <p:clrMapOvr>
    <a:masterClrMapping/>
  </p:clrMapOvr>
</p:sld>
</file>

<file path=ppt/slides/slide5.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18098"/>
            <a:ext cx="18101801" cy="9919055"/>
          </a:xfrm>
          <a:prstGeom prst="rect">
            <a:avLst/>
          </a:prstGeom>
        </p:spPr>
        <p:txBody>
          <a:bodyPr anchor="t" rtlCol="false" tIns="0" lIns="0" bIns="0" rIns="0">
            <a:spAutoFit/>
          </a:bodyPr>
          <a:lstStyle/>
          <a:p>
            <a:pPr algn="r">
              <a:lnSpc>
                <a:spcPts val="4181"/>
              </a:lnSpc>
            </a:pPr>
            <a:r>
              <a:rPr lang="en-US" sz="2445">
                <a:solidFill>
                  <a:srgbClr val="000000"/>
                </a:solidFill>
                <a:latin typeface="Afeesh"/>
                <a:ea typeface="Afeesh"/>
                <a:cs typeface="Afeesh"/>
                <a:sym typeface="Afeesh"/>
              </a:rPr>
              <a:t>-</a:t>
            </a:r>
            <a:r>
              <a:rPr lang="ar-EG" sz="2445">
                <a:solidFill>
                  <a:srgbClr val="000000"/>
                </a:solidFill>
                <a:latin typeface="Afeesh"/>
                <a:ea typeface="Afeesh"/>
                <a:cs typeface="Afeesh"/>
                <a:sym typeface="Afeesh"/>
                <a:rtl val="true"/>
              </a:rPr>
              <a:t>المتابعة الدفاعية</a:t>
            </a:r>
            <a:r>
              <a:rPr lang="en-US" sz="2445">
                <a:solidFill>
                  <a:srgbClr val="000000"/>
                </a:solidFill>
                <a:latin typeface="Afeesh"/>
                <a:ea typeface="Afeesh"/>
                <a:cs typeface="Afeesh"/>
                <a:sym typeface="Afeesh"/>
              </a:rPr>
              <a:t> (Rebounding): </a:t>
            </a:r>
            <a:r>
              <a:rPr lang="ar-EG" sz="2445">
                <a:solidFill>
                  <a:srgbClr val="000000"/>
                </a:solidFill>
                <a:latin typeface="Afeesh"/>
                <a:ea typeface="Afeesh"/>
                <a:cs typeface="Afeesh"/>
                <a:sym typeface="Afeesh"/>
                <a:rtl val="true"/>
              </a:rPr>
              <a:t>أهمل هذا الجانب المدربين و</a:t>
            </a:r>
            <a:r>
              <a:rPr lang="ar-EG" sz="2445">
                <a:solidFill>
                  <a:srgbClr val="000000"/>
                </a:solidFill>
                <a:latin typeface="Afeesh"/>
                <a:ea typeface="Afeesh"/>
                <a:cs typeface="Afeesh"/>
                <a:sym typeface="Afeesh"/>
                <a:rtl val="true"/>
              </a:rPr>
              <a:t> اللاعبين أدركوا أن امتلاك الكرات المرتدة سواء اللعبة منذ فترة طويلة ويعتبر الآن أساسيا خاصة وأن هو عمل فردي أو جماعي يجعل من الممكن استعادة الكرة بعد تسديدة ضائعة لشريك أو خصم؛ و هي من أهم المهارات التي تسمح في كثير من الأوقات بالفوز بالمباراة. فإذا افترضنا أن الفريق المنافس يصوب </a:t>
            </a:r>
            <a:r>
              <a:rPr lang="en-US" sz="2445">
                <a:solidFill>
                  <a:srgbClr val="000000"/>
                </a:solidFill>
                <a:latin typeface="Afeesh"/>
                <a:ea typeface="Afeesh"/>
                <a:cs typeface="Afeesh"/>
                <a:sym typeface="Afeesh"/>
              </a:rPr>
              <a:t>80</a:t>
            </a:r>
            <a:r>
              <a:rPr lang="ar-EG" sz="2445">
                <a:solidFill>
                  <a:srgbClr val="000000"/>
                </a:solidFill>
                <a:latin typeface="Afeesh"/>
                <a:ea typeface="Afeesh"/>
                <a:cs typeface="Afeesh"/>
                <a:sym typeface="Afeesh"/>
                <a:rtl val="true"/>
              </a:rPr>
              <a:t> تصويبة خلال المباراة مع </a:t>
            </a:r>
            <a:r>
              <a:rPr lang="en-US" sz="2445">
                <a:solidFill>
                  <a:srgbClr val="000000"/>
                </a:solidFill>
                <a:latin typeface="Afeesh"/>
                <a:ea typeface="Afeesh"/>
                <a:cs typeface="Afeesh"/>
                <a:sym typeface="Afeesh"/>
              </a:rPr>
              <a:t>50</a:t>
            </a:r>
            <a:r>
              <a:rPr lang="ar-EG" sz="2445">
                <a:solidFill>
                  <a:srgbClr val="000000"/>
                </a:solidFill>
                <a:latin typeface="Afeesh"/>
                <a:ea typeface="Afeesh"/>
                <a:cs typeface="Afeesh"/>
                <a:sym typeface="Afeesh"/>
                <a:rtl val="true"/>
              </a:rPr>
              <a:t>% من النجاح في التسديد فعلى الفريق أن يستعيد الكرة </a:t>
            </a:r>
            <a:r>
              <a:rPr lang="en-US" sz="2445">
                <a:solidFill>
                  <a:srgbClr val="000000"/>
                </a:solidFill>
                <a:latin typeface="Afeesh"/>
                <a:ea typeface="Afeesh"/>
                <a:cs typeface="Afeesh"/>
                <a:sym typeface="Afeesh"/>
              </a:rPr>
              <a:t>32</a:t>
            </a:r>
            <a:r>
              <a:rPr lang="ar-EG" sz="2445">
                <a:solidFill>
                  <a:srgbClr val="000000"/>
                </a:solidFill>
                <a:latin typeface="Afeesh"/>
                <a:ea typeface="Afeesh"/>
                <a:cs typeface="Afeesh"/>
                <a:sym typeface="Afeesh"/>
                <a:rtl val="true"/>
              </a:rPr>
              <a:t> مرة متابعة دفاعية</a:t>
            </a:r>
            <a:r>
              <a:rPr lang="en-US" sz="2445">
                <a:solidFill>
                  <a:srgbClr val="000000"/>
                </a:solidFill>
                <a:latin typeface="Afeesh"/>
                <a:ea typeface="Afeesh"/>
                <a:cs typeface="Afeesh"/>
                <a:sym typeface="Afeesh"/>
              </a:rPr>
              <a:t>.</a:t>
            </a:r>
          </a:p>
          <a:p>
            <a:pPr algn="r">
              <a:lnSpc>
                <a:spcPts val="4181"/>
              </a:lnSpc>
            </a:pPr>
            <a:r>
              <a:rPr lang="ar-EG" sz="2445">
                <a:solidFill>
                  <a:srgbClr val="000000"/>
                </a:solidFill>
                <a:latin typeface="Afeesh"/>
                <a:ea typeface="Afeesh"/>
                <a:cs typeface="Afeesh"/>
                <a:sym typeface="Afeesh"/>
                <a:rtl val="true"/>
              </a:rPr>
              <a:t>و إذا كان نفس الفريق عندما يهاجم يصوب </a:t>
            </a:r>
            <a:r>
              <a:rPr lang="en-US" sz="2445">
                <a:solidFill>
                  <a:srgbClr val="000000"/>
                </a:solidFill>
                <a:latin typeface="Afeesh"/>
                <a:ea typeface="Afeesh"/>
                <a:cs typeface="Afeesh"/>
                <a:sym typeface="Afeesh"/>
              </a:rPr>
              <a:t>80</a:t>
            </a:r>
            <a:r>
              <a:rPr lang="ar-EG" sz="2445">
                <a:solidFill>
                  <a:srgbClr val="000000"/>
                </a:solidFill>
                <a:latin typeface="Afeesh"/>
                <a:ea typeface="Afeesh"/>
                <a:cs typeface="Afeesh"/>
                <a:sym typeface="Afeesh"/>
                <a:rtl val="true"/>
              </a:rPr>
              <a:t> تصويبة، بمعدل نجاح .</a:t>
            </a:r>
            <a:r>
              <a:rPr lang="en-US" sz="2445">
                <a:solidFill>
                  <a:srgbClr val="000000"/>
                </a:solidFill>
                <a:latin typeface="Afeesh"/>
                <a:ea typeface="Afeesh"/>
                <a:cs typeface="Afeesh"/>
                <a:sym typeface="Afeesh"/>
              </a:rPr>
              <a:t>50</a:t>
            </a:r>
            <a:r>
              <a:rPr lang="ar-EG" sz="2445">
                <a:solidFill>
                  <a:srgbClr val="000000"/>
                </a:solidFill>
                <a:latin typeface="Afeesh"/>
                <a:ea typeface="Afeesh"/>
                <a:cs typeface="Afeesh"/>
                <a:sym typeface="Afeesh"/>
                <a:rtl val="true"/>
              </a:rPr>
              <a:t>%. فعلى الفريق أن يسترجع الكرة في المتابعة الهجومية </a:t>
            </a:r>
            <a:r>
              <a:rPr lang="en-US" sz="2445">
                <a:solidFill>
                  <a:srgbClr val="000000"/>
                </a:solidFill>
                <a:latin typeface="Afeesh"/>
                <a:ea typeface="Afeesh"/>
                <a:cs typeface="Afeesh"/>
                <a:sym typeface="Afeesh"/>
              </a:rPr>
              <a:t>12</a:t>
            </a:r>
            <a:r>
              <a:rPr lang="ar-EG" sz="2445">
                <a:solidFill>
                  <a:srgbClr val="000000"/>
                </a:solidFill>
                <a:latin typeface="Afeesh"/>
                <a:ea typeface="Afeesh"/>
                <a:cs typeface="Afeesh"/>
                <a:sym typeface="Afeesh"/>
                <a:rtl val="true"/>
              </a:rPr>
              <a:t> مرة</a:t>
            </a:r>
            <a:r>
              <a:rPr lang="en-US" sz="2445">
                <a:solidFill>
                  <a:srgbClr val="000000"/>
                </a:solidFill>
                <a:latin typeface="Afeesh"/>
                <a:ea typeface="Afeesh"/>
                <a:cs typeface="Afeesh"/>
                <a:sym typeface="Afeesh"/>
              </a:rPr>
              <a:t>.</a:t>
            </a:r>
          </a:p>
          <a:p>
            <a:pPr algn="r">
              <a:lnSpc>
                <a:spcPts val="4181"/>
              </a:lnSpc>
            </a:pPr>
            <a:r>
              <a:rPr lang="ar-EG" sz="2445">
                <a:solidFill>
                  <a:srgbClr val="000000"/>
                </a:solidFill>
                <a:latin typeface="Afeesh"/>
                <a:ea typeface="Afeesh"/>
                <a:cs typeface="Afeesh"/>
                <a:sym typeface="Afeesh"/>
                <a:rtl val="true"/>
              </a:rPr>
              <a:t>فكل هذه المعطيات تشير إلى أن غالبًا ما يفوز الفريق بالمباراة لما يعمل جاهدًا لاسترجاع الحصول على</a:t>
            </a:r>
            <a:r>
              <a:rPr lang="ar-EG" sz="2445">
                <a:solidFill>
                  <a:srgbClr val="000000"/>
                </a:solidFill>
                <a:latin typeface="Afeesh"/>
                <a:ea typeface="Afeesh"/>
                <a:cs typeface="Afeesh"/>
                <a:sym typeface="Afeesh"/>
                <a:rtl val="true"/>
              </a:rPr>
              <a:t> ا</a:t>
            </a:r>
            <a:r>
              <a:rPr lang="ar-EG" sz="2445">
                <a:solidFill>
                  <a:srgbClr val="000000"/>
                </a:solidFill>
                <a:latin typeface="Afeesh"/>
                <a:ea typeface="Afeesh"/>
                <a:cs typeface="Afeesh"/>
                <a:sym typeface="Afeesh"/>
                <a:rtl val="true"/>
              </a:rPr>
              <a:t>لكرة عن طريق الأسلوب الجيد للمتابعة خاصة منها الدفاعية و لهذا الغرض تلعب الفرق القوية بناء على هذه النسب المئوية، وبالتالي يعمل المدربون واللا</a:t>
            </a:r>
            <a:r>
              <a:rPr lang="ar-EG" sz="2445">
                <a:solidFill>
                  <a:srgbClr val="000000"/>
                </a:solidFill>
                <a:latin typeface="Afeesh"/>
                <a:ea typeface="Afeesh"/>
                <a:cs typeface="Afeesh"/>
                <a:sym typeface="Afeesh"/>
                <a:rtl val="true"/>
              </a:rPr>
              <a:t>عب</a:t>
            </a:r>
            <a:r>
              <a:rPr lang="ar-EG" sz="2445">
                <a:solidFill>
                  <a:srgbClr val="000000"/>
                </a:solidFill>
                <a:latin typeface="Afeesh"/>
                <a:ea typeface="Afeesh"/>
                <a:cs typeface="Afeesh"/>
                <a:sym typeface="Afeesh"/>
                <a:rtl val="true"/>
              </a:rPr>
              <a:t>ون الأذكياء على</a:t>
            </a:r>
            <a:r>
              <a:rPr lang="en-US" sz="2445">
                <a:solidFill>
                  <a:srgbClr val="000000"/>
                </a:solidFill>
                <a:latin typeface="Afeesh"/>
                <a:ea typeface="Afeesh"/>
                <a:cs typeface="Afeesh"/>
                <a:sym typeface="Afeesh"/>
              </a:rPr>
              <a:t>:</a:t>
            </a:r>
          </a:p>
          <a:p>
            <a:pPr algn="r">
              <a:lnSpc>
                <a:spcPts val="4181"/>
              </a:lnSpc>
            </a:pPr>
            <a:r>
              <a:rPr lang="en-US" sz="2445">
                <a:solidFill>
                  <a:srgbClr val="000000"/>
                </a:solidFill>
                <a:latin typeface="Afeesh"/>
                <a:ea typeface="Afeesh"/>
                <a:cs typeface="Afeesh"/>
                <a:sym typeface="Afeesh"/>
              </a:rPr>
              <a:t>-2-1</a:t>
            </a:r>
            <a:r>
              <a:rPr lang="ar-EG" sz="2445">
                <a:solidFill>
                  <a:srgbClr val="000000"/>
                </a:solidFill>
                <a:latin typeface="Afeesh"/>
                <a:ea typeface="Afeesh"/>
                <a:cs typeface="Afeesh"/>
                <a:sym typeface="Afeesh"/>
                <a:rtl val="true"/>
              </a:rPr>
              <a:t>تنفيذ ضغط جيد على الكرة. (إجبار اللاعب على التصويب والتخلص من الكرة في حالة سلبية) لين الطبي إعاقة المصوب و اتخاذ التوقيت المناسب لذلك ليس من الضروري الوثب دون سبب</a:t>
            </a:r>
            <a:r>
              <a:rPr lang="en-US" sz="2445">
                <a:solidFill>
                  <a:srgbClr val="000000"/>
                </a:solidFill>
                <a:latin typeface="Afeesh"/>
                <a:ea typeface="Afeesh"/>
                <a:cs typeface="Afeesh"/>
                <a:sym typeface="Afeesh"/>
              </a:rPr>
              <a:t>)</a:t>
            </a:r>
          </a:p>
          <a:p>
            <a:pPr algn="r">
              <a:lnSpc>
                <a:spcPts val="4181"/>
              </a:lnSpc>
            </a:pPr>
            <a:r>
              <a:rPr lang="ar-EG" sz="2445">
                <a:solidFill>
                  <a:srgbClr val="000000"/>
                </a:solidFill>
                <a:latin typeface="Afeesh"/>
                <a:ea typeface="Afeesh"/>
                <a:cs typeface="Afeesh"/>
                <a:sym typeface="Afeesh"/>
                <a:rtl val="true"/>
              </a:rPr>
              <a:t>إبقاء القدمين على الأرض للقفز للمتابعة الدفاعية (التحكم في الجسم والتحرك السريع للحصول على مراكز</a:t>
            </a:r>
            <a:r>
              <a:rPr lang="en-US" sz="2445">
                <a:solidFill>
                  <a:srgbClr val="000000"/>
                </a:solidFill>
                <a:latin typeface="Afeesh"/>
                <a:ea typeface="Afeesh"/>
                <a:cs typeface="Afeesh"/>
                <a:sym typeface="Afeesh"/>
              </a:rPr>
              <a:t>.</a:t>
            </a:r>
          </a:p>
          <a:p>
            <a:pPr algn="r">
              <a:lnSpc>
                <a:spcPts val="4181"/>
              </a:lnSpc>
            </a:pPr>
            <a:r>
              <a:rPr lang="en-US" sz="2445">
                <a:solidFill>
                  <a:srgbClr val="000000"/>
                </a:solidFill>
                <a:latin typeface="Afeesh"/>
                <a:ea typeface="Afeesh"/>
                <a:cs typeface="Afeesh"/>
                <a:sym typeface="Afeesh"/>
              </a:rPr>
              <a:t>-</a:t>
            </a:r>
            <a:r>
              <a:rPr lang="ar-EG" sz="2445">
                <a:solidFill>
                  <a:srgbClr val="000000"/>
                </a:solidFill>
                <a:latin typeface="Afeesh"/>
                <a:ea typeface="Afeesh"/>
                <a:cs typeface="Afeesh"/>
                <a:sym typeface="Afeesh"/>
                <a:rtl val="true"/>
              </a:rPr>
              <a:t>المدافعة الداخلية</a:t>
            </a:r>
            <a:r>
              <a:rPr lang="en-US" sz="2445">
                <a:solidFill>
                  <a:srgbClr val="000000"/>
                </a:solidFill>
                <a:latin typeface="Afeesh"/>
                <a:ea typeface="Afeesh"/>
                <a:cs typeface="Afeesh"/>
                <a:sym typeface="Afeesh"/>
              </a:rPr>
              <a:t>:</a:t>
            </a:r>
          </a:p>
          <a:p>
            <a:pPr algn="r">
              <a:lnSpc>
                <a:spcPts val="4181"/>
              </a:lnSpc>
            </a:pPr>
            <a:r>
              <a:rPr lang="ar-EG" sz="2445">
                <a:solidFill>
                  <a:srgbClr val="000000"/>
                </a:solidFill>
                <a:latin typeface="Afeesh"/>
                <a:ea typeface="Afeesh"/>
                <a:cs typeface="Afeesh"/>
                <a:sym typeface="Afeesh"/>
                <a:rtl val="true"/>
              </a:rPr>
              <a:t>تكتيك </a:t>
            </a:r>
            <a:r>
              <a:rPr lang="ar-EG" sz="2445">
                <a:solidFill>
                  <a:srgbClr val="000000"/>
                </a:solidFill>
                <a:latin typeface="Afeesh"/>
                <a:ea typeface="Afeesh"/>
                <a:cs typeface="Afeesh"/>
                <a:sym typeface="Afeesh"/>
                <a:rtl val="true"/>
              </a:rPr>
              <a:t>الدفاع الفردي على اللاعب الغير حامل للكرة: يرتبط الدفاع على اللاعب الغير حامل للكرة ارتباطا وثيقا بموضعه بالنسبة إلى الكرة والسلة وهناك طريقتان رئيسيتان المقارية مبادئ الدفاع على اللاعب الغير الحامل للكرة. فالخطر هو الكرة، والمحور سلة السلة هو الذي يسمح بتعريف "جانب الكرة" و "جانب المساعدة" (كما نتحدث غالبًا</a:t>
            </a:r>
            <a:r>
              <a:rPr lang="ar-EG" sz="2445">
                <a:solidFill>
                  <a:srgbClr val="000000"/>
                </a:solidFill>
                <a:latin typeface="Afeesh"/>
                <a:ea typeface="Afeesh"/>
                <a:cs typeface="Afeesh"/>
                <a:sym typeface="Afeesh"/>
                <a:rtl val="true"/>
              </a:rPr>
              <a:t> عن</a:t>
            </a:r>
            <a:r>
              <a:rPr lang="ar-EG" sz="2445">
                <a:solidFill>
                  <a:srgbClr val="000000"/>
                </a:solidFill>
                <a:latin typeface="Afeesh"/>
                <a:ea typeface="Afeesh"/>
                <a:cs typeface="Afeesh"/>
                <a:sym typeface="Afeesh"/>
                <a:rtl val="true"/>
              </a:rPr>
              <a:t> "الجانب القوي" و "الجانب المقابل). و الكرة البعيدة أقل خطورة من الكرة القريبة و إنه المحور الأفقي الذي يمر عبر خط الرمية الحرة مما سيسمح بتحديد المواقف الدفاعية المختلف. فالمنطقة الأكثر حساسية للدفاع في قبل كل شيء المحور سلة السلة و أكثر من ذلك في المنطقة القريبة من السلة للتبسيط على الدفاع أن يتحكم في المنطقة المحضورة من جهة الكرة، دون الإغفال عن التسديدات الخارجية المحتملة ذات النقطتين أو الثلاث نقاط. فالطريقة الأول، التي تسعى كلاسيكي". يتمثل في التموقع بين الخصم و السلة على مسافة قد تختلف وفقا لمهارة المدافع المدافع الجيد يبقي خصمه على مسافة ذراع واحدة على الأكثر. بشكل عام، تعتبر أن الوضع الدفاعي الصحيح يتضمن وضع القدم الداخلية التي تكون متوجهة إلى وسط الملعب للأمام، و القدم الخارجية (التي هي الأقرب إلى خط الطول للخلف يؤمن هذا الوضع تصديا جيدًا للتسديدة ويسمح للمدافع بإجبار المهاجم لاتخاذ مسار خطوط الطول و بالتالي إبعاده عن السلة ومع ذلك، يوصي بعض المدربين بوضع القدمين على نفس المسار؛ حيث يسمح هذا الموقف بالاحتفاظ بمزيد من المساحة وتغيير وضع القدمين باستمرار، وإرباك الخصم وتسمح للمدافع أن يكون أكثر عدوانية</a:t>
            </a:r>
          </a:p>
        </p:txBody>
      </p:sp>
    </p:spTree>
  </p:cSld>
  <p:clrMapOvr>
    <a:masterClrMapping/>
  </p:clrMapOvr>
</p:sld>
</file>

<file path=ppt/slides/slide6.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4181"/>
            <a:ext cx="18046772" cy="10635794"/>
          </a:xfrm>
          <a:prstGeom prst="rect">
            <a:avLst/>
          </a:prstGeom>
        </p:spPr>
        <p:txBody>
          <a:bodyPr anchor="t" rtlCol="false" tIns="0" lIns="0" bIns="0" rIns="0">
            <a:spAutoFit/>
          </a:bodyPr>
          <a:lstStyle/>
          <a:p>
            <a:pPr algn="just" rtl="true">
              <a:lnSpc>
                <a:spcPts val="4442"/>
              </a:lnSpc>
            </a:pPr>
            <a:r>
              <a:rPr lang="ar-EG" sz="2552">
                <a:solidFill>
                  <a:srgbClr val="000000"/>
                </a:solidFill>
                <a:latin typeface="Afeesh"/>
                <a:ea typeface="Afeesh"/>
                <a:cs typeface="Afeesh"/>
                <a:sym typeface="Afeesh"/>
                <a:rtl val="true"/>
              </a:rPr>
              <a:t>. أما بالنسبة لليدين، فيجب إبعادهما عن الجسم لتوفير مساحة أكبر، و تكون بمثابة م</a:t>
            </a:r>
            <a:r>
              <a:rPr lang="ar-EG" sz="2552">
                <a:solidFill>
                  <a:srgbClr val="000000"/>
                </a:solidFill>
                <a:latin typeface="Afeesh"/>
                <a:ea typeface="Afeesh"/>
                <a:cs typeface="Afeesh"/>
                <a:sym typeface="Afeesh"/>
                <a:rtl val="true"/>
              </a:rPr>
              <a:t>جسات هوائيات عن وضعية المهاجم.</a:t>
            </a:r>
          </a:p>
          <a:p>
            <a:pPr algn="just" rtl="true">
              <a:lnSpc>
                <a:spcPts val="4442"/>
              </a:lnSpc>
            </a:pPr>
            <a:r>
              <a:rPr lang="ar-EG" sz="2552">
                <a:solidFill>
                  <a:srgbClr val="000000"/>
                </a:solidFill>
                <a:latin typeface="Afeesh"/>
                <a:ea typeface="Afeesh"/>
                <a:cs typeface="Afeesh"/>
                <a:sym typeface="Afeesh"/>
                <a:rtl val="true"/>
              </a:rPr>
              <a:t>الثانية تسمى "شبه الاعتراض و تتكون من صد الخصم بثلاثة أرباع على الجانب الذي يعتبر قويا لإجباره على التصرف من جانبه الضعيف، ويستعمل خاصة لمنعه من استلام الكرة.</a:t>
            </a:r>
          </a:p>
          <a:p>
            <a:pPr algn="just" rtl="true">
              <a:lnSpc>
                <a:spcPts val="4442"/>
              </a:lnSpc>
            </a:pPr>
            <a:r>
              <a:rPr lang="ar-EG" sz="2552">
                <a:solidFill>
                  <a:srgbClr val="000000"/>
                </a:solidFill>
                <a:latin typeface="Afeesh"/>
                <a:ea typeface="Afeesh"/>
                <a:cs typeface="Afeesh"/>
                <a:sym typeface="Afeesh"/>
                <a:rtl val="true"/>
              </a:rPr>
              <a:t>الأخيرة يتخذ المدافع وضعية "الاعتراض الكلي" أمام المهاجم، بحيث تسمح الأيدي بالتحكم في موقع المهاجم. ويتم استخدام هذين الوضعيتين الدفاعتين (الأخيرتين)، الميالتين للهجوم، أكثر وأكثر في كرة السلة الحديثة. ويتوافق استخدام هذه المواقف المختلفة مع تقدم المهارات الفردية و تستجيب للبحث المستمر عن الدفاعات التي دفاعات المنطقة دفاعات المنطقة ذلك بتركيز انتباهه على حركة الكرة أكثر من :</a:t>
            </a:r>
          </a:p>
          <a:p>
            <a:pPr algn="just" rtl="true">
              <a:lnSpc>
                <a:spcPts val="4442"/>
              </a:lnSpc>
            </a:pPr>
            <a:r>
              <a:rPr lang="ar-EG" sz="2552">
                <a:solidFill>
                  <a:srgbClr val="000000"/>
                </a:solidFill>
                <a:latin typeface="Afeesh"/>
                <a:ea typeface="Afeesh"/>
                <a:cs typeface="Afeesh"/>
                <a:sym typeface="Afeesh"/>
                <a:rtl val="true"/>
              </a:rPr>
              <a:t>تلف تماما حيث يتلقى اللاعب جزءًا من أرضية الملعب للدفاع عنها وصف معين. تتطلب طريقة الدفاع هذه، صفات مهارية  فردية تطرح مشاكل أكثر و أكثر صحة في دين الرجل)، نظرا أنها تتميز بالتنقل، العدوانية، و التي لا يمكن أن تتطور إلا من خلال ممارسة دفاع المنطقة الملعب الذي يغطيه ممارسوه بسبب حجمهم وشعورهم العالي بالدفاع الجماعي. فدفاع المنطقة هو دفاع منظم ضد الكرة، حيث يكون كل مدافع مسؤولاً عن تغطية منطقة معينة من الملعب كما أن دفاع المنطقة هو دفاع فردي في من الملعب مقرونا بمزامنة تحركات المدافعين الأربعة الآخرين، حيث يتعين على هؤلاء الأخيرين إظهار قدرة عالية على التحرك: عندما تتحرك الكرة، أو عند استلام التمريرة، فإن المنطقة يجب أن تكون قد أعيد التموضع فيها. فيطلب من المدافعين الموجودين مقابل الكرة (فيما يتعلق بمحور سلة السلة عموما اعتماد وضعية " مفتوحة" تسمح لهم برؤية الكرة و المهاجمين في منطقتهم الارتكاز يكون بالموازاة لخط التمرير). تقليديا يتم تصنيف المناطق الدفاعية من خلال الإشارة إلى محاذاة اللاعبين من أعلى نصف دائرة المنطقة المحضورة اتجاها نحو السلة أي من أعلى إلى أسفل المنطقة الدفاعية). كما نميز أيضا بين عائلتين رئيسيتين من المناطق الدفاعية المناطق الزوجية (</a:t>
            </a:r>
            <a:r>
              <a:rPr lang="en-US" sz="2552">
                <a:solidFill>
                  <a:srgbClr val="000000"/>
                </a:solidFill>
                <a:latin typeface="Afeesh"/>
                <a:ea typeface="Afeesh"/>
                <a:cs typeface="Afeesh"/>
                <a:sym typeface="Afeesh"/>
              </a:rPr>
              <a:t>2</a:t>
            </a:r>
            <a:r>
              <a:rPr lang="ar-EG" sz="2552">
                <a:solidFill>
                  <a:srgbClr val="000000"/>
                </a:solidFill>
                <a:latin typeface="Afeesh"/>
                <a:ea typeface="Afeesh"/>
                <a:cs typeface="Afeesh"/>
                <a:sym typeface="Afeesh"/>
                <a:rtl val="true"/>
              </a:rPr>
              <a:t>-</a:t>
            </a:r>
            <a:r>
              <a:rPr lang="en-US" sz="2552">
                <a:solidFill>
                  <a:srgbClr val="000000"/>
                </a:solidFill>
                <a:latin typeface="Afeesh"/>
                <a:ea typeface="Afeesh"/>
                <a:cs typeface="Afeesh"/>
                <a:sym typeface="Afeesh"/>
              </a:rPr>
              <a:t>1</a:t>
            </a:r>
            <a:r>
              <a:rPr lang="ar-EG" sz="2552">
                <a:solidFill>
                  <a:srgbClr val="000000"/>
                </a:solidFill>
                <a:latin typeface="Afeesh"/>
                <a:ea typeface="Afeesh"/>
                <a:cs typeface="Afeesh"/>
                <a:sym typeface="Afeesh"/>
                <a:rtl val="true"/>
              </a:rPr>
              <a:t>-</a:t>
            </a:r>
            <a:r>
              <a:rPr lang="en-US" sz="2552">
                <a:solidFill>
                  <a:srgbClr val="000000"/>
                </a:solidFill>
                <a:latin typeface="Afeesh"/>
                <a:ea typeface="Afeesh"/>
                <a:cs typeface="Afeesh"/>
                <a:sym typeface="Afeesh"/>
              </a:rPr>
              <a:t>2</a:t>
            </a:r>
            <a:r>
              <a:rPr lang="ar-EG" sz="2552">
                <a:solidFill>
                  <a:srgbClr val="000000"/>
                </a:solidFill>
                <a:latin typeface="Afeesh"/>
                <a:ea typeface="Afeesh"/>
                <a:cs typeface="Afeesh"/>
                <a:sym typeface="Afeesh"/>
                <a:rtl val="true"/>
              </a:rPr>
              <a:t> </a:t>
            </a:r>
            <a:r>
              <a:rPr lang="en-US" sz="2552">
                <a:solidFill>
                  <a:srgbClr val="000000"/>
                </a:solidFill>
                <a:latin typeface="Afeesh"/>
                <a:ea typeface="Afeesh"/>
                <a:cs typeface="Afeesh"/>
                <a:sym typeface="Afeesh"/>
              </a:rPr>
              <a:t>2</a:t>
            </a:r>
            <a:r>
              <a:rPr lang="ar-EG" sz="2552">
                <a:solidFill>
                  <a:srgbClr val="000000"/>
                </a:solidFill>
                <a:latin typeface="Afeesh"/>
                <a:ea typeface="Afeesh"/>
                <a:cs typeface="Afeesh"/>
                <a:sym typeface="Afeesh"/>
                <a:rtl val="true"/>
              </a:rPr>
              <a:t>-</a:t>
            </a:r>
            <a:r>
              <a:rPr lang="en-US" sz="2552">
                <a:solidFill>
                  <a:srgbClr val="000000"/>
                </a:solidFill>
                <a:latin typeface="Afeesh"/>
                <a:ea typeface="Afeesh"/>
                <a:cs typeface="Afeesh"/>
                <a:sym typeface="Afeesh"/>
              </a:rPr>
              <a:t>2</a:t>
            </a:r>
            <a:r>
              <a:rPr lang="ar-EG" sz="2552">
                <a:solidFill>
                  <a:srgbClr val="000000"/>
                </a:solidFill>
                <a:latin typeface="Afeesh"/>
                <a:ea typeface="Afeesh"/>
                <a:cs typeface="Afeesh"/>
                <a:sym typeface="Afeesh"/>
                <a:rtl val="true"/>
              </a:rPr>
              <a:t>-</a:t>
            </a:r>
            <a:r>
              <a:rPr lang="en-US" sz="2552">
                <a:solidFill>
                  <a:srgbClr val="000000"/>
                </a:solidFill>
                <a:latin typeface="Afeesh"/>
                <a:ea typeface="Afeesh"/>
                <a:cs typeface="Afeesh"/>
                <a:sym typeface="Afeesh"/>
              </a:rPr>
              <a:t>2</a:t>
            </a:r>
            <a:r>
              <a:rPr lang="ar-EG" sz="2552">
                <a:solidFill>
                  <a:srgbClr val="000000"/>
                </a:solidFill>
                <a:latin typeface="Afeesh"/>
                <a:ea typeface="Afeesh"/>
                <a:cs typeface="Afeesh"/>
                <a:sym typeface="Afeesh"/>
                <a:rtl val="true"/>
              </a:rPr>
              <a:t>-</a:t>
            </a:r>
            <a:r>
              <a:rPr lang="en-US" sz="2552">
                <a:solidFill>
                  <a:srgbClr val="000000"/>
                </a:solidFill>
                <a:latin typeface="Afeesh"/>
                <a:ea typeface="Afeesh"/>
                <a:cs typeface="Afeesh"/>
                <a:sym typeface="Afeesh"/>
              </a:rPr>
              <a:t>1</a:t>
            </a:r>
            <a:r>
              <a:rPr lang="ar-EG" sz="2552">
                <a:solidFill>
                  <a:srgbClr val="000000"/>
                </a:solidFill>
                <a:latin typeface="Afeesh"/>
                <a:ea typeface="Afeesh"/>
                <a:cs typeface="Afeesh"/>
                <a:sym typeface="Afeesh"/>
                <a:rtl val="true"/>
              </a:rPr>
              <a:t> </a:t>
            </a:r>
            <a:r>
              <a:rPr lang="en-US" sz="2552">
                <a:solidFill>
                  <a:srgbClr val="000000"/>
                </a:solidFill>
                <a:latin typeface="Afeesh"/>
                <a:ea typeface="Afeesh"/>
                <a:cs typeface="Afeesh"/>
                <a:sym typeface="Afeesh"/>
              </a:rPr>
              <a:t>3</a:t>
            </a:r>
            <a:r>
              <a:rPr lang="ar-EG" sz="2552">
                <a:solidFill>
                  <a:srgbClr val="000000"/>
                </a:solidFill>
                <a:latin typeface="Afeesh"/>
                <a:ea typeface="Afeesh"/>
                <a:cs typeface="Afeesh"/>
                <a:sym typeface="Afeesh"/>
                <a:rtl val="true"/>
              </a:rPr>
              <a:t>-</a:t>
            </a:r>
            <a:r>
              <a:rPr lang="en-US" sz="2552">
                <a:solidFill>
                  <a:srgbClr val="000000"/>
                </a:solidFill>
                <a:latin typeface="Afeesh"/>
                <a:ea typeface="Afeesh"/>
                <a:cs typeface="Afeesh"/>
                <a:sym typeface="Afeesh"/>
              </a:rPr>
              <a:t>2</a:t>
            </a:r>
            <a:r>
              <a:rPr lang="ar-EG" sz="2552">
                <a:solidFill>
                  <a:srgbClr val="000000"/>
                </a:solidFill>
                <a:latin typeface="Afeesh"/>
                <a:ea typeface="Afeesh"/>
                <a:cs typeface="Afeesh"/>
                <a:sym typeface="Afeesh"/>
                <a:rtl val="true"/>
              </a:rPr>
              <a:t>-</a:t>
            </a:r>
            <a:r>
              <a:rPr lang="en-US" sz="2552">
                <a:solidFill>
                  <a:srgbClr val="000000"/>
                </a:solidFill>
                <a:latin typeface="Afeesh"/>
                <a:ea typeface="Afeesh"/>
                <a:cs typeface="Afeesh"/>
                <a:sym typeface="Afeesh"/>
              </a:rPr>
              <a:t>3</a:t>
            </a:r>
            <a:r>
              <a:rPr lang="ar-EG" sz="2552">
                <a:solidFill>
                  <a:srgbClr val="000000"/>
                </a:solidFill>
                <a:latin typeface="Afeesh"/>
                <a:ea typeface="Afeesh"/>
                <a:cs typeface="Afeesh"/>
                <a:sym typeface="Afeesh"/>
                <a:rtl val="true"/>
              </a:rPr>
              <a:t> والمناطق الفردية (</a:t>
            </a:r>
            <a:r>
              <a:rPr lang="en-US" sz="2552">
                <a:solidFill>
                  <a:srgbClr val="000000"/>
                </a:solidFill>
                <a:latin typeface="Afeesh"/>
                <a:ea typeface="Afeesh"/>
                <a:cs typeface="Afeesh"/>
                <a:sym typeface="Afeesh"/>
              </a:rPr>
              <a:t>1</a:t>
            </a:r>
            <a:r>
              <a:rPr lang="ar-EG" sz="2552">
                <a:solidFill>
                  <a:srgbClr val="000000"/>
                </a:solidFill>
                <a:latin typeface="Afeesh"/>
                <a:ea typeface="Afeesh"/>
                <a:cs typeface="Afeesh"/>
                <a:sym typeface="Afeesh"/>
                <a:rtl val="true"/>
              </a:rPr>
              <a:t>-</a:t>
            </a:r>
            <a:r>
              <a:rPr lang="en-US" sz="2552">
                <a:solidFill>
                  <a:srgbClr val="000000"/>
                </a:solidFill>
                <a:latin typeface="Afeesh"/>
                <a:ea typeface="Afeesh"/>
                <a:cs typeface="Afeesh"/>
                <a:sym typeface="Afeesh"/>
              </a:rPr>
              <a:t>3</a:t>
            </a:r>
            <a:r>
              <a:rPr lang="ar-EG" sz="2552">
                <a:solidFill>
                  <a:srgbClr val="000000"/>
                </a:solidFill>
                <a:latin typeface="Afeesh"/>
                <a:ea typeface="Afeesh"/>
                <a:cs typeface="Afeesh"/>
                <a:sym typeface="Afeesh"/>
                <a:rtl val="true"/>
              </a:rPr>
              <a:t>-</a:t>
            </a:r>
            <a:r>
              <a:rPr lang="en-US" sz="2552">
                <a:solidFill>
                  <a:srgbClr val="000000"/>
                </a:solidFill>
                <a:latin typeface="Afeesh"/>
                <a:ea typeface="Afeesh"/>
                <a:cs typeface="Afeesh"/>
                <a:sym typeface="Afeesh"/>
              </a:rPr>
              <a:t>1</a:t>
            </a:r>
            <a:r>
              <a:rPr lang="ar-EG" sz="2552">
                <a:solidFill>
                  <a:srgbClr val="000000"/>
                </a:solidFill>
                <a:latin typeface="Afeesh"/>
                <a:ea typeface="Afeesh"/>
                <a:cs typeface="Afeesh"/>
                <a:sym typeface="Afeesh"/>
                <a:rtl val="true"/>
              </a:rPr>
              <a:t> </a:t>
            </a:r>
            <a:r>
              <a:rPr lang="en-US" sz="2552">
                <a:solidFill>
                  <a:srgbClr val="000000"/>
                </a:solidFill>
                <a:latin typeface="Afeesh"/>
                <a:ea typeface="Afeesh"/>
                <a:cs typeface="Afeesh"/>
                <a:sym typeface="Afeesh"/>
              </a:rPr>
              <a:t>13</a:t>
            </a:r>
            <a:r>
              <a:rPr lang="ar-EG" sz="2552">
                <a:solidFill>
                  <a:srgbClr val="000000"/>
                </a:solidFill>
                <a:latin typeface="Afeesh"/>
                <a:ea typeface="Afeesh"/>
                <a:cs typeface="Afeesh"/>
                <a:sym typeface="Afeesh"/>
                <a:rtl val="true"/>
              </a:rPr>
              <a:t>-</a:t>
            </a:r>
            <a:r>
              <a:rPr lang="en-US" sz="2552">
                <a:solidFill>
                  <a:srgbClr val="000000"/>
                </a:solidFill>
                <a:latin typeface="Afeesh"/>
                <a:ea typeface="Afeesh"/>
                <a:cs typeface="Afeesh"/>
                <a:sym typeface="Afeesh"/>
              </a:rPr>
              <a:t>2</a:t>
            </a:r>
            <a:r>
              <a:rPr lang="ar-EG" sz="2552">
                <a:solidFill>
                  <a:srgbClr val="000000"/>
                </a:solidFill>
                <a:latin typeface="Afeesh"/>
                <a:ea typeface="Afeesh"/>
                <a:cs typeface="Afeesh"/>
                <a:sym typeface="Afeesh"/>
                <a:rtl val="true"/>
              </a:rPr>
              <a:t>-</a:t>
            </a:r>
            <a:r>
              <a:rPr lang="en-US" sz="2552">
                <a:solidFill>
                  <a:srgbClr val="000000"/>
                </a:solidFill>
                <a:latin typeface="Afeesh"/>
                <a:ea typeface="Afeesh"/>
                <a:cs typeface="Afeesh"/>
                <a:sym typeface="Afeesh"/>
              </a:rPr>
              <a:t>2</a:t>
            </a:r>
            <a:r>
              <a:rPr lang="ar-EG" sz="2552">
                <a:solidFill>
                  <a:srgbClr val="000000"/>
                </a:solidFill>
                <a:latin typeface="Afeesh"/>
                <a:ea typeface="Afeesh"/>
                <a:cs typeface="Afeesh"/>
                <a:sym typeface="Afeesh"/>
                <a:rtl val="true"/>
              </a:rPr>
              <a:t> ، </a:t>
            </a:r>
            <a:r>
              <a:rPr lang="en-US" sz="2552">
                <a:solidFill>
                  <a:srgbClr val="000000"/>
                </a:solidFill>
                <a:latin typeface="Afeesh"/>
                <a:ea typeface="Afeesh"/>
                <a:cs typeface="Afeesh"/>
                <a:sym typeface="Afeesh"/>
              </a:rPr>
              <a:t>333</a:t>
            </a:r>
            <a:r>
              <a:rPr lang="ar-EG" sz="2552">
                <a:solidFill>
                  <a:srgbClr val="000000"/>
                </a:solidFill>
                <a:latin typeface="Afeesh"/>
                <a:ea typeface="Afeesh"/>
                <a:cs typeface="Afeesh"/>
                <a:sym typeface="Afeesh"/>
                <a:rtl val="true"/>
              </a:rPr>
              <a:t>-</a:t>
            </a:r>
            <a:r>
              <a:rPr lang="en-US" sz="2552">
                <a:solidFill>
                  <a:srgbClr val="000000"/>
                </a:solidFill>
                <a:latin typeface="Afeesh"/>
                <a:ea typeface="Afeesh"/>
                <a:cs typeface="Afeesh"/>
                <a:sym typeface="Afeesh"/>
              </a:rPr>
              <a:t>2</a:t>
            </a:r>
            <a:r>
              <a:rPr lang="ar-EG" sz="2552">
                <a:solidFill>
                  <a:srgbClr val="000000"/>
                </a:solidFill>
                <a:latin typeface="Afeesh"/>
                <a:ea typeface="Afeesh"/>
                <a:cs typeface="Afeesh"/>
                <a:sym typeface="Afeesh"/>
                <a:rtl val="true"/>
              </a:rPr>
              <a:t>)، و هذا وفقا لعدد المدافعين (الزوجي أو الفردي) المشكلون للخط الدفاعي الأول، و التي سنتطرق إليها، علما أن هنا العديد من الدفاعات في كرة السلة كدفاع الضغط في كل الملعب أو </a:t>
            </a:r>
            <a:r>
              <a:rPr lang="en-US" sz="2552">
                <a:solidFill>
                  <a:srgbClr val="000000"/>
                </a:solidFill>
                <a:latin typeface="Afeesh"/>
                <a:ea typeface="Afeesh"/>
                <a:cs typeface="Afeesh"/>
                <a:sym typeface="Afeesh"/>
              </a:rPr>
              <a:t>4</a:t>
            </a:r>
            <a:r>
              <a:rPr lang="ar-EG" sz="2552">
                <a:solidFill>
                  <a:srgbClr val="000000"/>
                </a:solidFill>
                <a:latin typeface="Afeesh"/>
                <a:ea typeface="Afeesh"/>
                <a:cs typeface="Afeesh"/>
                <a:sym typeface="Afeesh"/>
                <a:rtl val="true"/>
              </a:rPr>
              <a:t>% الملعب، و الضغط </a:t>
            </a:r>
            <a:r>
              <a:rPr lang="en-US" sz="2552">
                <a:solidFill>
                  <a:srgbClr val="000000"/>
                </a:solidFill>
                <a:latin typeface="Afeesh"/>
                <a:ea typeface="Afeesh"/>
                <a:cs typeface="Afeesh"/>
                <a:sym typeface="Afeesh"/>
              </a:rPr>
              <a:t>11</a:t>
            </a:r>
            <a:r>
              <a:rPr lang="ar-EG" sz="2552">
                <a:solidFill>
                  <a:srgbClr val="000000"/>
                </a:solidFill>
                <a:latin typeface="Afeesh"/>
                <a:ea typeface="Afeesh"/>
                <a:cs typeface="Afeesh"/>
                <a:sym typeface="Afeesh"/>
                <a:rtl val="true"/>
              </a:rPr>
              <a:t>-</a:t>
            </a:r>
            <a:r>
              <a:rPr lang="en-US" sz="2552">
                <a:solidFill>
                  <a:srgbClr val="000000"/>
                </a:solidFill>
                <a:latin typeface="Afeesh"/>
                <a:ea typeface="Afeesh"/>
                <a:cs typeface="Afeesh"/>
                <a:sym typeface="Afeesh"/>
              </a:rPr>
              <a:t>3</a:t>
            </a:r>
            <a:r>
              <a:rPr lang="ar-EG" sz="2552">
                <a:solidFill>
                  <a:srgbClr val="000000"/>
                </a:solidFill>
                <a:latin typeface="Afeesh"/>
                <a:ea typeface="Afeesh"/>
                <a:cs typeface="Afeesh"/>
                <a:sym typeface="Afeesh"/>
                <a:rtl val="true"/>
              </a:rPr>
              <a:t>-</a:t>
            </a:r>
            <a:r>
              <a:rPr lang="en-US" sz="2552">
                <a:solidFill>
                  <a:srgbClr val="000000"/>
                </a:solidFill>
                <a:latin typeface="Afeesh"/>
                <a:ea typeface="Afeesh"/>
                <a:cs typeface="Afeesh"/>
                <a:sym typeface="Afeesh"/>
              </a:rPr>
              <a:t>1</a:t>
            </a:r>
            <a:r>
              <a:rPr lang="ar-EG" sz="2552">
                <a:solidFill>
                  <a:srgbClr val="000000"/>
                </a:solidFill>
                <a:latin typeface="Afeesh"/>
                <a:ea typeface="Afeesh"/>
                <a:cs typeface="Afeesh"/>
                <a:sym typeface="Afeesh"/>
                <a:rtl val="true"/>
              </a:rPr>
              <a:t> في </a:t>
            </a:r>
            <a:r>
              <a:rPr lang="en-US" sz="2552">
                <a:solidFill>
                  <a:srgbClr val="000000"/>
                </a:solidFill>
                <a:latin typeface="Afeesh"/>
                <a:ea typeface="Afeesh"/>
                <a:cs typeface="Afeesh"/>
                <a:sym typeface="Afeesh"/>
              </a:rPr>
              <a:t>14</a:t>
            </a:r>
            <a:r>
              <a:rPr lang="ar-EG" sz="2552">
                <a:solidFill>
                  <a:srgbClr val="000000"/>
                </a:solidFill>
                <a:latin typeface="Afeesh"/>
                <a:ea typeface="Afeesh"/>
                <a:cs typeface="Afeesh"/>
                <a:sym typeface="Afeesh"/>
                <a:rtl val="true"/>
              </a:rPr>
              <a:t> الملعب و منطقة الضغط </a:t>
            </a:r>
            <a:r>
              <a:rPr lang="en-US" sz="2552">
                <a:solidFill>
                  <a:srgbClr val="000000"/>
                </a:solidFill>
                <a:latin typeface="Afeesh"/>
                <a:ea typeface="Afeesh"/>
                <a:cs typeface="Afeesh"/>
                <a:sym typeface="Afeesh"/>
              </a:rPr>
              <a:t>1</a:t>
            </a:r>
            <a:r>
              <a:rPr lang="ar-EG" sz="2552">
                <a:solidFill>
                  <a:srgbClr val="000000"/>
                </a:solidFill>
                <a:latin typeface="Afeesh"/>
                <a:ea typeface="Afeesh"/>
                <a:cs typeface="Afeesh"/>
                <a:sym typeface="Afeesh"/>
                <a:rtl val="true"/>
              </a:rPr>
              <a:t>-</a:t>
            </a:r>
            <a:r>
              <a:rPr lang="en-US" sz="2552">
                <a:solidFill>
                  <a:srgbClr val="000000"/>
                </a:solidFill>
                <a:latin typeface="Afeesh"/>
                <a:ea typeface="Afeesh"/>
                <a:cs typeface="Afeesh"/>
                <a:sym typeface="Afeesh"/>
              </a:rPr>
              <a:t>1</a:t>
            </a:r>
            <a:r>
              <a:rPr lang="ar-EG" sz="2552">
                <a:solidFill>
                  <a:srgbClr val="000000"/>
                </a:solidFill>
                <a:latin typeface="Afeesh"/>
                <a:ea typeface="Afeesh"/>
                <a:cs typeface="Afeesh"/>
                <a:sym typeface="Afeesh"/>
                <a:rtl val="true"/>
              </a:rPr>
              <a:t>-</a:t>
            </a:r>
            <a:r>
              <a:rPr lang="en-US" sz="2552">
                <a:solidFill>
                  <a:srgbClr val="000000"/>
                </a:solidFill>
                <a:latin typeface="Afeesh"/>
                <a:ea typeface="Afeesh"/>
                <a:cs typeface="Afeesh"/>
                <a:sym typeface="Afeesh"/>
              </a:rPr>
              <a:t>2</a:t>
            </a:r>
            <a:r>
              <a:rPr lang="ar-EG" sz="2552">
                <a:solidFill>
                  <a:srgbClr val="000000"/>
                </a:solidFill>
                <a:latin typeface="Afeesh"/>
                <a:ea typeface="Afeesh"/>
                <a:cs typeface="Afeesh"/>
                <a:sym typeface="Afeesh"/>
                <a:rtl val="true"/>
              </a:rPr>
              <a:t>-</a:t>
            </a:r>
            <a:r>
              <a:rPr lang="en-US" sz="2552">
                <a:solidFill>
                  <a:srgbClr val="000000"/>
                </a:solidFill>
                <a:latin typeface="Afeesh"/>
                <a:ea typeface="Afeesh"/>
                <a:cs typeface="Afeesh"/>
                <a:sym typeface="Afeesh"/>
              </a:rPr>
              <a:t>1</a:t>
            </a:r>
            <a:r>
              <a:rPr lang="ar-EG" sz="2552">
                <a:solidFill>
                  <a:srgbClr val="000000"/>
                </a:solidFill>
                <a:latin typeface="Afeesh"/>
                <a:ea typeface="Afeesh"/>
                <a:cs typeface="Afeesh"/>
                <a:sym typeface="Afeesh"/>
                <a:rtl val="true"/>
              </a:rPr>
              <a:t> و غيرها من الدفاعات الأخرى.</a:t>
            </a:r>
          </a:p>
          <a:p>
            <a:pPr algn="just" rtl="true">
              <a:lnSpc>
                <a:spcPts val="4442"/>
              </a:lnSpc>
            </a:pPr>
            <a:r>
              <a:rPr lang="en-US" sz="2552">
                <a:solidFill>
                  <a:srgbClr val="000000"/>
                </a:solidFill>
                <a:latin typeface="Afeesh"/>
                <a:ea typeface="Afeesh"/>
                <a:cs typeface="Afeesh"/>
                <a:sym typeface="Afeesh"/>
              </a:rPr>
              <a:t>1</a:t>
            </a:r>
            <a:r>
              <a:rPr lang="ar-EG" sz="2552">
                <a:solidFill>
                  <a:srgbClr val="000000"/>
                </a:solidFill>
                <a:latin typeface="Afeesh"/>
                <a:ea typeface="Afeesh"/>
                <a:cs typeface="Afeesh"/>
                <a:sym typeface="Afeesh"/>
                <a:rtl val="true"/>
              </a:rPr>
              <a:t>- دفاع المنطقة </a:t>
            </a:r>
            <a:r>
              <a:rPr lang="en-US" sz="2552">
                <a:solidFill>
                  <a:srgbClr val="000000"/>
                </a:solidFill>
                <a:latin typeface="Afeesh"/>
                <a:ea typeface="Afeesh"/>
                <a:cs typeface="Afeesh"/>
                <a:sym typeface="Afeesh"/>
              </a:rPr>
              <a:t>2</a:t>
            </a:r>
            <a:r>
              <a:rPr lang="ar-EG" sz="2552">
                <a:solidFill>
                  <a:srgbClr val="000000"/>
                </a:solidFill>
                <a:latin typeface="Afeesh"/>
                <a:ea typeface="Afeesh"/>
                <a:cs typeface="Afeesh"/>
                <a:sym typeface="Afeesh"/>
                <a:rtl val="true"/>
              </a:rPr>
              <a:t>-</a:t>
            </a:r>
            <a:r>
              <a:rPr lang="en-US" sz="2552">
                <a:solidFill>
                  <a:srgbClr val="000000"/>
                </a:solidFill>
                <a:latin typeface="Afeesh"/>
                <a:ea typeface="Afeesh"/>
                <a:cs typeface="Afeesh"/>
                <a:sym typeface="Afeesh"/>
              </a:rPr>
              <a:t>1</a:t>
            </a:r>
            <a:r>
              <a:rPr lang="ar-EG" sz="2552">
                <a:solidFill>
                  <a:srgbClr val="000000"/>
                </a:solidFill>
                <a:latin typeface="Afeesh"/>
                <a:ea typeface="Afeesh"/>
                <a:cs typeface="Afeesh"/>
                <a:sym typeface="Afeesh"/>
                <a:rtl val="true"/>
              </a:rPr>
              <a:t>-</a:t>
            </a:r>
            <a:r>
              <a:rPr lang="en-US" sz="2552">
                <a:solidFill>
                  <a:srgbClr val="000000"/>
                </a:solidFill>
                <a:latin typeface="Afeesh"/>
                <a:ea typeface="Afeesh"/>
                <a:cs typeface="Afeesh"/>
                <a:sym typeface="Afeesh"/>
              </a:rPr>
              <a:t>2</a:t>
            </a:r>
            <a:r>
              <a:rPr lang="ar-EG" sz="2552">
                <a:solidFill>
                  <a:srgbClr val="000000"/>
                </a:solidFill>
                <a:latin typeface="Afeesh"/>
                <a:ea typeface="Afeesh"/>
                <a:cs typeface="Afeesh"/>
                <a:sym typeface="Afeesh"/>
                <a:rtl val="true"/>
              </a:rPr>
              <a:t> هو دفاع قوي تحت السلة، و يسمح بالتحكم الجيد في الارتداد و اللاعب المحوري للخصم. كما أنه يحمي اللاعب المحوري الأعلى بشكل كاف المحوري الأعلى و المنخفض). كما أنه دفاع جيد من حيث انطلاق الهجمات المضادة (أحد اللاعبين الأماميين يغادر النظام الدفاعي بمجرد أن يسدد الخصم).</a:t>
            </a:r>
          </a:p>
          <a:p>
            <a:pPr algn="just" rtl="true">
              <a:lnSpc>
                <a:spcPts val="4442"/>
              </a:lnSpc>
            </a:pPr>
          </a:p>
        </p:txBody>
      </p:sp>
    </p:spTree>
  </p:cSld>
  <p:clrMapOvr>
    <a:masterClrMapping/>
  </p:clrMapOvr>
</p:sld>
</file>

<file path=ppt/slides/slide7.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95250"/>
            <a:ext cx="18288000" cy="10260810"/>
          </a:xfrm>
          <a:prstGeom prst="rect">
            <a:avLst/>
          </a:prstGeom>
        </p:spPr>
        <p:txBody>
          <a:bodyPr anchor="t" rtlCol="false" tIns="0" lIns="0" bIns="0" rIns="0">
            <a:spAutoFit/>
          </a:bodyPr>
          <a:lstStyle/>
          <a:p>
            <a:pPr algn="r">
              <a:lnSpc>
                <a:spcPts val="4057"/>
              </a:lnSpc>
            </a:pPr>
            <a:r>
              <a:rPr lang="ar-EG" sz="2584">
                <a:solidFill>
                  <a:srgbClr val="000000"/>
                </a:solidFill>
                <a:latin typeface="Afeesh"/>
                <a:ea typeface="Afeesh"/>
                <a:cs typeface="Afeesh"/>
                <a:sym typeface="Afeesh"/>
                <a:rtl val="true"/>
              </a:rPr>
              <a:t>و تتمثل نقاط ضعفه الأساسية في سهولة تفكيكه عند الدوران الجيد للكرة والتسديدات الخارجية، كما أن ضعفه يظهر في الجزء العلوي من نصف الدائرة للمنطقة المحضورة و منتصفها، و على طول خط النهاية</a:t>
            </a:r>
            <a:r>
              <a:rPr lang="en-US" sz="2584">
                <a:solidFill>
                  <a:srgbClr val="000000"/>
                </a:solidFill>
                <a:latin typeface="Afeesh"/>
                <a:ea typeface="Afeesh"/>
                <a:cs typeface="Afeesh"/>
                <a:sym typeface="Afeesh"/>
              </a:rPr>
              <a:t>.</a:t>
            </a:r>
          </a:p>
          <a:p>
            <a:pPr algn="r">
              <a:lnSpc>
                <a:spcPts val="4057"/>
              </a:lnSpc>
            </a:pPr>
            <a:r>
              <a:rPr lang="en-US" sz="2584">
                <a:solidFill>
                  <a:srgbClr val="000000"/>
                </a:solidFill>
                <a:latin typeface="Afeesh"/>
                <a:ea typeface="Afeesh"/>
                <a:cs typeface="Afeesh"/>
                <a:sym typeface="Afeesh"/>
              </a:rPr>
              <a:t>2-1-2</a:t>
            </a:r>
            <a:r>
              <a:rPr lang="ar-EG" sz="2584">
                <a:solidFill>
                  <a:srgbClr val="000000"/>
                </a:solidFill>
                <a:latin typeface="Afeesh"/>
                <a:ea typeface="Afeesh"/>
                <a:cs typeface="Afeesh"/>
                <a:sym typeface="Afeesh"/>
                <a:rtl val="true"/>
              </a:rPr>
              <a:t>دفاع المنطقة </a:t>
            </a:r>
            <a:r>
              <a:rPr lang="en-US" sz="2584">
                <a:solidFill>
                  <a:srgbClr val="000000"/>
                </a:solidFill>
                <a:latin typeface="Afeesh"/>
                <a:ea typeface="Afeesh"/>
                <a:cs typeface="Afeesh"/>
                <a:sym typeface="Afeesh"/>
              </a:rPr>
              <a:t>2</a:t>
            </a:r>
            <a:r>
              <a:rPr lang="ar-EG" sz="2584">
                <a:solidFill>
                  <a:srgbClr val="000000"/>
                </a:solidFill>
                <a:latin typeface="Afeesh"/>
                <a:ea typeface="Afeesh"/>
                <a:cs typeface="Afeesh"/>
                <a:sym typeface="Afeesh"/>
                <a:rtl val="true"/>
              </a:rPr>
              <a:t>-</a:t>
            </a:r>
            <a:r>
              <a:rPr lang="en-US" sz="2584">
                <a:solidFill>
                  <a:srgbClr val="000000"/>
                </a:solidFill>
                <a:latin typeface="Afeesh"/>
                <a:ea typeface="Afeesh"/>
                <a:cs typeface="Afeesh"/>
                <a:sym typeface="Afeesh"/>
              </a:rPr>
              <a:t>1</a:t>
            </a:r>
            <a:r>
              <a:rPr lang="ar-EG" sz="2584">
                <a:solidFill>
                  <a:srgbClr val="000000"/>
                </a:solidFill>
                <a:latin typeface="Afeesh"/>
                <a:ea typeface="Afeesh"/>
                <a:cs typeface="Afeesh"/>
                <a:sym typeface="Afeesh"/>
                <a:rtl val="true"/>
              </a:rPr>
              <a:t>-</a:t>
            </a:r>
            <a:r>
              <a:rPr lang="en-US" sz="2584">
                <a:solidFill>
                  <a:srgbClr val="000000"/>
                </a:solidFill>
                <a:latin typeface="Afeesh"/>
                <a:ea typeface="Afeesh"/>
                <a:cs typeface="Afeesh"/>
                <a:sym typeface="Afeesh"/>
              </a:rPr>
              <a:t>2</a:t>
            </a:r>
            <a:r>
              <a:rPr lang="ar-EG" sz="2584">
                <a:solidFill>
                  <a:srgbClr val="000000"/>
                </a:solidFill>
                <a:latin typeface="Afeesh"/>
                <a:ea typeface="Afeesh"/>
                <a:cs typeface="Afeesh"/>
                <a:sym typeface="Afeesh"/>
                <a:rtl val="true"/>
              </a:rPr>
              <a:t> المدافع </a:t>
            </a:r>
            <a:r>
              <a:rPr lang="en-US" sz="2584">
                <a:solidFill>
                  <a:srgbClr val="000000"/>
                </a:solidFill>
                <a:latin typeface="Afeesh"/>
                <a:ea typeface="Afeesh"/>
                <a:cs typeface="Afeesh"/>
                <a:sym typeface="Afeesh"/>
              </a:rPr>
              <a:t>3</a:t>
            </a:r>
            <a:r>
              <a:rPr lang="ar-EG" sz="2584">
                <a:solidFill>
                  <a:srgbClr val="000000"/>
                </a:solidFill>
                <a:latin typeface="Afeesh"/>
                <a:ea typeface="Afeesh"/>
                <a:cs typeface="Afeesh"/>
                <a:sym typeface="Afeesh"/>
                <a:rtl val="true"/>
              </a:rPr>
              <a:t> عملها ل</a:t>
            </a:r>
            <a:r>
              <a:rPr lang="ar-EG" sz="2584">
                <a:solidFill>
                  <a:srgbClr val="000000"/>
                </a:solidFill>
                <a:latin typeface="Afeesh"/>
                <a:ea typeface="Afeesh"/>
                <a:cs typeface="Afeesh"/>
                <a:sym typeface="Afeesh"/>
                <a:rtl val="true"/>
              </a:rPr>
              <a:t>ا يخرج من المنطقة المحضورة</a:t>
            </a:r>
            <a:r>
              <a:rPr lang="en-US" sz="2584">
                <a:solidFill>
                  <a:srgbClr val="000000"/>
                </a:solidFill>
                <a:latin typeface="Afeesh"/>
                <a:ea typeface="Afeesh"/>
                <a:cs typeface="Afeesh"/>
                <a:sym typeface="Afeesh"/>
              </a:rPr>
              <a:t>.</a:t>
            </a:r>
          </a:p>
          <a:p>
            <a:pPr algn="r">
              <a:lnSpc>
                <a:spcPts val="4057"/>
              </a:lnSpc>
            </a:pPr>
            <a:r>
              <a:rPr lang="ar-EG" sz="2584">
                <a:solidFill>
                  <a:srgbClr val="000000"/>
                </a:solidFill>
                <a:latin typeface="Afeesh"/>
                <a:ea typeface="Afeesh"/>
                <a:cs typeface="Afeesh"/>
                <a:sym typeface="Afeesh"/>
                <a:rtl val="true"/>
              </a:rPr>
              <a:t>أمثلة عن تغير دفاع المنطقة </a:t>
            </a:r>
            <a:r>
              <a:rPr lang="en-US" sz="2584">
                <a:solidFill>
                  <a:srgbClr val="000000"/>
                </a:solidFill>
                <a:latin typeface="Afeesh"/>
                <a:ea typeface="Afeesh"/>
                <a:cs typeface="Afeesh"/>
                <a:sym typeface="Afeesh"/>
              </a:rPr>
              <a:t>2012</a:t>
            </a:r>
            <a:r>
              <a:rPr lang="ar-EG" sz="2584">
                <a:solidFill>
                  <a:srgbClr val="000000"/>
                </a:solidFill>
                <a:latin typeface="Afeesh"/>
                <a:ea typeface="Afeesh"/>
                <a:cs typeface="Afeesh"/>
                <a:sym typeface="Afeesh"/>
                <a:rtl val="true"/>
              </a:rPr>
              <a:t> حسب موضع الكرة دفاع المنطقة </a:t>
            </a:r>
            <a:r>
              <a:rPr lang="en-US" sz="2584">
                <a:solidFill>
                  <a:srgbClr val="000000"/>
                </a:solidFill>
                <a:latin typeface="Afeesh"/>
                <a:ea typeface="Afeesh"/>
                <a:cs typeface="Afeesh"/>
                <a:sym typeface="Afeesh"/>
              </a:rPr>
              <a:t>2012</a:t>
            </a:r>
            <a:r>
              <a:rPr lang="ar-EG" sz="2584">
                <a:solidFill>
                  <a:srgbClr val="000000"/>
                </a:solidFill>
                <a:latin typeface="Afeesh"/>
                <a:ea typeface="Afeesh"/>
                <a:cs typeface="Afeesh"/>
                <a:sym typeface="Afeesh"/>
                <a:rtl val="true"/>
              </a:rPr>
              <a:t> مع الكرة في المنطقة </a:t>
            </a:r>
            <a:r>
              <a:rPr lang="en-US" sz="2584">
                <a:solidFill>
                  <a:srgbClr val="000000"/>
                </a:solidFill>
                <a:latin typeface="Afeesh"/>
                <a:ea typeface="Afeesh"/>
                <a:cs typeface="Afeesh"/>
                <a:sym typeface="Afeesh"/>
              </a:rPr>
              <a:t>1</a:t>
            </a:r>
          </a:p>
          <a:p>
            <a:pPr algn="r">
              <a:lnSpc>
                <a:spcPts val="4057"/>
              </a:lnSpc>
            </a:pPr>
            <a:r>
              <a:rPr lang="en-US" sz="2584">
                <a:solidFill>
                  <a:srgbClr val="000000"/>
                </a:solidFill>
                <a:latin typeface="Afeesh"/>
                <a:ea typeface="Afeesh"/>
                <a:cs typeface="Afeesh"/>
                <a:sym typeface="Afeesh"/>
              </a:rPr>
              <a:t>-</a:t>
            </a:r>
            <a:r>
              <a:rPr lang="ar-EG" sz="2584">
                <a:solidFill>
                  <a:srgbClr val="000000"/>
                </a:solidFill>
                <a:latin typeface="Afeesh"/>
                <a:ea typeface="Afeesh"/>
                <a:cs typeface="Afeesh"/>
                <a:sym typeface="Afeesh"/>
                <a:rtl val="true"/>
              </a:rPr>
              <a:t>دفاع المنطقة </a:t>
            </a:r>
            <a:r>
              <a:rPr lang="en-US" sz="2584">
                <a:solidFill>
                  <a:srgbClr val="000000"/>
                </a:solidFill>
                <a:latin typeface="Afeesh"/>
                <a:ea typeface="Afeesh"/>
                <a:cs typeface="Afeesh"/>
                <a:sym typeface="Afeesh"/>
              </a:rPr>
              <a:t>2</a:t>
            </a:r>
            <a:r>
              <a:rPr lang="ar-EG" sz="2584">
                <a:solidFill>
                  <a:srgbClr val="000000"/>
                </a:solidFill>
                <a:latin typeface="Afeesh"/>
                <a:ea typeface="Afeesh"/>
                <a:cs typeface="Afeesh"/>
                <a:sym typeface="Afeesh"/>
                <a:rtl val="true"/>
              </a:rPr>
              <a:t>-</a:t>
            </a:r>
            <a:r>
              <a:rPr lang="en-US" sz="2584">
                <a:solidFill>
                  <a:srgbClr val="000000"/>
                </a:solidFill>
                <a:latin typeface="Afeesh"/>
                <a:ea typeface="Afeesh"/>
                <a:cs typeface="Afeesh"/>
                <a:sym typeface="Afeesh"/>
              </a:rPr>
              <a:t>1</a:t>
            </a:r>
            <a:r>
              <a:rPr lang="ar-EG" sz="2584">
                <a:solidFill>
                  <a:srgbClr val="000000"/>
                </a:solidFill>
                <a:latin typeface="Afeesh"/>
                <a:ea typeface="Afeesh"/>
                <a:cs typeface="Afeesh"/>
                <a:sym typeface="Afeesh"/>
                <a:rtl val="true"/>
              </a:rPr>
              <a:t>-</a:t>
            </a:r>
            <a:r>
              <a:rPr lang="en-US" sz="2584">
                <a:solidFill>
                  <a:srgbClr val="000000"/>
                </a:solidFill>
                <a:latin typeface="Afeesh"/>
                <a:ea typeface="Afeesh"/>
                <a:cs typeface="Afeesh"/>
                <a:sym typeface="Afeesh"/>
              </a:rPr>
              <a:t>2</a:t>
            </a:r>
            <a:r>
              <a:rPr lang="ar-EG" sz="2584">
                <a:solidFill>
                  <a:srgbClr val="000000"/>
                </a:solidFill>
                <a:latin typeface="Afeesh"/>
                <a:ea typeface="Afeesh"/>
                <a:cs typeface="Afeesh"/>
                <a:sym typeface="Afeesh"/>
                <a:rtl val="true"/>
              </a:rPr>
              <a:t> مع الكرة في المنطقة </a:t>
            </a:r>
            <a:r>
              <a:rPr lang="en-US" sz="2584">
                <a:solidFill>
                  <a:srgbClr val="000000"/>
                </a:solidFill>
                <a:latin typeface="Afeesh"/>
                <a:ea typeface="Afeesh"/>
                <a:cs typeface="Afeesh"/>
                <a:sym typeface="Afeesh"/>
              </a:rPr>
              <a:t>2</a:t>
            </a:r>
          </a:p>
          <a:p>
            <a:pPr algn="r">
              <a:lnSpc>
                <a:spcPts val="4057"/>
              </a:lnSpc>
            </a:pPr>
            <a:r>
              <a:rPr lang="en-US" sz="2584">
                <a:solidFill>
                  <a:srgbClr val="000000"/>
                </a:solidFill>
                <a:latin typeface="Afeesh"/>
                <a:ea typeface="Afeesh"/>
                <a:cs typeface="Afeesh"/>
                <a:sym typeface="Afeesh"/>
              </a:rPr>
              <a:t>1-8</a:t>
            </a:r>
            <a:r>
              <a:rPr lang="ar-EG" sz="2584">
                <a:solidFill>
                  <a:srgbClr val="000000"/>
                </a:solidFill>
                <a:latin typeface="Afeesh"/>
                <a:ea typeface="Afeesh"/>
                <a:cs typeface="Afeesh"/>
                <a:sym typeface="Afeesh"/>
                <a:rtl val="true"/>
              </a:rPr>
              <a:t>المدافع </a:t>
            </a:r>
            <a:r>
              <a:rPr lang="en-US" sz="2584">
                <a:solidFill>
                  <a:srgbClr val="000000"/>
                </a:solidFill>
                <a:latin typeface="Afeesh"/>
                <a:ea typeface="Afeesh"/>
                <a:cs typeface="Afeesh"/>
                <a:sym typeface="Afeesh"/>
              </a:rPr>
              <a:t>1</a:t>
            </a:r>
            <a:r>
              <a:rPr lang="ar-EG" sz="2584">
                <a:solidFill>
                  <a:srgbClr val="000000"/>
                </a:solidFill>
                <a:latin typeface="Afeesh"/>
                <a:ea typeface="Afeesh"/>
                <a:cs typeface="Afeesh"/>
                <a:sym typeface="Afeesh"/>
                <a:rtl val="true"/>
              </a:rPr>
              <a:t> ينزل للإمانة بتموقعه. المدافع لا يمنع الدخول بالكرة من خط النهاية المدافعان </a:t>
            </a:r>
            <a:r>
              <a:rPr lang="en-US" sz="2584">
                <a:solidFill>
                  <a:srgbClr val="000000"/>
                </a:solidFill>
                <a:latin typeface="Afeesh"/>
                <a:ea typeface="Afeesh"/>
                <a:cs typeface="Afeesh"/>
                <a:sym typeface="Afeesh"/>
              </a:rPr>
              <a:t>4</a:t>
            </a:r>
            <a:r>
              <a:rPr lang="ar-EG" sz="2584">
                <a:solidFill>
                  <a:srgbClr val="000000"/>
                </a:solidFill>
                <a:latin typeface="Afeesh"/>
                <a:ea typeface="Afeesh"/>
                <a:cs typeface="Afeesh"/>
                <a:sym typeface="Afeesh"/>
                <a:rtl val="true"/>
              </a:rPr>
              <a:t>، </a:t>
            </a:r>
            <a:r>
              <a:rPr lang="en-US" sz="2584">
                <a:solidFill>
                  <a:srgbClr val="000000"/>
                </a:solidFill>
                <a:latin typeface="Afeesh"/>
                <a:ea typeface="Afeesh"/>
                <a:cs typeface="Afeesh"/>
                <a:sym typeface="Afeesh"/>
              </a:rPr>
              <a:t>5</a:t>
            </a:r>
            <a:r>
              <a:rPr lang="ar-EG" sz="2584">
                <a:solidFill>
                  <a:srgbClr val="000000"/>
                </a:solidFill>
                <a:latin typeface="Afeesh"/>
                <a:ea typeface="Afeesh"/>
                <a:cs typeface="Afeesh"/>
                <a:sym typeface="Afeesh"/>
                <a:rtl val="true"/>
              </a:rPr>
              <a:t>، لا باركان مهاجما في على المنطقة المحضورة</a:t>
            </a:r>
            <a:r>
              <a:rPr lang="en-US" sz="2584">
                <a:solidFill>
                  <a:srgbClr val="000000"/>
                </a:solidFill>
                <a:latin typeface="Afeesh"/>
                <a:ea typeface="Afeesh"/>
                <a:cs typeface="Afeesh"/>
                <a:sym typeface="Afeesh"/>
              </a:rPr>
              <a:t> </a:t>
            </a:r>
          </a:p>
          <a:p>
            <a:pPr algn="r">
              <a:lnSpc>
                <a:spcPts val="4057"/>
              </a:lnSpc>
            </a:pPr>
            <a:r>
              <a:rPr lang="en-US" sz="2584">
                <a:solidFill>
                  <a:srgbClr val="000000"/>
                </a:solidFill>
                <a:latin typeface="Afeesh"/>
                <a:ea typeface="Afeesh"/>
                <a:cs typeface="Afeesh"/>
                <a:sym typeface="Afeesh"/>
              </a:rPr>
              <a:t>-</a:t>
            </a:r>
            <a:r>
              <a:rPr lang="ar-EG" sz="2584">
                <a:solidFill>
                  <a:srgbClr val="000000"/>
                </a:solidFill>
                <a:latin typeface="Afeesh"/>
                <a:ea typeface="Afeesh"/>
                <a:cs typeface="Afeesh"/>
                <a:sym typeface="Afeesh"/>
                <a:rtl val="true"/>
              </a:rPr>
              <a:t>المدافع لا يمنع الولوج في قلب المنطقة المحضورة منطقة الإرتكاز السفلي، يتوجه إلى</a:t>
            </a:r>
          </a:p>
          <a:p>
            <a:pPr algn="r">
              <a:lnSpc>
                <a:spcPts val="4057"/>
              </a:lnSpc>
            </a:pPr>
            <a:r>
              <a:rPr lang="ar-EG" sz="2584">
                <a:solidFill>
                  <a:srgbClr val="000000"/>
                </a:solidFill>
                <a:latin typeface="Afeesh"/>
                <a:ea typeface="Afeesh"/>
                <a:cs typeface="Afeesh"/>
                <a:sym typeface="Afeesh"/>
                <a:rtl val="true"/>
              </a:rPr>
              <a:t>قلب المنطقة لاستلام الكرة</a:t>
            </a:r>
          </a:p>
          <a:p>
            <a:pPr algn="r">
              <a:lnSpc>
                <a:spcPts val="4057"/>
              </a:lnSpc>
            </a:pPr>
            <a:r>
              <a:rPr lang="ar-EG" sz="2584">
                <a:solidFill>
                  <a:srgbClr val="000000"/>
                </a:solidFill>
                <a:latin typeface="Afeesh"/>
                <a:ea typeface="Afeesh"/>
                <a:cs typeface="Afeesh"/>
                <a:sym typeface="Afeesh"/>
                <a:rtl val="true"/>
              </a:rPr>
              <a:t>دفاع المنطقة </a:t>
            </a:r>
            <a:r>
              <a:rPr lang="en-US" sz="2584">
                <a:solidFill>
                  <a:srgbClr val="000000"/>
                </a:solidFill>
                <a:latin typeface="Afeesh"/>
                <a:ea typeface="Afeesh"/>
                <a:cs typeface="Afeesh"/>
                <a:sym typeface="Afeesh"/>
              </a:rPr>
              <a:t>2</a:t>
            </a:r>
            <a:r>
              <a:rPr lang="ar-EG" sz="2584">
                <a:solidFill>
                  <a:srgbClr val="000000"/>
                </a:solidFill>
                <a:latin typeface="Afeesh"/>
                <a:ea typeface="Afeesh"/>
                <a:cs typeface="Afeesh"/>
                <a:sym typeface="Afeesh"/>
                <a:rtl val="true"/>
              </a:rPr>
              <a:t>-</a:t>
            </a:r>
            <a:r>
              <a:rPr lang="en-US" sz="2584">
                <a:solidFill>
                  <a:srgbClr val="000000"/>
                </a:solidFill>
                <a:latin typeface="Afeesh"/>
                <a:ea typeface="Afeesh"/>
                <a:cs typeface="Afeesh"/>
                <a:sym typeface="Afeesh"/>
              </a:rPr>
              <a:t>2</a:t>
            </a:r>
            <a:r>
              <a:rPr lang="ar-EG" sz="2584">
                <a:solidFill>
                  <a:srgbClr val="000000"/>
                </a:solidFill>
                <a:latin typeface="Afeesh"/>
                <a:ea typeface="Afeesh"/>
                <a:cs typeface="Afeesh"/>
                <a:sym typeface="Afeesh"/>
                <a:rtl val="true"/>
              </a:rPr>
              <a:t>-</a:t>
            </a:r>
            <a:r>
              <a:rPr lang="en-US" sz="2584">
                <a:solidFill>
                  <a:srgbClr val="000000"/>
                </a:solidFill>
                <a:latin typeface="Afeesh"/>
                <a:ea typeface="Afeesh"/>
                <a:cs typeface="Afeesh"/>
                <a:sym typeface="Afeesh"/>
              </a:rPr>
              <a:t>1</a:t>
            </a:r>
            <a:r>
              <a:rPr lang="ar-EG" sz="2584">
                <a:solidFill>
                  <a:srgbClr val="000000"/>
                </a:solidFill>
                <a:latin typeface="Afeesh"/>
                <a:ea typeface="Afeesh"/>
                <a:cs typeface="Afeesh"/>
                <a:sym typeface="Afeesh"/>
                <a:rtl val="true"/>
              </a:rPr>
              <a:t>: إنه دفاع ممتاز لإقامة "المصيدة: فهو يغطي الجزء العلوي من المنطقة المحضورة بشكل مثير للاهتمام، لكنه ضعيف جدا على الرماة الماهرين في اعلى المنطقة. يمكن استخدامه من قبل فريق سريع وصغير القامة طالما أن لديه لاعب طويل قادر على حماية الجانب السفلي من السلة بشكل فعال نقاط قوية: دفاع ممتاز الإقامة المصائد بلاعبين نقاط الضعف على الرماة الماهرين في الجزء العلوي من المنطقة المحضورة.الكرة في المنطقة </a:t>
            </a:r>
            <a:r>
              <a:rPr lang="en-US" sz="2584">
                <a:solidFill>
                  <a:srgbClr val="000000"/>
                </a:solidFill>
                <a:latin typeface="Afeesh"/>
                <a:ea typeface="Afeesh"/>
                <a:cs typeface="Afeesh"/>
                <a:sym typeface="Afeesh"/>
              </a:rPr>
              <a:t>0</a:t>
            </a:r>
          </a:p>
          <a:p>
            <a:pPr algn="r">
              <a:lnSpc>
                <a:spcPts val="4057"/>
              </a:lnSpc>
            </a:pPr>
            <a:r>
              <a:rPr lang="en-US" sz="2584">
                <a:solidFill>
                  <a:srgbClr val="000000"/>
                </a:solidFill>
                <a:latin typeface="Afeesh"/>
                <a:ea typeface="Afeesh"/>
                <a:cs typeface="Afeesh"/>
                <a:sym typeface="Afeesh"/>
              </a:rPr>
              <a:t>-</a:t>
            </a:r>
            <a:r>
              <a:rPr lang="ar-EG" sz="2584">
                <a:solidFill>
                  <a:srgbClr val="000000"/>
                </a:solidFill>
                <a:latin typeface="Afeesh"/>
                <a:ea typeface="Afeesh"/>
                <a:cs typeface="Afeesh"/>
                <a:sym typeface="Afeesh"/>
                <a:rtl val="true"/>
              </a:rPr>
              <a:t>عموميات هذا النوع من الدفاع</a:t>
            </a:r>
            <a:r>
              <a:rPr lang="en-US" sz="2584">
                <a:solidFill>
                  <a:srgbClr val="000000"/>
                </a:solidFill>
                <a:latin typeface="Afeesh"/>
                <a:ea typeface="Afeesh"/>
                <a:cs typeface="Afeesh"/>
                <a:sym typeface="Afeesh"/>
              </a:rPr>
              <a:t>:</a:t>
            </a:r>
          </a:p>
          <a:p>
            <a:pPr algn="r">
              <a:lnSpc>
                <a:spcPts val="4057"/>
              </a:lnSpc>
            </a:pPr>
            <a:r>
              <a:rPr lang="en-US" sz="2584">
                <a:solidFill>
                  <a:srgbClr val="000000"/>
                </a:solidFill>
                <a:latin typeface="Afeesh"/>
                <a:ea typeface="Afeesh"/>
                <a:cs typeface="Afeesh"/>
                <a:sym typeface="Afeesh"/>
              </a:rPr>
              <a:t>-</a:t>
            </a:r>
            <a:r>
              <a:rPr lang="ar-EG" sz="2584">
                <a:solidFill>
                  <a:srgbClr val="000000"/>
                </a:solidFill>
                <a:latin typeface="Afeesh"/>
                <a:ea typeface="Afeesh"/>
                <a:cs typeface="Afeesh"/>
                <a:sym typeface="Afeesh"/>
                <a:rtl val="true"/>
              </a:rPr>
              <a:t>الضغط على حامل الكرة</a:t>
            </a:r>
            <a:r>
              <a:rPr lang="en-US" sz="2584">
                <a:solidFill>
                  <a:srgbClr val="000000"/>
                </a:solidFill>
                <a:latin typeface="Afeesh"/>
                <a:ea typeface="Afeesh"/>
                <a:cs typeface="Afeesh"/>
                <a:sym typeface="Afeesh"/>
              </a:rPr>
              <a:t>.</a:t>
            </a:r>
          </a:p>
          <a:p>
            <a:pPr algn="r">
              <a:lnSpc>
                <a:spcPts val="4057"/>
              </a:lnSpc>
            </a:pPr>
            <a:r>
              <a:rPr lang="en-US" sz="2584">
                <a:solidFill>
                  <a:srgbClr val="000000"/>
                </a:solidFill>
                <a:latin typeface="Afeesh"/>
                <a:ea typeface="Afeesh"/>
                <a:cs typeface="Afeesh"/>
                <a:sym typeface="Afeesh"/>
              </a:rPr>
              <a:t>-</a:t>
            </a:r>
            <a:r>
              <a:rPr lang="ar-EG" sz="2584">
                <a:solidFill>
                  <a:srgbClr val="000000"/>
                </a:solidFill>
                <a:latin typeface="Afeesh"/>
                <a:ea typeface="Afeesh"/>
                <a:cs typeface="Afeesh"/>
                <a:sym typeface="Afeesh"/>
                <a:rtl val="true"/>
              </a:rPr>
              <a:t>تجاوز منطقة الارتكاز السفلى</a:t>
            </a:r>
            <a:r>
              <a:rPr lang="en-US" sz="2584">
                <a:solidFill>
                  <a:srgbClr val="000000"/>
                </a:solidFill>
                <a:latin typeface="Afeesh"/>
                <a:ea typeface="Afeesh"/>
                <a:cs typeface="Afeesh"/>
                <a:sym typeface="Afeesh"/>
              </a:rPr>
              <a:t>.</a:t>
            </a:r>
          </a:p>
          <a:p>
            <a:pPr algn="r">
              <a:lnSpc>
                <a:spcPts val="4057"/>
              </a:lnSpc>
            </a:pPr>
            <a:r>
              <a:rPr lang="en-US" sz="2584">
                <a:solidFill>
                  <a:srgbClr val="000000"/>
                </a:solidFill>
                <a:latin typeface="Afeesh"/>
                <a:ea typeface="Afeesh"/>
                <a:cs typeface="Afeesh"/>
                <a:sym typeface="Afeesh"/>
              </a:rPr>
              <a:t>-</a:t>
            </a:r>
            <a:r>
              <a:rPr lang="ar-EG" sz="2584">
                <a:solidFill>
                  <a:srgbClr val="000000"/>
                </a:solidFill>
                <a:latin typeface="Afeesh"/>
                <a:ea typeface="Afeesh"/>
                <a:cs typeface="Afeesh"/>
                <a:sym typeface="Afeesh"/>
                <a:rtl val="true"/>
              </a:rPr>
              <a:t>الكرة في المنطقة </a:t>
            </a:r>
            <a:r>
              <a:rPr lang="en-US" sz="2584">
                <a:solidFill>
                  <a:srgbClr val="000000"/>
                </a:solidFill>
                <a:latin typeface="Afeesh"/>
                <a:ea typeface="Afeesh"/>
                <a:cs typeface="Afeesh"/>
                <a:sym typeface="Afeesh"/>
              </a:rPr>
              <a:t>5</a:t>
            </a:r>
          </a:p>
          <a:p>
            <a:pPr algn="r">
              <a:lnSpc>
                <a:spcPts val="4057"/>
              </a:lnSpc>
            </a:pPr>
            <a:r>
              <a:rPr lang="en-US" sz="2584">
                <a:solidFill>
                  <a:srgbClr val="000000"/>
                </a:solidFill>
                <a:latin typeface="Afeesh"/>
                <a:ea typeface="Afeesh"/>
                <a:cs typeface="Afeesh"/>
                <a:sym typeface="Afeesh"/>
              </a:rPr>
              <a:t>-</a:t>
            </a:r>
            <a:r>
              <a:rPr lang="ar-EG" sz="2584">
                <a:solidFill>
                  <a:srgbClr val="000000"/>
                </a:solidFill>
                <a:latin typeface="Afeesh"/>
                <a:ea typeface="Afeesh"/>
                <a:cs typeface="Afeesh"/>
                <a:sym typeface="Afeesh"/>
                <a:rtl val="true"/>
              </a:rPr>
              <a:t>الأولوية لحماية المنطقة المحضورة: عدم البحث عن اعتراض الكرات، ورجوعها إلا في حالة المصيدة</a:t>
            </a:r>
            <a:r>
              <a:rPr lang="en-US" sz="2584">
                <a:solidFill>
                  <a:srgbClr val="000000"/>
                </a:solidFill>
                <a:latin typeface="Afeesh"/>
                <a:ea typeface="Afeesh"/>
                <a:cs typeface="Afeesh"/>
                <a:sym typeface="Afeesh"/>
              </a:rPr>
              <a:t>.</a:t>
            </a:r>
          </a:p>
          <a:p>
            <a:pPr algn="r">
              <a:lnSpc>
                <a:spcPts val="4057"/>
              </a:lnSpc>
            </a:pPr>
            <a:r>
              <a:rPr lang="en-US" sz="2584">
                <a:solidFill>
                  <a:srgbClr val="000000"/>
                </a:solidFill>
                <a:latin typeface="Afeesh"/>
                <a:ea typeface="Afeesh"/>
                <a:cs typeface="Afeesh"/>
                <a:sym typeface="Afeesh"/>
              </a:rPr>
              <a:t>-</a:t>
            </a:r>
            <a:r>
              <a:rPr lang="ar-EG" sz="2584">
                <a:solidFill>
                  <a:srgbClr val="000000"/>
                </a:solidFill>
                <a:latin typeface="Afeesh"/>
                <a:ea typeface="Afeesh"/>
                <a:cs typeface="Afeesh"/>
                <a:sym typeface="Afeesh"/>
                <a:rtl val="true"/>
              </a:rPr>
              <a:t>التمركز للإعانة من جهة الكرة. </a:t>
            </a:r>
            <a:r>
              <a:rPr lang="en-US" sz="2584">
                <a:solidFill>
                  <a:srgbClr val="000000"/>
                </a:solidFill>
                <a:latin typeface="Afeesh"/>
                <a:ea typeface="Afeesh"/>
                <a:cs typeface="Afeesh"/>
                <a:sym typeface="Afeesh"/>
              </a:rPr>
              <a:t>3</a:t>
            </a:r>
            <a:r>
              <a:rPr lang="ar-EG" sz="2584">
                <a:solidFill>
                  <a:srgbClr val="000000"/>
                </a:solidFill>
                <a:latin typeface="Afeesh"/>
                <a:ea typeface="Afeesh"/>
                <a:cs typeface="Afeesh"/>
                <a:sym typeface="Afeesh"/>
                <a:rtl val="true"/>
              </a:rPr>
              <a:t>-</a:t>
            </a:r>
            <a:r>
              <a:rPr lang="en-US" sz="2584">
                <a:solidFill>
                  <a:srgbClr val="000000"/>
                </a:solidFill>
                <a:latin typeface="Afeesh"/>
                <a:ea typeface="Afeesh"/>
                <a:cs typeface="Afeesh"/>
                <a:sym typeface="Afeesh"/>
              </a:rPr>
              <a:t>2</a:t>
            </a:r>
            <a:r>
              <a:rPr lang="ar-EG" sz="2584">
                <a:solidFill>
                  <a:srgbClr val="000000"/>
                </a:solidFill>
                <a:latin typeface="Afeesh"/>
                <a:ea typeface="Afeesh"/>
                <a:cs typeface="Afeesh"/>
                <a:sym typeface="Afeesh"/>
                <a:rtl val="true"/>
              </a:rPr>
              <a:t> دفاع المنطقة </a:t>
            </a:r>
            <a:r>
              <a:rPr lang="en-US" sz="2584">
                <a:solidFill>
                  <a:srgbClr val="000000"/>
                </a:solidFill>
                <a:latin typeface="Afeesh"/>
                <a:ea typeface="Afeesh"/>
                <a:cs typeface="Afeesh"/>
                <a:sym typeface="Afeesh"/>
              </a:rPr>
              <a:t>3</a:t>
            </a:r>
            <a:r>
              <a:rPr lang="ar-EG" sz="2584">
                <a:solidFill>
                  <a:srgbClr val="000000"/>
                </a:solidFill>
                <a:latin typeface="Afeesh"/>
                <a:ea typeface="Afeesh"/>
                <a:cs typeface="Afeesh"/>
                <a:sym typeface="Afeesh"/>
                <a:rtl val="true"/>
              </a:rPr>
              <a:t>-</a:t>
            </a:r>
            <a:r>
              <a:rPr lang="en-US" sz="2584">
                <a:solidFill>
                  <a:srgbClr val="000000"/>
                </a:solidFill>
                <a:latin typeface="Afeesh"/>
                <a:ea typeface="Afeesh"/>
                <a:cs typeface="Afeesh"/>
                <a:sym typeface="Afeesh"/>
              </a:rPr>
              <a:t>2</a:t>
            </a:r>
          </a:p>
          <a:p>
            <a:pPr algn="r" rtl="true">
              <a:lnSpc>
                <a:spcPts val="4057"/>
              </a:lnSpc>
            </a:pPr>
            <a:r>
              <a:rPr lang="ar-EG" sz="2584">
                <a:solidFill>
                  <a:srgbClr val="000000"/>
                </a:solidFill>
                <a:latin typeface="Afeesh"/>
                <a:ea typeface="Afeesh"/>
                <a:cs typeface="Afeesh"/>
                <a:sym typeface="Afeesh"/>
                <a:rtl val="true"/>
              </a:rPr>
              <a:t>-يسمح المركز المتقدم للاعبين في رأس المنطقة بالدفاع القتالي الذي يستفز الخصم لارتكاب الأخطاء و بما أن زيادة . اللاعبين على رأس المنطقة فهذا الدفاع بعد الأفضل للهجوم المضاد عادة ما يُطلب من الثلاثة اللاعبين في رأس المن مضاعفة حراستهم و المساعدة في الارتداد. في الواقع، يكمن الضعف الأساسي في اللاعب المحوري و يتضح أنه دفاع بمجرد التغلب على الخط الأول</a:t>
            </a:r>
          </a:p>
        </p:txBody>
      </p:sp>
    </p:spTree>
  </p:cSld>
  <p:clrMapOvr>
    <a:masterClrMapping/>
  </p:clrMapOvr>
</p:sld>
</file>

<file path=ppt/slides/slide8.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28575"/>
            <a:ext cx="18288000" cy="10648950"/>
          </a:xfrm>
          <a:prstGeom prst="rect">
            <a:avLst/>
          </a:prstGeom>
        </p:spPr>
        <p:txBody>
          <a:bodyPr anchor="t" rtlCol="false" tIns="0" lIns="0" bIns="0" rIns="0">
            <a:spAutoFit/>
          </a:bodyPr>
          <a:lstStyle/>
          <a:p>
            <a:pPr algn="r">
              <a:lnSpc>
                <a:spcPts val="3225"/>
              </a:lnSpc>
            </a:pPr>
            <a:r>
              <a:rPr lang="ar-EG" sz="2500">
                <a:solidFill>
                  <a:srgbClr val="000000"/>
                </a:solidFill>
                <a:latin typeface="Afeesh"/>
                <a:ea typeface="Afeesh"/>
                <a:cs typeface="Afeesh"/>
                <a:sym typeface="Afeesh"/>
                <a:rtl val="true"/>
              </a:rPr>
              <a:t>في</a:t>
            </a:r>
            <a:r>
              <a:rPr lang="ar-EG" sz="2500">
                <a:solidFill>
                  <a:srgbClr val="000000"/>
                </a:solidFill>
                <a:latin typeface="Afeesh"/>
                <a:ea typeface="Afeesh"/>
                <a:cs typeface="Afeesh"/>
                <a:sym typeface="Afeesh"/>
                <a:rtl val="true"/>
              </a:rPr>
              <a:t> هذا النوع من الدفاع،</a:t>
            </a:r>
            <a:r>
              <a:rPr lang="ar-EG" sz="2500">
                <a:solidFill>
                  <a:srgbClr val="000000"/>
                </a:solidFill>
                <a:latin typeface="Afeesh"/>
                <a:ea typeface="Afeesh"/>
                <a:cs typeface="Afeesh"/>
                <a:sym typeface="Afeesh"/>
                <a:rtl val="true"/>
              </a:rPr>
              <a:t> نطلب أحيانًا من اللاعب الأوسط في المقدمة الذي يجب يكون سريعا جدا أن يغطي باستمرار المنطقة ما بين السلة و خط الرميات الحرة من خلال العمل كمؤشر على الرمية الحرة السلة</a:t>
            </a:r>
            <a:r>
              <a:rPr lang="en-US" sz="2500">
                <a:solidFill>
                  <a:srgbClr val="000000"/>
                </a:solidFill>
                <a:latin typeface="Afeesh"/>
                <a:ea typeface="Afeesh"/>
                <a:cs typeface="Afeesh"/>
                <a:sym typeface="Afeesh"/>
              </a:rPr>
              <a:t>.</a:t>
            </a:r>
          </a:p>
          <a:p>
            <a:pPr algn="r">
              <a:lnSpc>
                <a:spcPts val="3225"/>
              </a:lnSpc>
            </a:pPr>
            <a:r>
              <a:rPr lang="en-US" sz="2500">
                <a:solidFill>
                  <a:srgbClr val="000000"/>
                </a:solidFill>
                <a:latin typeface="Afeesh"/>
                <a:ea typeface="Afeesh"/>
                <a:cs typeface="Afeesh"/>
                <a:sym typeface="Afeesh"/>
              </a:rPr>
              <a:t>-</a:t>
            </a:r>
            <a:r>
              <a:rPr lang="ar-EG" sz="2500">
                <a:solidFill>
                  <a:srgbClr val="000000"/>
                </a:solidFill>
                <a:latin typeface="Afeesh"/>
                <a:ea typeface="Afeesh"/>
                <a:cs typeface="Afeesh"/>
                <a:sym typeface="Afeesh"/>
                <a:rtl val="true"/>
              </a:rPr>
              <a:t>ناطق الضعف في دفاع المنطقة </a:t>
            </a:r>
            <a:r>
              <a:rPr lang="en-US" sz="2500">
                <a:solidFill>
                  <a:srgbClr val="000000"/>
                </a:solidFill>
                <a:latin typeface="Afeesh"/>
                <a:ea typeface="Afeesh"/>
                <a:cs typeface="Afeesh"/>
                <a:sym typeface="Afeesh"/>
              </a:rPr>
              <a:t>3</a:t>
            </a:r>
            <a:r>
              <a:rPr lang="ar-EG" sz="2500">
                <a:solidFill>
                  <a:srgbClr val="000000"/>
                </a:solidFill>
                <a:latin typeface="Afeesh"/>
                <a:ea typeface="Afeesh"/>
                <a:cs typeface="Afeesh"/>
                <a:sym typeface="Afeesh"/>
                <a:rtl val="true"/>
              </a:rPr>
              <a:t>-</a:t>
            </a:r>
            <a:r>
              <a:rPr lang="en-US" sz="2500">
                <a:solidFill>
                  <a:srgbClr val="000000"/>
                </a:solidFill>
                <a:latin typeface="Afeesh"/>
                <a:ea typeface="Afeesh"/>
                <a:cs typeface="Afeesh"/>
                <a:sym typeface="Afeesh"/>
              </a:rPr>
              <a:t>2</a:t>
            </a:r>
            <a:r>
              <a:rPr lang="ar-EG" sz="2500">
                <a:solidFill>
                  <a:srgbClr val="000000"/>
                </a:solidFill>
                <a:latin typeface="Afeesh"/>
                <a:ea typeface="Afeesh"/>
                <a:cs typeface="Afeesh"/>
                <a:sym typeface="Afeesh"/>
                <a:rtl val="true"/>
              </a:rPr>
              <a:t> في مناطق لاعب الارتكاز السفلى في الوسط وبداية المنطقة اما في الزوايا.توزيع المنطق الدفاعية في دفاع المنطقة </a:t>
            </a:r>
            <a:r>
              <a:rPr lang="en-US" sz="2500">
                <a:solidFill>
                  <a:srgbClr val="000000"/>
                </a:solidFill>
                <a:latin typeface="Afeesh"/>
                <a:ea typeface="Afeesh"/>
                <a:cs typeface="Afeesh"/>
                <a:sym typeface="Afeesh"/>
              </a:rPr>
              <a:t>23</a:t>
            </a:r>
            <a:r>
              <a:rPr lang="ar-EG" sz="2500">
                <a:solidFill>
                  <a:srgbClr val="000000"/>
                </a:solidFill>
                <a:latin typeface="Afeesh"/>
                <a:ea typeface="Afeesh"/>
                <a:cs typeface="Afeesh"/>
                <a:sym typeface="Afeesh"/>
                <a:rtl val="true"/>
              </a:rPr>
              <a:t> وضعية الدفاع والكرة في المنطقة </a:t>
            </a:r>
            <a:r>
              <a:rPr lang="en-US" sz="2500">
                <a:solidFill>
                  <a:srgbClr val="000000"/>
                </a:solidFill>
                <a:latin typeface="Afeesh"/>
                <a:ea typeface="Afeesh"/>
                <a:cs typeface="Afeesh"/>
                <a:sym typeface="Afeesh"/>
              </a:rPr>
              <a:t>4</a:t>
            </a:r>
            <a:r>
              <a:rPr lang="ar-EG" sz="2500">
                <a:solidFill>
                  <a:srgbClr val="000000"/>
                </a:solidFill>
                <a:latin typeface="Afeesh"/>
                <a:ea typeface="Afeesh"/>
                <a:cs typeface="Afeesh"/>
                <a:sym typeface="Afeesh"/>
                <a:rtl val="true"/>
              </a:rPr>
              <a:t> الكرة في المنطقة </a:t>
            </a:r>
            <a:r>
              <a:rPr lang="en-US" sz="2500">
                <a:solidFill>
                  <a:srgbClr val="000000"/>
                </a:solidFill>
                <a:latin typeface="Afeesh"/>
                <a:ea typeface="Afeesh"/>
                <a:cs typeface="Afeesh"/>
                <a:sym typeface="Afeesh"/>
              </a:rPr>
              <a:t>3</a:t>
            </a:r>
            <a:r>
              <a:rPr lang="ar-EG" sz="2500">
                <a:solidFill>
                  <a:srgbClr val="000000"/>
                </a:solidFill>
                <a:latin typeface="Afeesh"/>
                <a:ea typeface="Afeesh"/>
                <a:cs typeface="Afeesh"/>
                <a:sym typeface="Afeesh"/>
                <a:rtl val="true"/>
              </a:rPr>
              <a:t> الكرة في المنطقة </a:t>
            </a:r>
            <a:r>
              <a:rPr lang="en-US" sz="2500">
                <a:solidFill>
                  <a:srgbClr val="000000"/>
                </a:solidFill>
                <a:latin typeface="Afeesh"/>
                <a:ea typeface="Afeesh"/>
                <a:cs typeface="Afeesh"/>
                <a:sym typeface="Afeesh"/>
              </a:rPr>
              <a:t>2</a:t>
            </a:r>
          </a:p>
          <a:p>
            <a:pPr algn="r">
              <a:lnSpc>
                <a:spcPts val="3225"/>
              </a:lnSpc>
            </a:pPr>
            <a:r>
              <a:rPr lang="en-US" sz="2500">
                <a:solidFill>
                  <a:srgbClr val="000000"/>
                </a:solidFill>
                <a:latin typeface="Afeesh"/>
                <a:ea typeface="Afeesh"/>
                <a:cs typeface="Afeesh"/>
                <a:sym typeface="Afeesh"/>
              </a:rPr>
              <a:t>4-2 </a:t>
            </a:r>
            <a:r>
              <a:rPr lang="ar-EG" sz="2500">
                <a:solidFill>
                  <a:srgbClr val="000000"/>
                </a:solidFill>
                <a:latin typeface="Afeesh"/>
                <a:ea typeface="Afeesh"/>
                <a:cs typeface="Afeesh"/>
                <a:sym typeface="Afeesh"/>
                <a:rtl val="true"/>
              </a:rPr>
              <a:t>دفاع المنطقة </a:t>
            </a:r>
            <a:r>
              <a:rPr lang="en-US" sz="2500">
                <a:solidFill>
                  <a:srgbClr val="000000"/>
                </a:solidFill>
                <a:latin typeface="Afeesh"/>
                <a:ea typeface="Afeesh"/>
                <a:cs typeface="Afeesh"/>
                <a:sym typeface="Afeesh"/>
              </a:rPr>
              <a:t>1</a:t>
            </a:r>
            <a:r>
              <a:rPr lang="ar-EG" sz="2500">
                <a:solidFill>
                  <a:srgbClr val="000000"/>
                </a:solidFill>
                <a:latin typeface="Afeesh"/>
                <a:ea typeface="Afeesh"/>
                <a:cs typeface="Afeesh"/>
                <a:sym typeface="Afeesh"/>
                <a:rtl val="true"/>
              </a:rPr>
              <a:t>-</a:t>
            </a:r>
            <a:r>
              <a:rPr lang="en-US" sz="2500">
                <a:solidFill>
                  <a:srgbClr val="000000"/>
                </a:solidFill>
                <a:latin typeface="Afeesh"/>
                <a:ea typeface="Afeesh"/>
                <a:cs typeface="Afeesh"/>
                <a:sym typeface="Afeesh"/>
              </a:rPr>
              <a:t>3</a:t>
            </a:r>
            <a:r>
              <a:rPr lang="ar-EG" sz="2500">
                <a:solidFill>
                  <a:srgbClr val="000000"/>
                </a:solidFill>
                <a:latin typeface="Afeesh"/>
                <a:ea typeface="Afeesh"/>
                <a:cs typeface="Afeesh"/>
                <a:sym typeface="Afeesh"/>
                <a:rtl val="true"/>
              </a:rPr>
              <a:t>-</a:t>
            </a:r>
            <a:r>
              <a:rPr lang="en-US" sz="2500">
                <a:solidFill>
                  <a:srgbClr val="000000"/>
                </a:solidFill>
                <a:latin typeface="Afeesh"/>
                <a:ea typeface="Afeesh"/>
                <a:cs typeface="Afeesh"/>
                <a:sym typeface="Afeesh"/>
              </a:rPr>
              <a:t>1</a:t>
            </a:r>
          </a:p>
          <a:p>
            <a:pPr algn="r">
              <a:lnSpc>
                <a:spcPts val="3225"/>
              </a:lnSpc>
            </a:pPr>
            <a:r>
              <a:rPr lang="ar-EG" sz="2500">
                <a:solidFill>
                  <a:srgbClr val="000000"/>
                </a:solidFill>
                <a:latin typeface="Afeesh"/>
                <a:ea typeface="Afeesh"/>
                <a:cs typeface="Afeesh"/>
                <a:sym typeface="Afeesh"/>
                <a:rtl val="true"/>
              </a:rPr>
              <a:t>يتمتع هذا الدفاع بميزة قوية للغاية تتمثل في إبقاء ثلاثة مدافعين بين الكرة والسلة مما يصعب التسديد من بعيد و يحد من التدرج إلى السلة وضمان انتقال المدافعين من الخط الثاني هذا المحور المتحرك المرتبط بوجود صياد يجعل الاقتراب من السلة صعبًا بالمقابل الزوايا ضعيفة و يجب أن يكون اللاعب الموجود تحت السلة مدافعا ممتازا (طويل القامة وله توقيت جهد)</a:t>
            </a:r>
            <a:r>
              <a:rPr lang="en-US" sz="2500">
                <a:solidFill>
                  <a:srgbClr val="000000"/>
                </a:solidFill>
                <a:latin typeface="Afeesh"/>
                <a:ea typeface="Afeesh"/>
                <a:cs typeface="Afeesh"/>
                <a:sym typeface="Afeesh"/>
              </a:rPr>
              <a:t>.</a:t>
            </a:r>
          </a:p>
          <a:p>
            <a:pPr algn="r">
              <a:lnSpc>
                <a:spcPts val="3225"/>
              </a:lnSpc>
            </a:pPr>
            <a:r>
              <a:rPr lang="en-US" sz="2500">
                <a:solidFill>
                  <a:srgbClr val="000000"/>
                </a:solidFill>
                <a:latin typeface="Afeesh"/>
                <a:ea typeface="Afeesh"/>
                <a:cs typeface="Afeesh"/>
                <a:sym typeface="Afeesh"/>
              </a:rPr>
              <a:t>-</a:t>
            </a:r>
            <a:r>
              <a:rPr lang="ar-EG" sz="2500">
                <a:solidFill>
                  <a:srgbClr val="000000"/>
                </a:solidFill>
                <a:latin typeface="Afeesh"/>
                <a:ea typeface="Afeesh"/>
                <a:cs typeface="Afeesh"/>
                <a:sym typeface="Afeesh"/>
                <a:rtl val="true"/>
              </a:rPr>
              <a:t>توزيع القطاعات و اللاعبين في الدفاع </a:t>
            </a:r>
            <a:r>
              <a:rPr lang="en-US" sz="2500">
                <a:solidFill>
                  <a:srgbClr val="000000"/>
                </a:solidFill>
                <a:latin typeface="Afeesh"/>
                <a:ea typeface="Afeesh"/>
                <a:cs typeface="Afeesh"/>
                <a:sym typeface="Afeesh"/>
              </a:rPr>
              <a:t>1</a:t>
            </a:r>
            <a:r>
              <a:rPr lang="ar-EG" sz="2500">
                <a:solidFill>
                  <a:srgbClr val="000000"/>
                </a:solidFill>
                <a:latin typeface="Afeesh"/>
                <a:ea typeface="Afeesh"/>
                <a:cs typeface="Afeesh"/>
                <a:sym typeface="Afeesh"/>
                <a:rtl val="true"/>
              </a:rPr>
              <a:t>-</a:t>
            </a:r>
            <a:r>
              <a:rPr lang="en-US" sz="2500">
                <a:solidFill>
                  <a:srgbClr val="000000"/>
                </a:solidFill>
                <a:latin typeface="Afeesh"/>
                <a:ea typeface="Afeesh"/>
                <a:cs typeface="Afeesh"/>
                <a:sym typeface="Afeesh"/>
              </a:rPr>
              <a:t>3</a:t>
            </a:r>
            <a:r>
              <a:rPr lang="ar-EG" sz="2500">
                <a:solidFill>
                  <a:srgbClr val="000000"/>
                </a:solidFill>
                <a:latin typeface="Afeesh"/>
                <a:ea typeface="Afeesh"/>
                <a:cs typeface="Afeesh"/>
                <a:sym typeface="Afeesh"/>
                <a:rtl val="true"/>
              </a:rPr>
              <a:t>-</a:t>
            </a:r>
            <a:r>
              <a:rPr lang="en-US" sz="2500">
                <a:solidFill>
                  <a:srgbClr val="000000"/>
                </a:solidFill>
                <a:latin typeface="Afeesh"/>
                <a:ea typeface="Afeesh"/>
                <a:cs typeface="Afeesh"/>
                <a:sym typeface="Afeesh"/>
              </a:rPr>
              <a:t>1</a:t>
            </a:r>
          </a:p>
          <a:p>
            <a:pPr algn="r">
              <a:lnSpc>
                <a:spcPts val="3225"/>
              </a:lnSpc>
            </a:pPr>
            <a:r>
              <a:rPr lang="en-US" sz="2500">
                <a:solidFill>
                  <a:srgbClr val="000000"/>
                </a:solidFill>
                <a:latin typeface="Afeesh"/>
                <a:ea typeface="Afeesh"/>
                <a:cs typeface="Afeesh"/>
                <a:sym typeface="Afeesh"/>
              </a:rPr>
              <a:t>-</a:t>
            </a:r>
            <a:r>
              <a:rPr lang="ar-EG" sz="2500">
                <a:solidFill>
                  <a:srgbClr val="000000"/>
                </a:solidFill>
                <a:latin typeface="Afeesh"/>
                <a:ea typeface="Afeesh"/>
                <a:cs typeface="Afeesh"/>
                <a:sym typeface="Afeesh"/>
                <a:rtl val="true"/>
              </a:rPr>
              <a:t>اللاعب </a:t>
            </a:r>
            <a:r>
              <a:rPr lang="en-US" sz="2500">
                <a:solidFill>
                  <a:srgbClr val="000000"/>
                </a:solidFill>
                <a:latin typeface="Afeesh"/>
                <a:ea typeface="Afeesh"/>
                <a:cs typeface="Afeesh"/>
                <a:sym typeface="Afeesh"/>
              </a:rPr>
              <a:t>3</a:t>
            </a:r>
            <a:r>
              <a:rPr lang="ar-EG" sz="2500">
                <a:solidFill>
                  <a:srgbClr val="000000"/>
                </a:solidFill>
                <a:latin typeface="Afeesh"/>
                <a:ea typeface="Afeesh"/>
                <a:cs typeface="Afeesh"/>
                <a:sym typeface="Afeesh"/>
                <a:rtl val="true"/>
              </a:rPr>
              <a:t> الذي لا يغادر المنطقة المحضورة أبدًا يضع نفسه دائما بين الكرة والسلة. يضع نفسه دائما فوق مهاجمه المباشر في منطقة الارتكاز السفلى ودائما في الأسفل عند منطقة الارتكاز العليا</a:t>
            </a:r>
            <a:r>
              <a:rPr lang="en-US" sz="2500">
                <a:solidFill>
                  <a:srgbClr val="000000"/>
                </a:solidFill>
                <a:latin typeface="Afeesh"/>
                <a:ea typeface="Afeesh"/>
                <a:cs typeface="Afeesh"/>
                <a:sym typeface="Afeesh"/>
              </a:rPr>
              <a:t>.</a:t>
            </a:r>
          </a:p>
          <a:p>
            <a:pPr algn="r">
              <a:lnSpc>
                <a:spcPts val="3225"/>
              </a:lnSpc>
            </a:pPr>
            <a:r>
              <a:rPr lang="en-US" sz="2500">
                <a:solidFill>
                  <a:srgbClr val="000000"/>
                </a:solidFill>
                <a:latin typeface="Afeesh"/>
                <a:ea typeface="Afeesh"/>
                <a:cs typeface="Afeesh"/>
                <a:sym typeface="Afeesh"/>
              </a:rPr>
              <a:t>5-2- </a:t>
            </a:r>
            <a:r>
              <a:rPr lang="ar-EG" sz="2500">
                <a:solidFill>
                  <a:srgbClr val="000000"/>
                </a:solidFill>
                <a:latin typeface="Afeesh"/>
                <a:ea typeface="Afeesh"/>
                <a:cs typeface="Afeesh"/>
                <a:sym typeface="Afeesh"/>
                <a:rtl val="true"/>
              </a:rPr>
              <a:t>دفاع المنطقة </a:t>
            </a:r>
            <a:r>
              <a:rPr lang="en-US" sz="2500">
                <a:solidFill>
                  <a:srgbClr val="000000"/>
                </a:solidFill>
                <a:latin typeface="Afeesh"/>
                <a:ea typeface="Afeesh"/>
                <a:cs typeface="Afeesh"/>
                <a:sym typeface="Afeesh"/>
              </a:rPr>
              <a:t>1</a:t>
            </a:r>
            <a:r>
              <a:rPr lang="ar-EG" sz="2500">
                <a:solidFill>
                  <a:srgbClr val="000000"/>
                </a:solidFill>
                <a:latin typeface="Afeesh"/>
                <a:ea typeface="Afeesh"/>
                <a:cs typeface="Afeesh"/>
                <a:sym typeface="Afeesh"/>
                <a:rtl val="true"/>
              </a:rPr>
              <a:t>-</a:t>
            </a:r>
            <a:r>
              <a:rPr lang="en-US" sz="2500">
                <a:solidFill>
                  <a:srgbClr val="000000"/>
                </a:solidFill>
                <a:latin typeface="Afeesh"/>
                <a:ea typeface="Afeesh"/>
                <a:cs typeface="Afeesh"/>
                <a:sym typeface="Afeesh"/>
              </a:rPr>
              <a:t>2</a:t>
            </a:r>
            <a:r>
              <a:rPr lang="ar-EG" sz="2500">
                <a:solidFill>
                  <a:srgbClr val="000000"/>
                </a:solidFill>
                <a:latin typeface="Afeesh"/>
                <a:ea typeface="Afeesh"/>
                <a:cs typeface="Afeesh"/>
                <a:sym typeface="Afeesh"/>
                <a:rtl val="true"/>
              </a:rPr>
              <a:t>-</a:t>
            </a:r>
            <a:r>
              <a:rPr lang="en-US" sz="2500">
                <a:solidFill>
                  <a:srgbClr val="000000"/>
                </a:solidFill>
                <a:latin typeface="Afeesh"/>
                <a:ea typeface="Afeesh"/>
                <a:cs typeface="Afeesh"/>
                <a:sym typeface="Afeesh"/>
              </a:rPr>
              <a:t>2</a:t>
            </a:r>
          </a:p>
          <a:p>
            <a:pPr algn="r">
              <a:lnSpc>
                <a:spcPts val="3225"/>
              </a:lnSpc>
            </a:pPr>
            <a:r>
              <a:rPr lang="ar-EG" sz="2500">
                <a:solidFill>
                  <a:srgbClr val="000000"/>
                </a:solidFill>
                <a:latin typeface="Afeesh"/>
                <a:ea typeface="Afeesh"/>
                <a:cs typeface="Afeesh"/>
                <a:sym typeface="Afeesh"/>
                <a:rtl val="true"/>
              </a:rPr>
              <a:t>هي منطقة يحتاج فيها اللاعب في أعلى المنطقة المحضورة إلى أن يكون مدافعا ممتازا وذي قامة جيدة، ويترك له عموما كل الحرية في التحرك في الجزء العلوي من المنطقة دور الجناحين العالمين هو المسك باللاعب المحوري و منع المهاجمين من التسديد من الخارج والذهاب إلى الارتداد (و هذا هو السبب في أننا نضع لاعيين ذوي قامة جيدة هناك)</a:t>
            </a:r>
            <a:r>
              <a:rPr lang="en-US" sz="2500">
                <a:solidFill>
                  <a:srgbClr val="000000"/>
                </a:solidFill>
                <a:latin typeface="Afeesh"/>
                <a:ea typeface="Afeesh"/>
                <a:cs typeface="Afeesh"/>
                <a:sym typeface="Afeesh"/>
              </a:rPr>
              <a:t>.</a:t>
            </a:r>
          </a:p>
          <a:p>
            <a:pPr algn="r">
              <a:lnSpc>
                <a:spcPts val="3225"/>
              </a:lnSpc>
            </a:pPr>
            <a:r>
              <a:rPr lang="ar-EG" sz="2500">
                <a:solidFill>
                  <a:srgbClr val="000000"/>
                </a:solidFill>
                <a:latin typeface="Afeesh"/>
                <a:ea typeface="Afeesh"/>
                <a:cs typeface="Afeesh"/>
                <a:sym typeface="Afeesh"/>
                <a:rtl val="true"/>
              </a:rPr>
              <a:t>بشكل عام، هذه المنطقة لها نقاط ضعف في التمريرات المتقاطعة العريضة - خاصة عندما يوفر الظهيرين تغطية عالية و تترك ثقوبا أسفل السلة. كلما يهاجم الفريق على الجانب ويضع أفراد خفاف الحركة تحت السلة فإن دفاع المنطقة -</a:t>
            </a:r>
            <a:r>
              <a:rPr lang="en-US" sz="2500">
                <a:solidFill>
                  <a:srgbClr val="000000"/>
                </a:solidFill>
                <a:latin typeface="Afeesh"/>
                <a:ea typeface="Afeesh"/>
                <a:cs typeface="Afeesh"/>
                <a:sym typeface="Afeesh"/>
              </a:rPr>
              <a:t>1</a:t>
            </a:r>
            <a:r>
              <a:rPr lang="ar-EG" sz="2500">
                <a:solidFill>
                  <a:srgbClr val="000000"/>
                </a:solidFill>
                <a:latin typeface="Afeesh"/>
                <a:ea typeface="Afeesh"/>
                <a:cs typeface="Afeesh"/>
                <a:sym typeface="Afeesh"/>
                <a:rtl val="true"/>
              </a:rPr>
              <a:t>-</a:t>
            </a:r>
            <a:r>
              <a:rPr lang="en-US" sz="2500">
                <a:solidFill>
                  <a:srgbClr val="000000"/>
                </a:solidFill>
                <a:latin typeface="Afeesh"/>
                <a:ea typeface="Afeesh"/>
                <a:cs typeface="Afeesh"/>
                <a:sym typeface="Afeesh"/>
              </a:rPr>
              <a:t>2</a:t>
            </a:r>
            <a:r>
              <a:rPr lang="ar-EG" sz="2500">
                <a:solidFill>
                  <a:srgbClr val="000000"/>
                </a:solidFill>
                <a:latin typeface="Afeesh"/>
                <a:ea typeface="Afeesh"/>
                <a:cs typeface="Afeesh"/>
                <a:sym typeface="Afeesh"/>
                <a:rtl val="true"/>
              </a:rPr>
              <a:t>-</a:t>
            </a:r>
            <a:r>
              <a:rPr lang="en-US" sz="2500">
                <a:solidFill>
                  <a:srgbClr val="000000"/>
                </a:solidFill>
                <a:latin typeface="Afeesh"/>
                <a:ea typeface="Afeesh"/>
                <a:cs typeface="Afeesh"/>
                <a:sym typeface="Afeesh"/>
              </a:rPr>
              <a:t>2</a:t>
            </a:r>
            <a:r>
              <a:rPr lang="ar-EG" sz="2500">
                <a:solidFill>
                  <a:srgbClr val="000000"/>
                </a:solidFill>
                <a:latin typeface="Afeesh"/>
                <a:ea typeface="Afeesh"/>
                <a:cs typeface="Afeesh"/>
                <a:sym typeface="Afeesh"/>
                <a:rtl val="true"/>
              </a:rPr>
              <a:t>- بعض أمثلة عن التغيرات في الدفاع </a:t>
            </a:r>
            <a:r>
              <a:rPr lang="en-US" sz="2500">
                <a:solidFill>
                  <a:srgbClr val="000000"/>
                </a:solidFill>
                <a:latin typeface="Afeesh"/>
                <a:ea typeface="Afeesh"/>
                <a:cs typeface="Afeesh"/>
                <a:sym typeface="Afeesh"/>
              </a:rPr>
              <a:t>2</a:t>
            </a:r>
            <a:r>
              <a:rPr lang="ar-EG" sz="2500">
                <a:solidFill>
                  <a:srgbClr val="000000"/>
                </a:solidFill>
                <a:latin typeface="Afeesh"/>
                <a:ea typeface="Afeesh"/>
                <a:cs typeface="Afeesh"/>
                <a:sym typeface="Afeesh"/>
                <a:rtl val="true"/>
              </a:rPr>
              <a:t>-</a:t>
            </a:r>
            <a:r>
              <a:rPr lang="en-US" sz="2500">
                <a:solidFill>
                  <a:srgbClr val="000000"/>
                </a:solidFill>
                <a:latin typeface="Afeesh"/>
                <a:ea typeface="Afeesh"/>
                <a:cs typeface="Afeesh"/>
                <a:sym typeface="Afeesh"/>
              </a:rPr>
              <a:t>3</a:t>
            </a:r>
            <a:r>
              <a:rPr lang="ar-EG" sz="2500">
                <a:solidFill>
                  <a:srgbClr val="000000"/>
                </a:solidFill>
                <a:latin typeface="Afeesh"/>
                <a:ea typeface="Afeesh"/>
                <a:cs typeface="Afeesh"/>
                <a:sym typeface="Afeesh"/>
                <a:rtl val="true"/>
              </a:rPr>
              <a:t> حسب الكرة في المنطقة </a:t>
            </a:r>
            <a:r>
              <a:rPr lang="en-US" sz="2500">
                <a:solidFill>
                  <a:srgbClr val="000000"/>
                </a:solidFill>
                <a:latin typeface="Afeesh"/>
                <a:ea typeface="Afeesh"/>
                <a:cs typeface="Afeesh"/>
                <a:sym typeface="Afeesh"/>
              </a:rPr>
              <a:t>4</a:t>
            </a:r>
          </a:p>
          <a:p>
            <a:pPr algn="r">
              <a:lnSpc>
                <a:spcPts val="3225"/>
              </a:lnSpc>
            </a:pPr>
            <a:r>
              <a:rPr lang="en-US" sz="2500">
                <a:solidFill>
                  <a:srgbClr val="000000"/>
                </a:solidFill>
                <a:latin typeface="Afeesh"/>
                <a:ea typeface="Afeesh"/>
                <a:cs typeface="Afeesh"/>
                <a:sym typeface="Afeesh"/>
              </a:rPr>
              <a:t>2- </a:t>
            </a:r>
            <a:r>
              <a:rPr lang="ar-EG" sz="2500">
                <a:solidFill>
                  <a:srgbClr val="000000"/>
                </a:solidFill>
                <a:latin typeface="Afeesh"/>
                <a:ea typeface="Afeesh"/>
                <a:cs typeface="Afeesh"/>
                <a:sym typeface="Afeesh"/>
                <a:rtl val="true"/>
              </a:rPr>
              <a:t>خيارات الدفاعات</a:t>
            </a:r>
            <a:r>
              <a:rPr lang="en-US" sz="2500">
                <a:solidFill>
                  <a:srgbClr val="000000"/>
                </a:solidFill>
                <a:latin typeface="Afeesh"/>
                <a:ea typeface="Afeesh"/>
                <a:cs typeface="Afeesh"/>
                <a:sym typeface="Afeesh"/>
              </a:rPr>
              <a:t>:</a:t>
            </a:r>
          </a:p>
          <a:p>
            <a:pPr algn="r">
              <a:lnSpc>
                <a:spcPts val="3225"/>
              </a:lnSpc>
            </a:pPr>
            <a:r>
              <a:rPr lang="ar-EG" sz="2500">
                <a:solidFill>
                  <a:srgbClr val="000000"/>
                </a:solidFill>
                <a:latin typeface="Afeesh"/>
                <a:ea typeface="Afeesh"/>
                <a:cs typeface="Afeesh"/>
                <a:sym typeface="Afeesh"/>
                <a:rtl val="true"/>
              </a:rPr>
              <a:t>الكرة في المنطقة </a:t>
            </a:r>
            <a:r>
              <a:rPr lang="en-US" sz="2500">
                <a:solidFill>
                  <a:srgbClr val="000000"/>
                </a:solidFill>
                <a:latin typeface="Afeesh"/>
                <a:ea typeface="Afeesh"/>
                <a:cs typeface="Afeesh"/>
                <a:sym typeface="Afeesh"/>
              </a:rPr>
              <a:t>3</a:t>
            </a:r>
            <a:r>
              <a:rPr lang="ar-EG" sz="2500">
                <a:solidFill>
                  <a:srgbClr val="000000"/>
                </a:solidFill>
                <a:latin typeface="Afeesh"/>
                <a:ea typeface="Afeesh"/>
                <a:cs typeface="Afeesh"/>
                <a:sym typeface="Afeesh"/>
                <a:rtl val="true"/>
              </a:rPr>
              <a:t> الكرة في المنطقة </a:t>
            </a:r>
            <a:r>
              <a:rPr lang="en-US" sz="2500">
                <a:solidFill>
                  <a:srgbClr val="000000"/>
                </a:solidFill>
                <a:latin typeface="Afeesh"/>
                <a:ea typeface="Afeesh"/>
                <a:cs typeface="Afeesh"/>
                <a:sym typeface="Afeesh"/>
              </a:rPr>
              <a:t>2</a:t>
            </a:r>
          </a:p>
          <a:p>
            <a:pPr algn="r">
              <a:lnSpc>
                <a:spcPts val="3225"/>
              </a:lnSpc>
            </a:pPr>
            <a:r>
              <a:rPr lang="ar-EG" sz="2500">
                <a:solidFill>
                  <a:srgbClr val="000000"/>
                </a:solidFill>
                <a:latin typeface="Afeesh"/>
                <a:ea typeface="Afeesh"/>
                <a:cs typeface="Afeesh"/>
                <a:sym typeface="Afeesh"/>
                <a:rtl val="true"/>
              </a:rPr>
              <a:t>في دفاع المنطقة، لا يمكنك الدفاع في كل مكان عليك أن تختار إما أن تغلق المنطقة الداخلية أو تغلق دوران الكرة في المحيط. فعندما يتم وضع حامل الكرة في مواجهة فاصلة بين لاعبين، يكون المدافع الذي يخرج إما هو الأبعد عن السلة (في حالة وجود فاصل بين خطين دفاعيين)، أو المدافع الذي يفضل التوجيه الأحسن الحامل الكرة (حالة الفاصل بين لاعبين في الخط الدفاعي الأول)</a:t>
            </a:r>
            <a:r>
              <a:rPr lang="en-US" sz="2500">
                <a:solidFill>
                  <a:srgbClr val="000000"/>
                </a:solidFill>
                <a:latin typeface="Afeesh"/>
                <a:ea typeface="Afeesh"/>
                <a:cs typeface="Afeesh"/>
                <a:sym typeface="Afeesh"/>
              </a:rPr>
              <a:t>.</a:t>
            </a:r>
          </a:p>
          <a:p>
            <a:pPr algn="r">
              <a:lnSpc>
                <a:spcPts val="3225"/>
              </a:lnSpc>
            </a:pPr>
            <a:r>
              <a:rPr lang="ar-EG" sz="2500">
                <a:solidFill>
                  <a:srgbClr val="000000"/>
                </a:solidFill>
                <a:latin typeface="Afeesh"/>
                <a:ea typeface="Afeesh"/>
                <a:cs typeface="Afeesh"/>
                <a:sym typeface="Afeesh"/>
                <a:rtl val="true"/>
              </a:rPr>
              <a:t>هناك موقف هجومي خطير بشكل خاص لدفاع المنطقة: يجب أن يكون المدافع منتبها لصعود المهاجم الأسفل المعاكس إلى المركز العالي (نقطة الضعف في جميع دفاعات المنطقة تقريبا)، و الذي يتم تنفيذه عموما خلف ظهر المدافعين، عندما تكون الكرة في الجناح فيتعين على المدافع المعني الإعلان شفاهيًا عن حركة المهاجم (على سبيل المثال، من خلال القول "حذاري صعود مهاجم)، و معارضة حركته، حتى إذا لزم الأمر أخذ المهاجم للحظات بالدفاع الفردي (بشرط أن يتم إعداد دوران دفاعي مناسب)</a:t>
            </a:r>
            <a:r>
              <a:rPr lang="en-US" sz="2500">
                <a:solidFill>
                  <a:srgbClr val="000000"/>
                </a:solidFill>
                <a:latin typeface="Afeesh"/>
                <a:ea typeface="Afeesh"/>
                <a:cs typeface="Afeesh"/>
                <a:sym typeface="Afeesh"/>
              </a:rPr>
              <a:t>.</a:t>
            </a:r>
          </a:p>
          <a:p>
            <a:pPr algn="r">
              <a:lnSpc>
                <a:spcPts val="3225"/>
              </a:lnSpc>
            </a:pPr>
          </a:p>
          <a:p>
            <a:pPr algn="r" rtl="true">
              <a:lnSpc>
                <a:spcPts val="3225"/>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DAGmqcuC4BU</dc:identifier>
  <dcterms:modified xsi:type="dcterms:W3CDTF">2011-08-01T06:04:30Z</dcterms:modified>
  <cp:revision>1</cp:revision>
  <dc:title>جامعة العلوم والتكنولوجيا محمد بوضياف</dc:title>
</cp:coreProperties>
</file>