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embeddedFontLst>
    <p:embeddedFont>
      <p:font typeface="Lato" panose="020F0502020204030203" pitchFamily="34" charset="0"/>
      <p:regular r:id="rId18"/>
      <p:bold r:id="rId19"/>
      <p:italic r:id="rId20"/>
      <p:boldItalic r:id="rId21"/>
    </p:embeddedFont>
    <p:embeddedFont>
      <p:font typeface="Poppins" panose="00000500000000000000" pitchFamily="2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hayaa Kherraz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96" y="1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5-12-01T21:16:47.762" idx="1">
    <p:pos x="6000" y="0"/>
    <p:text>Safiaaaa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ac9d627b11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Lotfi is a poopyhead</a:t>
            </a:r>
            <a:endParaRPr/>
          </a:p>
        </p:txBody>
      </p:sp>
      <p:sp>
        <p:nvSpPr>
          <p:cNvPr id="242" name="Google Shape;242;g3ac9d627b11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ac9d627b11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g3ac9d627b11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ac927135e5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g3ac927135e5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ac927135e5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g3ac927135e5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ab9f0b7cb2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 fotfi is da poopyhead</a:t>
            </a:r>
            <a:endParaRPr/>
          </a:p>
        </p:txBody>
      </p:sp>
      <p:sp>
        <p:nvSpPr>
          <p:cNvPr id="123" name="Google Shape;123;g3ab9f0b7cb2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ab9f0b7cb2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g3ab9f0b7cb2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ab9f0b7cb2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Lotfi is a poopyhead</a:t>
            </a:r>
            <a:endParaRPr/>
          </a:p>
        </p:txBody>
      </p:sp>
      <p:sp>
        <p:nvSpPr>
          <p:cNvPr id="148" name="Google Shape;148;g3ab9f0b7cb2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ac67b90fd1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ac67b90fd1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ted Slide 1_1_1_TITLEANDBULLETS_E">
  <p:cSld name="TITLE_AND_BODY_2_1_1_1_1_1_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5145700" y="226400"/>
            <a:ext cx="3651900" cy="109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body" idx="1"/>
          </p:nvPr>
        </p:nvSpPr>
        <p:spPr>
          <a:xfrm>
            <a:off x="5145700" y="1598500"/>
            <a:ext cx="3651900" cy="33186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431800"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marL="914400" lvl="1" indent="-406400">
              <a:spcBef>
                <a:spcPts val="560"/>
              </a:spcBef>
              <a:spcAft>
                <a:spcPts val="0"/>
              </a:spcAft>
              <a:buSzPts val="2800"/>
              <a:buChar char="–"/>
              <a:defRPr/>
            </a:lvl2pPr>
            <a:lvl3pPr marL="1371600" lvl="2" indent="-38100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556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marL="2286000" lvl="4" indent="-35560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marL="2743200" lvl="5" indent="-3556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>
            <a:spLocks noGrp="1"/>
          </p:cNvSpPr>
          <p:nvPr>
            <p:ph type="pic" idx="2"/>
          </p:nvPr>
        </p:nvSpPr>
        <p:spPr>
          <a:xfrm>
            <a:off x="204047" y="226350"/>
            <a:ext cx="4690800" cy="4690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3083">
          <p15:clr>
            <a:srgbClr val="E46962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93B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4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4"/>
          <p:cNvSpPr txBox="1"/>
          <p:nvPr/>
        </p:nvSpPr>
        <p:spPr>
          <a:xfrm>
            <a:off x="2452687" y="3577530"/>
            <a:ext cx="72867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50">
                <a:solidFill>
                  <a:srgbClr val="CBD5E1"/>
                </a:solidFill>
                <a:latin typeface="Lato"/>
                <a:ea typeface="Lato"/>
                <a:cs typeface="Lato"/>
                <a:sym typeface="Lato"/>
              </a:rPr>
              <a:t>A distributed streaming platform</a:t>
            </a:r>
            <a:endParaRPr>
              <a:solidFill>
                <a:srgbClr val="CBD5E1"/>
              </a:solidFill>
            </a:endParaRPr>
          </a:p>
        </p:txBody>
      </p:sp>
      <p:sp>
        <p:nvSpPr>
          <p:cNvPr id="90" name="Google Shape;90;p14"/>
          <p:cNvSpPr txBox="1"/>
          <p:nvPr/>
        </p:nvSpPr>
        <p:spPr>
          <a:xfrm>
            <a:off x="3696475" y="4668500"/>
            <a:ext cx="5463300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50">
                <a:solidFill>
                  <a:srgbClr val="CBD5E1"/>
                </a:solidFill>
                <a:latin typeface="Lato"/>
                <a:ea typeface="Lato"/>
                <a:cs typeface="Lato"/>
                <a:sym typeface="Lato"/>
              </a:rPr>
              <a:t>By:  Fotfi </a:t>
            </a:r>
            <a:r>
              <a:rPr lang="en-US" sz="1750" b="1">
                <a:solidFill>
                  <a:srgbClr val="CBD5E1"/>
                </a:solidFill>
                <a:latin typeface="Lato"/>
                <a:ea typeface="Lato"/>
                <a:cs typeface="Lato"/>
                <a:sym typeface="Lato"/>
              </a:rPr>
              <a:t>Ghazal </a:t>
            </a:r>
            <a:r>
              <a:rPr lang="en-US" sz="1750">
                <a:solidFill>
                  <a:srgbClr val="CBD5E1"/>
                </a:solidFill>
                <a:latin typeface="Lato"/>
                <a:ea typeface="Lato"/>
                <a:cs typeface="Lato"/>
                <a:sym typeface="Lato"/>
              </a:rPr>
              <a:t>and Omar Dhiya Eddine </a:t>
            </a:r>
            <a:r>
              <a:rPr lang="en-US" sz="1750" b="1">
                <a:solidFill>
                  <a:srgbClr val="CBD5E1"/>
                </a:solidFill>
                <a:latin typeface="Lato"/>
                <a:ea typeface="Lato"/>
                <a:cs typeface="Lato"/>
                <a:sym typeface="Lato"/>
              </a:rPr>
              <a:t>Kherraz</a:t>
            </a:r>
            <a:endParaRPr sz="1750">
              <a:solidFill>
                <a:srgbClr val="CBD5E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1" name="Google Shape;91;p14" title="WIDE - White on Transparent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0025" y="1588824"/>
            <a:ext cx="3783425" cy="198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93B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3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3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2312640"/>
            <a:ext cx="3492549" cy="3299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3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49799" y="2312640"/>
            <a:ext cx="3492549" cy="3299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3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28099" y="2312640"/>
            <a:ext cx="3492549" cy="329937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3"/>
          <p:cNvSpPr txBox="1"/>
          <p:nvPr/>
        </p:nvSpPr>
        <p:spPr>
          <a:xfrm>
            <a:off x="794225" y="3350865"/>
            <a:ext cx="3047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>
                <a:solidFill>
                  <a:srgbClr val="7DD3FC"/>
                </a:solidFill>
                <a:latin typeface="Poppins"/>
                <a:ea typeface="Poppins"/>
                <a:cs typeface="Poppins"/>
                <a:sym typeface="Poppins"/>
              </a:rPr>
              <a:t>Producers = </a:t>
            </a:r>
            <a:r>
              <a:rPr lang="en-US" sz="2100" b="1">
                <a:solidFill>
                  <a:srgbClr val="7DD3FC"/>
                </a:solidFill>
                <a:latin typeface="Poppins"/>
                <a:ea typeface="Poppins"/>
                <a:cs typeface="Poppins"/>
                <a:sym typeface="Poppins"/>
              </a:rPr>
              <a:t>Senders</a:t>
            </a:r>
            <a:endParaRPr/>
          </a:p>
        </p:txBody>
      </p:sp>
      <p:sp>
        <p:nvSpPr>
          <p:cNvPr id="230" name="Google Shape;230;p23"/>
          <p:cNvSpPr txBox="1"/>
          <p:nvPr/>
        </p:nvSpPr>
        <p:spPr>
          <a:xfrm>
            <a:off x="866875" y="3897440"/>
            <a:ext cx="2901900" cy="8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rgbClr val="CBD5E1"/>
                </a:solidFill>
                <a:latin typeface="Lato"/>
                <a:ea typeface="Lato"/>
                <a:cs typeface="Lato"/>
                <a:sym typeface="Lato"/>
              </a:rPr>
              <a:t>These are applications that generate data (like a person writing a letter) and send it into the Kafka system.</a:t>
            </a:r>
            <a:endParaRPr/>
          </a:p>
        </p:txBody>
      </p:sp>
      <p:sp>
        <p:nvSpPr>
          <p:cNvPr id="231" name="Google Shape;231;p23"/>
          <p:cNvSpPr txBox="1"/>
          <p:nvPr/>
        </p:nvSpPr>
        <p:spPr>
          <a:xfrm>
            <a:off x="4572524" y="3350865"/>
            <a:ext cx="3047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>
                <a:solidFill>
                  <a:srgbClr val="7DD3FC"/>
                </a:solidFill>
                <a:latin typeface="Poppins"/>
                <a:ea typeface="Poppins"/>
                <a:cs typeface="Poppins"/>
                <a:sym typeface="Poppins"/>
              </a:rPr>
              <a:t>Topics = </a:t>
            </a:r>
            <a:r>
              <a:rPr lang="en-US" sz="2100" b="1">
                <a:solidFill>
                  <a:srgbClr val="7DD3FC"/>
                </a:solidFill>
                <a:latin typeface="Poppins"/>
                <a:ea typeface="Poppins"/>
                <a:cs typeface="Poppins"/>
                <a:sym typeface="Poppins"/>
              </a:rPr>
              <a:t>Letters</a:t>
            </a:r>
            <a:endParaRPr sz="2100" b="1">
              <a:solidFill>
                <a:srgbClr val="7DD3F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2" name="Google Shape;232;p23"/>
          <p:cNvSpPr txBox="1"/>
          <p:nvPr/>
        </p:nvSpPr>
        <p:spPr>
          <a:xfrm>
            <a:off x="4645124" y="3897440"/>
            <a:ext cx="2901900" cy="8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rgbClr val="CBD5E1"/>
                </a:solidFill>
                <a:latin typeface="Lato"/>
                <a:ea typeface="Lato"/>
                <a:cs typeface="Lato"/>
                <a:sym typeface="Lato"/>
              </a:rPr>
              <a:t>are organized into Topics (like letters for specific addresses). This ensures you only read the data you care about.</a:t>
            </a:r>
            <a:endParaRPr/>
          </a:p>
        </p:txBody>
      </p:sp>
      <p:sp>
        <p:nvSpPr>
          <p:cNvPr id="233" name="Google Shape;233;p23"/>
          <p:cNvSpPr txBox="1"/>
          <p:nvPr/>
        </p:nvSpPr>
        <p:spPr>
          <a:xfrm>
            <a:off x="8175750" y="3350875"/>
            <a:ext cx="34449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>
                <a:solidFill>
                  <a:srgbClr val="7DD3FC"/>
                </a:solidFill>
                <a:latin typeface="Poppins"/>
                <a:ea typeface="Poppins"/>
                <a:cs typeface="Poppins"/>
                <a:sym typeface="Poppins"/>
              </a:rPr>
              <a:t>Consumers = </a:t>
            </a:r>
            <a:r>
              <a:rPr lang="en-US" sz="2100" b="1">
                <a:solidFill>
                  <a:srgbClr val="7DD3FC"/>
                </a:solidFill>
                <a:latin typeface="Poppins"/>
                <a:ea typeface="Poppins"/>
                <a:cs typeface="Poppins"/>
                <a:sym typeface="Poppins"/>
              </a:rPr>
              <a:t>Receivers</a:t>
            </a:r>
            <a:endParaRPr/>
          </a:p>
        </p:txBody>
      </p:sp>
      <p:sp>
        <p:nvSpPr>
          <p:cNvPr id="234" name="Google Shape;234;p23"/>
          <p:cNvSpPr txBox="1"/>
          <p:nvPr/>
        </p:nvSpPr>
        <p:spPr>
          <a:xfrm>
            <a:off x="8423374" y="3731240"/>
            <a:ext cx="2901900" cy="12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rgbClr val="CBD5E1"/>
                </a:solidFill>
                <a:latin typeface="Lato"/>
                <a:ea typeface="Lato"/>
                <a:cs typeface="Lato"/>
                <a:sym typeface="Lato"/>
              </a:rPr>
              <a:t>Data Science models or other applications "subscribe" to a Topic and instantly receive the relevant updates (the letters) as they happen.</a:t>
            </a:r>
            <a:endParaRPr/>
          </a:p>
        </p:txBody>
      </p:sp>
      <p:sp>
        <p:nvSpPr>
          <p:cNvPr id="235" name="Google Shape;235;p23"/>
          <p:cNvSpPr txBox="1"/>
          <p:nvPr/>
        </p:nvSpPr>
        <p:spPr>
          <a:xfrm>
            <a:off x="762000" y="571500"/>
            <a:ext cx="11401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F1F5F9"/>
                </a:solidFill>
                <a:latin typeface="Poppins"/>
                <a:ea typeface="Poppins"/>
                <a:cs typeface="Poppins"/>
                <a:sym typeface="Poppins"/>
              </a:rPr>
              <a:t>How It Works: The "</a:t>
            </a:r>
            <a:r>
              <a:rPr lang="en-US" sz="3600" b="1">
                <a:solidFill>
                  <a:srgbClr val="F1F5F9"/>
                </a:solidFill>
                <a:latin typeface="Poppins"/>
                <a:ea typeface="Poppins"/>
                <a:cs typeface="Poppins"/>
                <a:sym typeface="Poppins"/>
              </a:rPr>
              <a:t>Post Office</a:t>
            </a:r>
            <a:r>
              <a:rPr lang="en-US" sz="3600" b="1" i="0" u="none" strike="noStrike" cap="none">
                <a:solidFill>
                  <a:srgbClr val="F1F5F9"/>
                </a:solidFill>
                <a:latin typeface="Poppins"/>
                <a:ea typeface="Poppins"/>
                <a:cs typeface="Poppins"/>
                <a:sym typeface="Poppins"/>
              </a:rPr>
              <a:t>" Analogy</a:t>
            </a:r>
            <a:endParaRPr/>
          </a:p>
        </p:txBody>
      </p:sp>
      <p:sp>
        <p:nvSpPr>
          <p:cNvPr id="236" name="Google Shape;236;p23"/>
          <p:cNvSpPr/>
          <p:nvPr/>
        </p:nvSpPr>
        <p:spPr>
          <a:xfrm>
            <a:off x="571500" y="571500"/>
            <a:ext cx="57150" cy="685800"/>
          </a:xfrm>
          <a:prstGeom prst="rect">
            <a:avLst/>
          </a:prstGeom>
          <a:solidFill>
            <a:srgbClr val="38BD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23"/>
          <p:cNvSpPr txBox="1"/>
          <p:nvPr/>
        </p:nvSpPr>
        <p:spPr>
          <a:xfrm>
            <a:off x="5714900" y="2422850"/>
            <a:ext cx="810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7DD3FC"/>
                </a:solidFill>
                <a:latin typeface="Calibri"/>
                <a:ea typeface="Calibri"/>
                <a:cs typeface="Calibri"/>
                <a:sym typeface="Calibri"/>
              </a:rPr>
              <a:t>✉</a:t>
            </a:r>
            <a:endParaRPr sz="5000">
              <a:solidFill>
                <a:srgbClr val="7DD3F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8" name="Google Shape;238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39625" y="2534125"/>
            <a:ext cx="756300" cy="7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20050" y="2537300"/>
            <a:ext cx="756300" cy="75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93B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24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4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1419225"/>
            <a:ext cx="11049000" cy="401955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4"/>
          <p:cNvSpPr txBox="1"/>
          <p:nvPr/>
        </p:nvSpPr>
        <p:spPr>
          <a:xfrm>
            <a:off x="915302" y="3059550"/>
            <a:ext cx="10361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F1F5F9"/>
                </a:solidFill>
                <a:latin typeface="Poppins"/>
                <a:ea typeface="Poppins"/>
                <a:cs typeface="Poppins"/>
                <a:sym typeface="Poppins"/>
              </a:rPr>
              <a:t>Kafka’s relation to Data Science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93B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25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5"/>
          <p:cNvSpPr txBox="1"/>
          <p:nvPr/>
        </p:nvSpPr>
        <p:spPr>
          <a:xfrm>
            <a:off x="668721" y="232279"/>
            <a:ext cx="46005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F1F5F9"/>
                </a:solidFill>
                <a:latin typeface="Poppins"/>
                <a:ea typeface="Poppins"/>
                <a:cs typeface="Poppins"/>
                <a:sym typeface="Poppins"/>
              </a:rPr>
              <a:t>The Real-Time ML Pipeline</a:t>
            </a:r>
            <a:endParaRPr/>
          </a:p>
        </p:txBody>
      </p:sp>
      <p:sp>
        <p:nvSpPr>
          <p:cNvPr id="253" name="Google Shape;253;p25"/>
          <p:cNvSpPr/>
          <p:nvPr/>
        </p:nvSpPr>
        <p:spPr>
          <a:xfrm>
            <a:off x="478221" y="232279"/>
            <a:ext cx="57300" cy="1371600"/>
          </a:xfrm>
          <a:prstGeom prst="rect">
            <a:avLst/>
          </a:prstGeom>
          <a:solidFill>
            <a:srgbClr val="38BD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25"/>
          <p:cNvSpPr txBox="1"/>
          <p:nvPr/>
        </p:nvSpPr>
        <p:spPr>
          <a:xfrm>
            <a:off x="478221" y="2033620"/>
            <a:ext cx="4572000" cy="6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0" i="0" u="none" strike="noStrike" cap="none">
                <a:solidFill>
                  <a:srgbClr val="CBD5E1"/>
                </a:solidFill>
                <a:latin typeface="Lato"/>
                <a:ea typeface="Lato"/>
                <a:cs typeface="Lato"/>
                <a:sym typeface="Lato"/>
              </a:rPr>
              <a:t>Kafka is the backbone of modern Machine Learning architectures.</a:t>
            </a:r>
            <a:endParaRPr/>
          </a:p>
        </p:txBody>
      </p:sp>
      <p:sp>
        <p:nvSpPr>
          <p:cNvPr id="255" name="Google Shape;255;p25"/>
          <p:cNvSpPr txBox="1"/>
          <p:nvPr/>
        </p:nvSpPr>
        <p:spPr>
          <a:xfrm>
            <a:off x="954471" y="2913491"/>
            <a:ext cx="4095900" cy="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1. Ingestion:</a:t>
            </a:r>
            <a:r>
              <a:rPr lang="en-US" sz="1800" b="0" i="0" u="none" strike="noStrike" cap="none">
                <a:solidFill>
                  <a:srgbClr val="CBD5E1"/>
                </a:solidFill>
                <a:latin typeface="Lato"/>
                <a:ea typeface="Lato"/>
                <a:cs typeface="Lato"/>
                <a:sym typeface="Lato"/>
              </a:rPr>
              <a:t> Raw events (clicks, logs) hit Kafka.</a:t>
            </a:r>
            <a:endParaRPr/>
          </a:p>
        </p:txBody>
      </p:sp>
      <p:sp>
        <p:nvSpPr>
          <p:cNvPr id="256" name="Google Shape;256;p25"/>
          <p:cNvSpPr txBox="1"/>
          <p:nvPr/>
        </p:nvSpPr>
        <p:spPr>
          <a:xfrm>
            <a:off x="954471" y="3882958"/>
            <a:ext cx="4095900" cy="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2. Processing:</a:t>
            </a:r>
            <a:r>
              <a:rPr lang="en-US" sz="1800" b="0" i="0" u="none" strike="noStrike" cap="none">
                <a:solidFill>
                  <a:srgbClr val="CBD5E1"/>
                </a:solidFill>
                <a:latin typeface="Lato"/>
                <a:ea typeface="Lato"/>
                <a:cs typeface="Lato"/>
                <a:sym typeface="Lato"/>
              </a:rPr>
              <a:t> Tools like Spark or Flink clean data on-the-fly.</a:t>
            </a:r>
            <a:endParaRPr/>
          </a:p>
        </p:txBody>
      </p:sp>
      <p:sp>
        <p:nvSpPr>
          <p:cNvPr id="257" name="Google Shape;257;p25"/>
          <p:cNvSpPr txBox="1"/>
          <p:nvPr/>
        </p:nvSpPr>
        <p:spPr>
          <a:xfrm>
            <a:off x="954471" y="4852424"/>
            <a:ext cx="4095900" cy="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3. Feature Store:</a:t>
            </a:r>
            <a:r>
              <a:rPr lang="en-US" sz="1800" b="0" i="0" u="none" strike="noStrike" cap="none">
                <a:solidFill>
                  <a:srgbClr val="CBD5E1"/>
                </a:solidFill>
                <a:latin typeface="Lato"/>
                <a:ea typeface="Lato"/>
                <a:cs typeface="Lato"/>
                <a:sym typeface="Lato"/>
              </a:rPr>
              <a:t> Real-time features (e.g., "clicks in last min") are updated.</a:t>
            </a:r>
            <a:endParaRPr/>
          </a:p>
        </p:txBody>
      </p:sp>
      <p:sp>
        <p:nvSpPr>
          <p:cNvPr id="258" name="Google Shape;258;p25"/>
          <p:cNvSpPr txBox="1"/>
          <p:nvPr/>
        </p:nvSpPr>
        <p:spPr>
          <a:xfrm>
            <a:off x="954471" y="5821891"/>
            <a:ext cx="4095900" cy="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4. Prediction:</a:t>
            </a:r>
            <a:r>
              <a:rPr lang="en-US" sz="1800" b="0" i="0" u="none" strike="noStrike" cap="none">
                <a:solidFill>
                  <a:srgbClr val="CBD5E1"/>
                </a:solidFill>
                <a:latin typeface="Lato"/>
                <a:ea typeface="Lato"/>
                <a:cs typeface="Lato"/>
                <a:sym typeface="Lato"/>
              </a:rPr>
              <a:t> The model scores the event instantly.</a:t>
            </a:r>
            <a:endParaRPr/>
          </a:p>
        </p:txBody>
      </p:sp>
      <p:pic>
        <p:nvPicPr>
          <p:cNvPr id="259" name="Google Shape;259;p25" title="Gemini_Generated_Image_dxwpeydxwpeydxwp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86175" y="-1228175"/>
            <a:ext cx="5705824" cy="8086175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5"/>
          <p:cNvSpPr/>
          <p:nvPr/>
        </p:nvSpPr>
        <p:spPr>
          <a:xfrm>
            <a:off x="11590800" y="2774725"/>
            <a:ext cx="435000" cy="3932100"/>
          </a:xfrm>
          <a:prstGeom prst="rect">
            <a:avLst/>
          </a:prstGeom>
          <a:solidFill>
            <a:srgbClr val="1E293B"/>
          </a:solidFill>
          <a:ln w="9525" cap="flat" cmpd="sng">
            <a:solidFill>
              <a:srgbClr val="1E29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93B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26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26"/>
          <p:cNvSpPr txBox="1"/>
          <p:nvPr/>
        </p:nvSpPr>
        <p:spPr>
          <a:xfrm>
            <a:off x="571500" y="2294036"/>
            <a:ext cx="5238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26"/>
          <p:cNvSpPr txBox="1"/>
          <p:nvPr/>
        </p:nvSpPr>
        <p:spPr>
          <a:xfrm>
            <a:off x="1047750" y="2357425"/>
            <a:ext cx="56199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F1F5F9"/>
                </a:solidFill>
                <a:latin typeface="Calibri"/>
                <a:ea typeface="Calibri"/>
                <a:cs typeface="Calibri"/>
                <a:sym typeface="Calibri"/>
              </a:rPr>
              <a:t>Spotify uses Kafka for real-time recommendations.</a:t>
            </a:r>
            <a:endParaRPr sz="2000">
              <a:solidFill>
                <a:srgbClr val="F1F5F9"/>
              </a:solidFill>
            </a:endParaRPr>
          </a:p>
        </p:txBody>
      </p:sp>
      <p:pic>
        <p:nvPicPr>
          <p:cNvPr id="268" name="Google Shape;268;p26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2405047"/>
            <a:ext cx="238125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6"/>
          <p:cNvSpPr txBox="1"/>
          <p:nvPr/>
        </p:nvSpPr>
        <p:spPr>
          <a:xfrm>
            <a:off x="3245850" y="551075"/>
            <a:ext cx="57003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Spotify's Kafka Use Case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70" name="Google Shape;270;p26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3138247"/>
            <a:ext cx="238125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6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4052582"/>
            <a:ext cx="238125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6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4966907"/>
            <a:ext cx="238125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6"/>
          <p:cNvSpPr txBox="1"/>
          <p:nvPr/>
        </p:nvSpPr>
        <p:spPr>
          <a:xfrm>
            <a:off x="1047750" y="3862675"/>
            <a:ext cx="5525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EEECE1"/>
                </a:solidFill>
                <a:latin typeface="Calibri"/>
                <a:ea typeface="Calibri"/>
                <a:cs typeface="Calibri"/>
                <a:sym typeface="Calibri"/>
              </a:rPr>
              <a:t>Kafka handles billions of daily streaming events instantly</a:t>
            </a:r>
            <a:endParaRPr sz="2100">
              <a:solidFill>
                <a:srgbClr val="EEECE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26"/>
          <p:cNvSpPr txBox="1"/>
          <p:nvPr/>
        </p:nvSpPr>
        <p:spPr>
          <a:xfrm>
            <a:off x="953025" y="4777010"/>
            <a:ext cx="5619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EEECE1"/>
                </a:solidFill>
                <a:latin typeface="Calibri"/>
                <a:ea typeface="Calibri"/>
                <a:cs typeface="Calibri"/>
                <a:sym typeface="Calibri"/>
              </a:rPr>
              <a:t>The platform uses events to update user preferences immediately.</a:t>
            </a:r>
            <a:endParaRPr sz="2100">
              <a:solidFill>
                <a:srgbClr val="EEECE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26"/>
          <p:cNvSpPr txBox="1"/>
          <p:nvPr/>
        </p:nvSpPr>
        <p:spPr>
          <a:xfrm>
            <a:off x="953025" y="2948350"/>
            <a:ext cx="5619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EEECE1"/>
                </a:solidFill>
                <a:latin typeface="Calibri"/>
                <a:ea typeface="Calibri"/>
                <a:cs typeface="Calibri"/>
                <a:sym typeface="Calibri"/>
              </a:rPr>
              <a:t>It powers personalized music and playlist suggestions</a:t>
            </a:r>
            <a:endParaRPr sz="2100">
              <a:solidFill>
                <a:srgbClr val="EEECE1"/>
              </a:solidFill>
            </a:endParaRPr>
          </a:p>
        </p:txBody>
      </p:sp>
      <p:pic>
        <p:nvPicPr>
          <p:cNvPr id="276" name="Google Shape;276;p26" title="spotify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0225" y="2332700"/>
            <a:ext cx="3115525" cy="311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93B"/>
        </a:soli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27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7"/>
          <p:cNvSpPr txBox="1"/>
          <p:nvPr/>
        </p:nvSpPr>
        <p:spPr>
          <a:xfrm>
            <a:off x="790500" y="637350"/>
            <a:ext cx="11401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1F5F9"/>
                </a:solidFill>
                <a:latin typeface="Poppins"/>
                <a:ea typeface="Poppins"/>
                <a:cs typeface="Poppins"/>
                <a:sym typeface="Poppins"/>
              </a:rPr>
              <a:t>Conclusion</a:t>
            </a:r>
            <a:endParaRPr sz="3600" b="1">
              <a:solidFill>
                <a:srgbClr val="F1F5F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3" name="Google Shape;283;p27"/>
          <p:cNvSpPr/>
          <p:nvPr/>
        </p:nvSpPr>
        <p:spPr>
          <a:xfrm>
            <a:off x="571500" y="571500"/>
            <a:ext cx="57300" cy="685800"/>
          </a:xfrm>
          <a:prstGeom prst="rect">
            <a:avLst/>
          </a:prstGeom>
          <a:solidFill>
            <a:srgbClr val="38BD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27"/>
          <p:cNvSpPr/>
          <p:nvPr/>
        </p:nvSpPr>
        <p:spPr>
          <a:xfrm>
            <a:off x="513950" y="1756275"/>
            <a:ext cx="170400" cy="160800"/>
          </a:xfrm>
          <a:prstGeom prst="ellipse">
            <a:avLst/>
          </a:prstGeom>
          <a:solidFill>
            <a:srgbClr val="38BDF8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1F5F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27"/>
          <p:cNvSpPr txBox="1"/>
          <p:nvPr/>
        </p:nvSpPr>
        <p:spPr>
          <a:xfrm>
            <a:off x="628800" y="3130600"/>
            <a:ext cx="9481200" cy="8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lt1"/>
                </a:solidFill>
              </a:rPr>
              <a:t>From Past to Present:</a:t>
            </a:r>
            <a:r>
              <a:rPr lang="en-US" sz="2100">
                <a:solidFill>
                  <a:schemeClr val="lt1"/>
                </a:solidFill>
              </a:rPr>
              <a:t> </a:t>
            </a:r>
            <a:r>
              <a:rPr lang="en-US" sz="2100">
                <a:solidFill>
                  <a:schemeClr val="lt2"/>
                </a:solidFill>
              </a:rPr>
              <a:t>We moved from asking "What happened yesterday?" to "What is happening right now?".</a:t>
            </a:r>
            <a:endParaRPr sz="2100">
              <a:solidFill>
                <a:schemeClr val="l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</a:endParaRPr>
          </a:p>
        </p:txBody>
      </p:sp>
      <p:sp>
        <p:nvSpPr>
          <p:cNvPr id="286" name="Google Shape;286;p27"/>
          <p:cNvSpPr/>
          <p:nvPr/>
        </p:nvSpPr>
        <p:spPr>
          <a:xfrm>
            <a:off x="458400" y="3308038"/>
            <a:ext cx="170400" cy="160800"/>
          </a:xfrm>
          <a:prstGeom prst="ellipse">
            <a:avLst/>
          </a:prstGeom>
          <a:solidFill>
            <a:srgbClr val="38BDF8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1F5F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27"/>
          <p:cNvSpPr txBox="1"/>
          <p:nvPr/>
        </p:nvSpPr>
        <p:spPr>
          <a:xfrm>
            <a:off x="717450" y="4682350"/>
            <a:ext cx="8841000" cy="8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lt1"/>
                </a:solidFill>
              </a:rPr>
              <a:t>The Bottom Line:</a:t>
            </a:r>
            <a:r>
              <a:rPr lang="en-US" sz="2100">
                <a:solidFill>
                  <a:schemeClr val="lt1"/>
                </a:solidFill>
              </a:rPr>
              <a:t> </a:t>
            </a:r>
            <a:r>
              <a:rPr lang="en-US" sz="2100">
                <a:solidFill>
                  <a:schemeClr val="lt2"/>
                </a:solidFill>
              </a:rPr>
              <a:t>Whether it's blocking a fraudulent credit card or recommending a movie, Kafka allows applications to react instantly to the world as it changes.</a:t>
            </a:r>
            <a:endParaRPr sz="2100">
              <a:solidFill>
                <a:schemeClr val="l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</a:endParaRPr>
          </a:p>
        </p:txBody>
      </p:sp>
      <p:sp>
        <p:nvSpPr>
          <p:cNvPr id="288" name="Google Shape;288;p27"/>
          <p:cNvSpPr/>
          <p:nvPr/>
        </p:nvSpPr>
        <p:spPr>
          <a:xfrm>
            <a:off x="513950" y="4859800"/>
            <a:ext cx="170400" cy="160800"/>
          </a:xfrm>
          <a:prstGeom prst="ellipse">
            <a:avLst/>
          </a:prstGeom>
          <a:solidFill>
            <a:srgbClr val="38BDF8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1F5F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27"/>
          <p:cNvSpPr txBox="1"/>
          <p:nvPr/>
        </p:nvSpPr>
        <p:spPr>
          <a:xfrm>
            <a:off x="790500" y="1578850"/>
            <a:ext cx="9481200" cy="8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FFFFFF"/>
                </a:solidFill>
              </a:rPr>
              <a:t>From Mess to Order: </a:t>
            </a:r>
            <a:r>
              <a:rPr lang="en-US" sz="2100">
                <a:solidFill>
                  <a:srgbClr val="EEECE1"/>
                </a:solidFill>
              </a:rPr>
              <a:t>We replaced the fragile "Spaghetti Architecture" with a central "Nervous System" for data.</a:t>
            </a:r>
            <a:endParaRPr sz="2100">
              <a:solidFill>
                <a:schemeClr val="l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93B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28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8"/>
          <p:cNvSpPr txBox="1"/>
          <p:nvPr/>
        </p:nvSpPr>
        <p:spPr>
          <a:xfrm>
            <a:off x="3220640" y="2337494"/>
            <a:ext cx="5750718" cy="1428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i="0" u="none" strike="noStrike" cap="none">
                <a:solidFill>
                  <a:srgbClr val="38BDF8"/>
                </a:solidFill>
                <a:latin typeface="Poppins"/>
                <a:ea typeface="Poppins"/>
                <a:cs typeface="Poppins"/>
                <a:sym typeface="Poppins"/>
              </a:rPr>
              <a:t>Questions?</a:t>
            </a:r>
            <a:endParaRPr/>
          </a:p>
        </p:txBody>
      </p:sp>
      <p:sp>
        <p:nvSpPr>
          <p:cNvPr id="296" name="Google Shape;296;p28"/>
          <p:cNvSpPr txBox="1"/>
          <p:nvPr/>
        </p:nvSpPr>
        <p:spPr>
          <a:xfrm>
            <a:off x="3357562" y="3975794"/>
            <a:ext cx="5476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>
                <a:solidFill>
                  <a:srgbClr val="CBD5E1"/>
                </a:solidFill>
                <a:latin typeface="Lato"/>
                <a:ea typeface="Lato"/>
                <a:cs typeface="Lato"/>
                <a:sym typeface="Lato"/>
              </a:rPr>
              <a:t>Go ahead and ask Lotfi not me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93B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5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5"/>
          <p:cNvSpPr txBox="1"/>
          <p:nvPr/>
        </p:nvSpPr>
        <p:spPr>
          <a:xfrm>
            <a:off x="1028689" y="1798942"/>
            <a:ext cx="99681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Introduction</a:t>
            </a:r>
            <a:endParaRPr sz="2400"/>
          </a:p>
        </p:txBody>
      </p:sp>
      <p:pic>
        <p:nvPicPr>
          <p:cNvPr id="98" name="Google Shape;98;p15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493" y="1816734"/>
            <a:ext cx="194227" cy="320053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5"/>
          <p:cNvSpPr txBox="1"/>
          <p:nvPr/>
        </p:nvSpPr>
        <p:spPr>
          <a:xfrm>
            <a:off x="762000" y="571500"/>
            <a:ext cx="11401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1F5F9"/>
                </a:solidFill>
                <a:latin typeface="Poppins"/>
                <a:ea typeface="Poppins"/>
                <a:cs typeface="Poppins"/>
                <a:sym typeface="Poppins"/>
              </a:rPr>
              <a:t>Presentation structure</a:t>
            </a:r>
            <a:endParaRPr/>
          </a:p>
        </p:txBody>
      </p:sp>
      <p:sp>
        <p:nvSpPr>
          <p:cNvPr id="100" name="Google Shape;100;p15"/>
          <p:cNvSpPr/>
          <p:nvPr/>
        </p:nvSpPr>
        <p:spPr>
          <a:xfrm>
            <a:off x="571500" y="571500"/>
            <a:ext cx="57000" cy="720300"/>
          </a:xfrm>
          <a:prstGeom prst="rect">
            <a:avLst/>
          </a:prstGeom>
          <a:solidFill>
            <a:srgbClr val="38BD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5"/>
          <p:cNvSpPr txBox="1"/>
          <p:nvPr/>
        </p:nvSpPr>
        <p:spPr>
          <a:xfrm>
            <a:off x="1047750" y="1402425"/>
            <a:ext cx="103833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944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5"/>
          <p:cNvSpPr txBox="1"/>
          <p:nvPr/>
        </p:nvSpPr>
        <p:spPr>
          <a:xfrm>
            <a:off x="1028689" y="2472319"/>
            <a:ext cx="99681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What is Apache Kafka?</a:t>
            </a:r>
            <a:endParaRPr sz="2400"/>
          </a:p>
        </p:txBody>
      </p:sp>
      <p:pic>
        <p:nvPicPr>
          <p:cNvPr id="103" name="Google Shape;103;p15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4968" y="2478615"/>
            <a:ext cx="194227" cy="320053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5"/>
          <p:cNvSpPr txBox="1"/>
          <p:nvPr/>
        </p:nvSpPr>
        <p:spPr>
          <a:xfrm>
            <a:off x="1028689" y="3117197"/>
            <a:ext cx="99681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Why use Apache Kafka?</a:t>
            </a:r>
            <a:endParaRPr sz="2400"/>
          </a:p>
        </p:txBody>
      </p:sp>
      <p:pic>
        <p:nvPicPr>
          <p:cNvPr id="105" name="Google Shape;105;p15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4968" y="3123371"/>
            <a:ext cx="194227" cy="32005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5"/>
          <p:cNvSpPr txBox="1"/>
          <p:nvPr/>
        </p:nvSpPr>
        <p:spPr>
          <a:xfrm>
            <a:off x="1028689" y="3762074"/>
            <a:ext cx="99681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How does Apache Kafka work?</a:t>
            </a:r>
            <a:endParaRPr sz="2400"/>
          </a:p>
        </p:txBody>
      </p:sp>
      <p:pic>
        <p:nvPicPr>
          <p:cNvPr id="107" name="Google Shape;107;p15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488" y="3776678"/>
            <a:ext cx="194227" cy="320053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5"/>
          <p:cNvSpPr txBox="1"/>
          <p:nvPr/>
        </p:nvSpPr>
        <p:spPr>
          <a:xfrm>
            <a:off x="1028689" y="4393520"/>
            <a:ext cx="99681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Example uses of Apache Kafka</a:t>
            </a:r>
            <a:endParaRPr sz="2400"/>
          </a:p>
        </p:txBody>
      </p:sp>
      <p:pic>
        <p:nvPicPr>
          <p:cNvPr id="109" name="Google Shape;109;p15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488" y="4429996"/>
            <a:ext cx="194227" cy="320053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5"/>
          <p:cNvSpPr txBox="1"/>
          <p:nvPr/>
        </p:nvSpPr>
        <p:spPr>
          <a:xfrm>
            <a:off x="1028689" y="5024972"/>
            <a:ext cx="99681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Conclusion</a:t>
            </a:r>
            <a:endParaRPr sz="25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1" name="Google Shape;111;p15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4968" y="5031157"/>
            <a:ext cx="194227" cy="320053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5"/>
          <p:cNvSpPr txBox="1"/>
          <p:nvPr/>
        </p:nvSpPr>
        <p:spPr>
          <a:xfrm>
            <a:off x="1025214" y="5736622"/>
            <a:ext cx="99681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Questions</a:t>
            </a:r>
            <a:endParaRPr sz="24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3" name="Google Shape;113;p15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493" y="5784167"/>
            <a:ext cx="194227" cy="320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93B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6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6"/>
          <p:cNvSpPr txBox="1"/>
          <p:nvPr/>
        </p:nvSpPr>
        <p:spPr>
          <a:xfrm>
            <a:off x="3358500" y="2936400"/>
            <a:ext cx="54750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 b="1">
                <a:solidFill>
                  <a:srgbClr val="F1F5F9"/>
                </a:solidFill>
                <a:latin typeface="Poppins"/>
                <a:ea typeface="Poppins"/>
                <a:cs typeface="Poppins"/>
                <a:sym typeface="Poppins"/>
              </a:rPr>
              <a:t>Introduction</a:t>
            </a:r>
            <a:endParaRPr sz="6400" b="1">
              <a:solidFill>
                <a:srgbClr val="F1F5F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0" name="Google Shape;120;p16"/>
          <p:cNvSpPr txBox="1"/>
          <p:nvPr/>
        </p:nvSpPr>
        <p:spPr>
          <a:xfrm>
            <a:off x="448025" y="5729850"/>
            <a:ext cx="103833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944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93B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 txBox="1"/>
          <p:nvPr/>
        </p:nvSpPr>
        <p:spPr>
          <a:xfrm>
            <a:off x="952500" y="762000"/>
            <a:ext cx="4600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1F5F9"/>
                </a:solidFill>
                <a:latin typeface="Poppins"/>
                <a:ea typeface="Poppins"/>
                <a:cs typeface="Poppins"/>
                <a:sym typeface="Poppins"/>
              </a:rPr>
              <a:t>What is Kafka?</a:t>
            </a:r>
            <a:endParaRPr/>
          </a:p>
        </p:txBody>
      </p:sp>
      <p:sp>
        <p:nvSpPr>
          <p:cNvPr id="126" name="Google Shape;126;p17"/>
          <p:cNvSpPr/>
          <p:nvPr/>
        </p:nvSpPr>
        <p:spPr>
          <a:xfrm>
            <a:off x="762000" y="762000"/>
            <a:ext cx="57300" cy="586200"/>
          </a:xfrm>
          <a:prstGeom prst="rect">
            <a:avLst/>
          </a:prstGeom>
          <a:solidFill>
            <a:srgbClr val="38BD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17"/>
          <p:cNvSpPr txBox="1"/>
          <p:nvPr/>
        </p:nvSpPr>
        <p:spPr>
          <a:xfrm>
            <a:off x="484800" y="2158275"/>
            <a:ext cx="5068200" cy="28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50">
                <a:solidFill>
                  <a:srgbClr val="F1F5F9"/>
                </a:solidFill>
                <a:latin typeface="Lato"/>
                <a:ea typeface="Lato"/>
                <a:cs typeface="Lato"/>
                <a:sym typeface="Lato"/>
              </a:rPr>
              <a:t>		</a:t>
            </a:r>
            <a:endParaRPr sz="1950">
              <a:solidFill>
                <a:srgbClr val="F1F5F9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50">
                <a:solidFill>
                  <a:srgbClr val="F1F5F9"/>
                </a:solidFill>
                <a:latin typeface="Lato"/>
                <a:ea typeface="Lato"/>
                <a:cs typeface="Lato"/>
                <a:sym typeface="Lato"/>
              </a:rPr>
              <a:t>Apache Kafka is an open-source distributed event streaming platform used by thousands of companies for high-performance data pipelines, streaming analytics, data integration, and mission-critical applications. </a:t>
            </a:r>
            <a:endParaRPr sz="1950">
              <a:solidFill>
                <a:srgbClr val="F1F5F9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6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950">
              <a:solidFill>
                <a:srgbClr val="F1F5F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8" name="Google Shape;128;p17"/>
          <p:cNvSpPr/>
          <p:nvPr/>
        </p:nvSpPr>
        <p:spPr>
          <a:xfrm>
            <a:off x="5943600" y="50"/>
            <a:ext cx="6248100" cy="6858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p17" title="Apache_kafka_wordtype.svg.png"/>
          <p:cNvPicPr preferRelativeResize="0"/>
          <p:nvPr/>
        </p:nvPicPr>
        <p:blipFill rotWithShape="1">
          <a:blip r:embed="rId3">
            <a:alphaModFix/>
          </a:blip>
          <a:srcRect r="66540"/>
          <a:stretch/>
        </p:blipFill>
        <p:spPr>
          <a:xfrm>
            <a:off x="7101225" y="2445775"/>
            <a:ext cx="1315927" cy="1966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7" title="Apache_kafka_wordtype.svg.png"/>
          <p:cNvPicPr preferRelativeResize="0"/>
          <p:nvPr/>
        </p:nvPicPr>
        <p:blipFill rotWithShape="1">
          <a:blip r:embed="rId3">
            <a:alphaModFix/>
          </a:blip>
          <a:srcRect l="32908"/>
          <a:stretch/>
        </p:blipFill>
        <p:spPr>
          <a:xfrm>
            <a:off x="8417150" y="2445837"/>
            <a:ext cx="2638623" cy="1966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93B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8"/>
          <p:cNvSpPr txBox="1"/>
          <p:nvPr/>
        </p:nvSpPr>
        <p:spPr>
          <a:xfrm>
            <a:off x="762000" y="571500"/>
            <a:ext cx="114015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1F5F9"/>
                </a:solidFill>
                <a:latin typeface="Poppins"/>
                <a:ea typeface="Poppins"/>
                <a:cs typeface="Poppins"/>
                <a:sym typeface="Poppins"/>
              </a:rPr>
              <a:t>Why use Kafka?</a:t>
            </a:r>
            <a:endParaRPr sz="3600" b="1">
              <a:solidFill>
                <a:srgbClr val="F1F5F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F1F5F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6" name="Google Shape;136;p18"/>
          <p:cNvSpPr/>
          <p:nvPr/>
        </p:nvSpPr>
        <p:spPr>
          <a:xfrm>
            <a:off x="571500" y="571500"/>
            <a:ext cx="57300" cy="685800"/>
          </a:xfrm>
          <a:prstGeom prst="rect">
            <a:avLst/>
          </a:prstGeom>
          <a:solidFill>
            <a:srgbClr val="38BD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8"/>
          <p:cNvSpPr txBox="1"/>
          <p:nvPr/>
        </p:nvSpPr>
        <p:spPr>
          <a:xfrm>
            <a:off x="684225" y="1567100"/>
            <a:ext cx="6895800" cy="8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lt1"/>
                </a:solidFill>
              </a:rPr>
              <a:t>Fixes the "Spaghetti Mess":</a:t>
            </a:r>
            <a:r>
              <a:rPr lang="en-US" sz="2100">
                <a:solidFill>
                  <a:schemeClr val="lt1"/>
                </a:solidFill>
              </a:rPr>
              <a:t> Instead of a tangled web of direct connections, apps connect only to Kafka.</a:t>
            </a:r>
            <a:endParaRPr sz="3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8"/>
          <p:cNvSpPr/>
          <p:nvPr/>
        </p:nvSpPr>
        <p:spPr>
          <a:xfrm>
            <a:off x="513950" y="1756275"/>
            <a:ext cx="170400" cy="160800"/>
          </a:xfrm>
          <a:prstGeom prst="ellipse">
            <a:avLst/>
          </a:prstGeom>
          <a:solidFill>
            <a:srgbClr val="38BDF8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1F5F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8"/>
          <p:cNvSpPr txBox="1"/>
          <p:nvPr/>
        </p:nvSpPr>
        <p:spPr>
          <a:xfrm>
            <a:off x="762000" y="2600250"/>
            <a:ext cx="6895800" cy="8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F1F5F9"/>
                </a:solidFill>
              </a:rPr>
              <a:t>Acts as a "Central Nervous System":</a:t>
            </a:r>
            <a:r>
              <a:rPr lang="en-US" sz="2100">
                <a:solidFill>
                  <a:srgbClr val="F1F5F9"/>
                </a:solidFill>
              </a:rPr>
              <a:t> It becomes the single, organized hub for moving data between all different parts of a business.</a:t>
            </a:r>
            <a:endParaRPr sz="2400">
              <a:solidFill>
                <a:srgbClr val="F1F5F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18"/>
          <p:cNvSpPr/>
          <p:nvPr/>
        </p:nvSpPr>
        <p:spPr>
          <a:xfrm>
            <a:off x="514950" y="2744625"/>
            <a:ext cx="170400" cy="160800"/>
          </a:xfrm>
          <a:prstGeom prst="ellipse">
            <a:avLst/>
          </a:prstGeom>
          <a:solidFill>
            <a:srgbClr val="38BDF8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1F5F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8"/>
          <p:cNvSpPr txBox="1"/>
          <p:nvPr/>
        </p:nvSpPr>
        <p:spPr>
          <a:xfrm>
            <a:off x="684225" y="3970525"/>
            <a:ext cx="7908000" cy="8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lt1"/>
                </a:solidFill>
              </a:rPr>
              <a:t>Handles Massive Speed &amp; Scale:</a:t>
            </a:r>
            <a:r>
              <a:rPr lang="en-US" sz="2100">
                <a:solidFill>
                  <a:schemeClr val="lt1"/>
                </a:solidFill>
              </a:rPr>
              <a:t> It can process millions of events (like clicks, rides, or payments) instantly without crashing</a:t>
            </a:r>
            <a:endParaRPr sz="4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8"/>
          <p:cNvSpPr/>
          <p:nvPr/>
        </p:nvSpPr>
        <p:spPr>
          <a:xfrm>
            <a:off x="513950" y="4149174"/>
            <a:ext cx="170400" cy="160800"/>
          </a:xfrm>
          <a:prstGeom prst="ellipse">
            <a:avLst/>
          </a:prstGeom>
          <a:solidFill>
            <a:srgbClr val="38BDF8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1F5F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8"/>
          <p:cNvSpPr txBox="1"/>
          <p:nvPr/>
        </p:nvSpPr>
        <p:spPr>
          <a:xfrm>
            <a:off x="684225" y="5183729"/>
            <a:ext cx="6895800" cy="8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lt1"/>
                </a:solidFill>
              </a:rPr>
              <a:t>It Remembers History:</a:t>
            </a:r>
            <a:r>
              <a:rPr lang="en-US" sz="2100">
                <a:solidFill>
                  <a:schemeClr val="lt1"/>
                </a:solidFill>
              </a:rPr>
              <a:t> Unlike standard messaging, data isn't lost after it's read; it stays in the log and can be replayed later if needed.</a:t>
            </a:r>
            <a:endParaRPr sz="4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18"/>
          <p:cNvSpPr/>
          <p:nvPr/>
        </p:nvSpPr>
        <p:spPr>
          <a:xfrm>
            <a:off x="514950" y="5353988"/>
            <a:ext cx="170400" cy="160800"/>
          </a:xfrm>
          <a:prstGeom prst="ellipse">
            <a:avLst/>
          </a:prstGeom>
          <a:solidFill>
            <a:srgbClr val="38BDF8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1F5F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p18" title="Gemini_Generated_Image_7kaatp7kaatp7kaa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658452" y="0"/>
            <a:ext cx="4601024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93B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9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9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1419225"/>
            <a:ext cx="11049000" cy="401955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9"/>
          <p:cNvSpPr txBox="1"/>
          <p:nvPr/>
        </p:nvSpPr>
        <p:spPr>
          <a:xfrm>
            <a:off x="915302" y="3059550"/>
            <a:ext cx="10361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F1F5F9"/>
                </a:solidFill>
                <a:latin typeface="Poppins"/>
                <a:ea typeface="Poppins"/>
                <a:cs typeface="Poppins"/>
                <a:sym typeface="Poppins"/>
              </a:rPr>
              <a:t>How does Kafka work?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93B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0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0"/>
          <p:cNvSpPr txBox="1"/>
          <p:nvPr/>
        </p:nvSpPr>
        <p:spPr>
          <a:xfrm>
            <a:off x="895744" y="563354"/>
            <a:ext cx="46005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F1F5F9"/>
                </a:solidFill>
                <a:latin typeface="Poppins"/>
                <a:ea typeface="Poppins"/>
                <a:cs typeface="Poppins"/>
                <a:sym typeface="Poppins"/>
              </a:rPr>
              <a:t>The Solution: A Universal Hub</a:t>
            </a:r>
            <a:endParaRPr/>
          </a:p>
        </p:txBody>
      </p:sp>
      <p:sp>
        <p:nvSpPr>
          <p:cNvPr id="159" name="Google Shape;159;p20"/>
          <p:cNvSpPr/>
          <p:nvPr/>
        </p:nvSpPr>
        <p:spPr>
          <a:xfrm>
            <a:off x="705253" y="563344"/>
            <a:ext cx="57300" cy="1371600"/>
          </a:xfrm>
          <a:prstGeom prst="rect">
            <a:avLst/>
          </a:prstGeom>
          <a:solidFill>
            <a:srgbClr val="38BD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" name="Google Shape;160;p20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0"/>
            <a:ext cx="6096000" cy="7615238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0"/>
          <p:cNvSpPr txBox="1"/>
          <p:nvPr/>
        </p:nvSpPr>
        <p:spPr>
          <a:xfrm>
            <a:off x="705244" y="2315954"/>
            <a:ext cx="4800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>
                <a:solidFill>
                  <a:srgbClr val="7DD3FC"/>
                </a:solidFill>
                <a:latin typeface="Poppins"/>
                <a:ea typeface="Poppins"/>
                <a:cs typeface="Poppins"/>
                <a:sym typeface="Poppins"/>
              </a:rPr>
              <a:t>Think of it as a "Smart Pipe"</a:t>
            </a:r>
            <a:endParaRPr/>
          </a:p>
        </p:txBody>
      </p:sp>
      <p:sp>
        <p:nvSpPr>
          <p:cNvPr id="162" name="Google Shape;162;p20"/>
          <p:cNvSpPr txBox="1"/>
          <p:nvPr/>
        </p:nvSpPr>
        <p:spPr>
          <a:xfrm>
            <a:off x="705244" y="2925554"/>
            <a:ext cx="4572000" cy="6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0" i="0" u="none" strike="noStrike" cap="none">
                <a:solidFill>
                  <a:srgbClr val="CBD5E1"/>
                </a:solidFill>
                <a:latin typeface="Lato"/>
                <a:ea typeface="Lato"/>
                <a:cs typeface="Lato"/>
                <a:sym typeface="Lato"/>
              </a:rPr>
              <a:t>Apache Kafka acts as a central hub (or nervous system) for all your data.</a:t>
            </a:r>
            <a:endParaRPr/>
          </a:p>
        </p:txBody>
      </p:sp>
      <p:sp>
        <p:nvSpPr>
          <p:cNvPr id="163" name="Google Shape;163;p20"/>
          <p:cNvSpPr txBox="1"/>
          <p:nvPr/>
        </p:nvSpPr>
        <p:spPr>
          <a:xfrm>
            <a:off x="705244" y="3805425"/>
            <a:ext cx="4572000" cy="6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0" i="0" u="none" strike="noStrike" cap="none">
                <a:solidFill>
                  <a:srgbClr val="CBD5E1"/>
                </a:solidFill>
                <a:latin typeface="Lato"/>
                <a:ea typeface="Lato"/>
                <a:cs typeface="Lato"/>
                <a:sym typeface="Lato"/>
              </a:rPr>
              <a:t>Instead of 100 different connections, every app just connects to Kafka.</a:t>
            </a:r>
            <a:endParaRPr/>
          </a:p>
        </p:txBody>
      </p:sp>
      <p:sp>
        <p:nvSpPr>
          <p:cNvPr id="164" name="Google Shape;164;p20"/>
          <p:cNvSpPr txBox="1"/>
          <p:nvPr/>
        </p:nvSpPr>
        <p:spPr>
          <a:xfrm>
            <a:off x="705244" y="4685297"/>
            <a:ext cx="45720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1" i="0" u="none" strike="noStrike" cap="none">
                <a:solidFill>
                  <a:srgbClr val="CBD5E1"/>
                </a:solidFill>
                <a:latin typeface="Lato"/>
                <a:ea typeface="Lato"/>
                <a:cs typeface="Lato"/>
                <a:sym typeface="Lato"/>
              </a:rPr>
              <a:t>Producer:</a:t>
            </a:r>
            <a:r>
              <a:rPr lang="en-US" sz="1650" b="0" i="0" u="none" strike="noStrike" cap="none">
                <a:solidFill>
                  <a:srgbClr val="CBD5E1"/>
                </a:solidFill>
                <a:latin typeface="Lato"/>
                <a:ea typeface="Lato"/>
                <a:cs typeface="Lato"/>
                <a:sym typeface="Lato"/>
              </a:rPr>
              <a:t> Sends data into the pipe.</a:t>
            </a:r>
            <a:endParaRPr/>
          </a:p>
        </p:txBody>
      </p:sp>
      <p:sp>
        <p:nvSpPr>
          <p:cNvPr id="165" name="Google Shape;165;p20"/>
          <p:cNvSpPr txBox="1"/>
          <p:nvPr/>
        </p:nvSpPr>
        <p:spPr>
          <a:xfrm>
            <a:off x="705244" y="5230008"/>
            <a:ext cx="45720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1" i="0" u="none" strike="noStrike" cap="none">
                <a:solidFill>
                  <a:srgbClr val="CBD5E1"/>
                </a:solidFill>
                <a:latin typeface="Lato"/>
                <a:ea typeface="Lato"/>
                <a:cs typeface="Lato"/>
                <a:sym typeface="Lato"/>
              </a:rPr>
              <a:t>Consumer:</a:t>
            </a:r>
            <a:r>
              <a:rPr lang="en-US" sz="1650" b="0" i="0" u="none" strike="noStrike" cap="none">
                <a:solidFill>
                  <a:srgbClr val="CBD5E1"/>
                </a:solidFill>
                <a:latin typeface="Lato"/>
                <a:ea typeface="Lato"/>
                <a:cs typeface="Lato"/>
                <a:sym typeface="Lato"/>
              </a:rPr>
              <a:t> Reads data from the pipe.</a:t>
            </a:r>
            <a:endParaRPr/>
          </a:p>
        </p:txBody>
      </p:sp>
      <p:sp>
        <p:nvSpPr>
          <p:cNvPr id="166" name="Google Shape;166;p20"/>
          <p:cNvSpPr txBox="1"/>
          <p:nvPr/>
        </p:nvSpPr>
        <p:spPr>
          <a:xfrm>
            <a:off x="705244" y="5774719"/>
            <a:ext cx="4572000" cy="6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0" i="0" u="none" strike="noStrike" cap="none">
                <a:solidFill>
                  <a:srgbClr val="CBD5E1"/>
                </a:solidFill>
                <a:latin typeface="Lato"/>
                <a:ea typeface="Lato"/>
                <a:cs typeface="Lato"/>
                <a:sym typeface="Lato"/>
              </a:rPr>
              <a:t>It decouples your systems, making your architecture clean, fast, and scalable.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93B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1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1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2057697"/>
            <a:ext cx="5238750" cy="3809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1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81750" y="2057697"/>
            <a:ext cx="5238750" cy="380940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1"/>
          <p:cNvSpPr txBox="1"/>
          <p:nvPr/>
        </p:nvSpPr>
        <p:spPr>
          <a:xfrm>
            <a:off x="971550" y="2457747"/>
            <a:ext cx="4660582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38125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>
                <a:solidFill>
                  <a:srgbClr val="EF4444"/>
                </a:solidFill>
                <a:latin typeface="Poppins"/>
                <a:ea typeface="Poppins"/>
                <a:cs typeface="Poppins"/>
                <a:sym typeface="Poppins"/>
              </a:rPr>
              <a:t>The Old Way (Batch)</a:t>
            </a:r>
            <a:endParaRPr/>
          </a:p>
        </p:txBody>
      </p:sp>
      <p:sp>
        <p:nvSpPr>
          <p:cNvPr id="175" name="Google Shape;175;p21"/>
          <p:cNvSpPr txBox="1"/>
          <p:nvPr/>
        </p:nvSpPr>
        <p:spPr>
          <a:xfrm>
            <a:off x="971550" y="3162597"/>
            <a:ext cx="4438650" cy="670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0" i="0" u="none" strike="noStrike" cap="none">
                <a:solidFill>
                  <a:srgbClr val="CBD5E1"/>
                </a:solidFill>
                <a:latin typeface="Lato"/>
                <a:ea typeface="Lato"/>
                <a:cs typeface="Lato"/>
                <a:sym typeface="Lato"/>
              </a:rPr>
              <a:t>Data is collected in a "dump" once a day (e.g., at midnight).</a:t>
            </a:r>
            <a:endParaRPr/>
          </a:p>
        </p:txBody>
      </p:sp>
      <p:sp>
        <p:nvSpPr>
          <p:cNvPr id="176" name="Google Shape;176;p21"/>
          <p:cNvSpPr txBox="1"/>
          <p:nvPr/>
        </p:nvSpPr>
        <p:spPr>
          <a:xfrm>
            <a:off x="971550" y="4252019"/>
            <a:ext cx="4438650" cy="100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1" i="0" u="none" strike="noStrike" cap="none">
                <a:solidFill>
                  <a:srgbClr val="CBD5E1"/>
                </a:solidFill>
                <a:latin typeface="Lato"/>
                <a:ea typeface="Lato"/>
                <a:cs typeface="Lato"/>
                <a:sym typeface="Lato"/>
              </a:rPr>
              <a:t>Problem for DS:</a:t>
            </a:r>
            <a:r>
              <a:rPr lang="en-US" sz="1650" b="0" i="0" u="none" strike="noStrike" cap="none">
                <a:solidFill>
                  <a:srgbClr val="CBD5E1"/>
                </a:solidFill>
                <a:latin typeface="Lato"/>
                <a:ea typeface="Lato"/>
                <a:cs typeface="Lato"/>
                <a:sym typeface="Lato"/>
              </a:rPr>
              <a:t> Your model is always predicting based on yesterday's news. You can't detect fraud *while* it's happening.</a:t>
            </a:r>
            <a:endParaRPr/>
          </a:p>
        </p:txBody>
      </p:sp>
      <p:sp>
        <p:nvSpPr>
          <p:cNvPr id="177" name="Google Shape;177;p21"/>
          <p:cNvSpPr txBox="1"/>
          <p:nvPr/>
        </p:nvSpPr>
        <p:spPr>
          <a:xfrm>
            <a:off x="6781800" y="2457747"/>
            <a:ext cx="4660582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>
                <a:solidFill>
                  <a:srgbClr val="22C55E"/>
                </a:solidFill>
                <a:latin typeface="Poppins"/>
                <a:ea typeface="Poppins"/>
                <a:cs typeface="Poppins"/>
                <a:sym typeface="Poppins"/>
              </a:rPr>
              <a:t>The Kafka Way (Streaming)</a:t>
            </a:r>
            <a:endParaRPr/>
          </a:p>
        </p:txBody>
      </p:sp>
      <p:sp>
        <p:nvSpPr>
          <p:cNvPr id="178" name="Google Shape;178;p21"/>
          <p:cNvSpPr txBox="1"/>
          <p:nvPr/>
        </p:nvSpPr>
        <p:spPr>
          <a:xfrm>
            <a:off x="6781800" y="3162597"/>
            <a:ext cx="4438650" cy="670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0" i="0" u="none" strike="noStrike" cap="none">
                <a:solidFill>
                  <a:srgbClr val="CBD5E1"/>
                </a:solidFill>
                <a:latin typeface="Lato"/>
                <a:ea typeface="Lato"/>
                <a:cs typeface="Lato"/>
                <a:sym typeface="Lato"/>
              </a:rPr>
              <a:t>Data arrives event-by-event, millisecond-by-millisecond.</a:t>
            </a:r>
            <a:endParaRPr/>
          </a:p>
        </p:txBody>
      </p:sp>
      <p:sp>
        <p:nvSpPr>
          <p:cNvPr id="179" name="Google Shape;179;p21"/>
          <p:cNvSpPr txBox="1"/>
          <p:nvPr/>
        </p:nvSpPr>
        <p:spPr>
          <a:xfrm>
            <a:off x="6781800" y="4252019"/>
            <a:ext cx="4438650" cy="100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1" i="0" u="none" strike="noStrike" cap="none">
                <a:solidFill>
                  <a:srgbClr val="CBD5E1"/>
                </a:solidFill>
                <a:latin typeface="Lato"/>
                <a:ea typeface="Lato"/>
                <a:cs typeface="Lato"/>
                <a:sym typeface="Lato"/>
              </a:rPr>
              <a:t>Benefit for DS:</a:t>
            </a:r>
            <a:r>
              <a:rPr lang="en-US" sz="1650" b="0" i="0" u="none" strike="noStrike" cap="none">
                <a:solidFill>
                  <a:srgbClr val="CBD5E1"/>
                </a:solidFill>
                <a:latin typeface="Lato"/>
                <a:ea typeface="Lato"/>
                <a:cs typeface="Lato"/>
                <a:sym typeface="Lato"/>
              </a:rPr>
              <a:t> Your model receives data instantly. You can react, recommend, or alert immediately.</a:t>
            </a:r>
            <a:endParaRPr/>
          </a:p>
        </p:txBody>
      </p:sp>
      <p:pic>
        <p:nvPicPr>
          <p:cNvPr id="180" name="Google Shape;180;p21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24253" y="2477060"/>
            <a:ext cx="238125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1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25044" y="2495978"/>
            <a:ext cx="304800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1"/>
          <p:cNvSpPr txBox="1"/>
          <p:nvPr/>
        </p:nvSpPr>
        <p:spPr>
          <a:xfrm>
            <a:off x="762000" y="571500"/>
            <a:ext cx="11401425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F1F5F9"/>
                </a:solidFill>
                <a:latin typeface="Poppins"/>
                <a:ea typeface="Poppins"/>
                <a:cs typeface="Poppins"/>
                <a:sym typeface="Poppins"/>
              </a:rPr>
              <a:t>Batch Processing vs. Streaming</a:t>
            </a:r>
            <a:endParaRPr/>
          </a:p>
        </p:txBody>
      </p:sp>
      <p:sp>
        <p:nvSpPr>
          <p:cNvPr id="183" name="Google Shape;183;p21"/>
          <p:cNvSpPr/>
          <p:nvPr/>
        </p:nvSpPr>
        <p:spPr>
          <a:xfrm>
            <a:off x="571500" y="571500"/>
            <a:ext cx="57150" cy="685800"/>
          </a:xfrm>
          <a:prstGeom prst="rect">
            <a:avLst/>
          </a:prstGeom>
          <a:solidFill>
            <a:srgbClr val="38BD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93B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2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2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9325" y="2494774"/>
            <a:ext cx="2333950" cy="1473117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2"/>
          <p:cNvSpPr txBox="1"/>
          <p:nvPr/>
        </p:nvSpPr>
        <p:spPr>
          <a:xfrm>
            <a:off x="722500" y="2892788"/>
            <a:ext cx="1707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1F5F9"/>
                </a:solidFill>
                <a:latin typeface="Calibri"/>
                <a:ea typeface="Calibri"/>
                <a:cs typeface="Calibri"/>
                <a:sym typeface="Calibri"/>
              </a:rPr>
              <a:t>Producer</a:t>
            </a:r>
            <a:endParaRPr sz="3200">
              <a:solidFill>
                <a:srgbClr val="F1F5F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22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14575" y="626325"/>
            <a:ext cx="2960300" cy="106325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2"/>
          <p:cNvSpPr txBox="1"/>
          <p:nvPr/>
        </p:nvSpPr>
        <p:spPr>
          <a:xfrm>
            <a:off x="9191175" y="819400"/>
            <a:ext cx="22071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1F5F9"/>
                </a:solidFill>
                <a:latin typeface="Calibri"/>
                <a:ea typeface="Calibri"/>
                <a:cs typeface="Calibri"/>
                <a:sym typeface="Calibri"/>
              </a:rPr>
              <a:t>Consumer 1</a:t>
            </a:r>
            <a:endParaRPr sz="3200">
              <a:solidFill>
                <a:srgbClr val="F1F5F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3" name="Google Shape;193;p22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14575" y="1975600"/>
            <a:ext cx="2960300" cy="10632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2"/>
          <p:cNvSpPr txBox="1"/>
          <p:nvPr/>
        </p:nvSpPr>
        <p:spPr>
          <a:xfrm>
            <a:off x="9191175" y="2168675"/>
            <a:ext cx="22071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1F5F9"/>
                </a:solidFill>
                <a:latin typeface="Calibri"/>
                <a:ea typeface="Calibri"/>
                <a:cs typeface="Calibri"/>
                <a:sym typeface="Calibri"/>
              </a:rPr>
              <a:t>Consumer 2</a:t>
            </a:r>
            <a:endParaRPr sz="3200">
              <a:solidFill>
                <a:srgbClr val="F1F5F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5" name="Google Shape;195;p22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14575" y="3324875"/>
            <a:ext cx="2960300" cy="106325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2"/>
          <p:cNvSpPr txBox="1"/>
          <p:nvPr/>
        </p:nvSpPr>
        <p:spPr>
          <a:xfrm>
            <a:off x="9191175" y="3517950"/>
            <a:ext cx="22071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1F5F9"/>
                </a:solidFill>
                <a:latin typeface="Calibri"/>
                <a:ea typeface="Calibri"/>
                <a:cs typeface="Calibri"/>
                <a:sym typeface="Calibri"/>
              </a:rPr>
              <a:t>Consumer 3</a:t>
            </a:r>
            <a:endParaRPr sz="3200">
              <a:solidFill>
                <a:srgbClr val="F1F5F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" name="Google Shape;197;p22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14575" y="4867225"/>
            <a:ext cx="2960300" cy="106325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2"/>
          <p:cNvSpPr txBox="1"/>
          <p:nvPr/>
        </p:nvSpPr>
        <p:spPr>
          <a:xfrm>
            <a:off x="9191175" y="5060300"/>
            <a:ext cx="22071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1F5F9"/>
                </a:solidFill>
                <a:latin typeface="Calibri"/>
                <a:ea typeface="Calibri"/>
                <a:cs typeface="Calibri"/>
                <a:sym typeface="Calibri"/>
              </a:rPr>
              <a:t>Consumer 4</a:t>
            </a:r>
            <a:endParaRPr sz="3200">
              <a:solidFill>
                <a:srgbClr val="F1F5F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22"/>
          <p:cNvSpPr/>
          <p:nvPr/>
        </p:nvSpPr>
        <p:spPr>
          <a:xfrm>
            <a:off x="3854875" y="1234750"/>
            <a:ext cx="3848100" cy="1328400"/>
          </a:xfrm>
          <a:prstGeom prst="roundRect">
            <a:avLst>
              <a:gd name="adj" fmla="val 16667"/>
            </a:avLst>
          </a:prstGeom>
          <a:solidFill>
            <a:srgbClr val="F1F5F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22"/>
          <p:cNvSpPr/>
          <p:nvPr/>
        </p:nvSpPr>
        <p:spPr>
          <a:xfrm>
            <a:off x="3854875" y="3951525"/>
            <a:ext cx="3848100" cy="1328400"/>
          </a:xfrm>
          <a:prstGeom prst="roundRect">
            <a:avLst>
              <a:gd name="adj" fmla="val 16667"/>
            </a:avLst>
          </a:prstGeom>
          <a:solidFill>
            <a:srgbClr val="F1F5F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1" name="Google Shape;201;p22"/>
          <p:cNvCxnSpPr>
            <a:stCxn id="189" idx="3"/>
            <a:endCxn id="199" idx="1"/>
          </p:cNvCxnSpPr>
          <p:nvPr/>
        </p:nvCxnSpPr>
        <p:spPr>
          <a:xfrm rot="10800000" flipH="1">
            <a:off x="2743275" y="1899032"/>
            <a:ext cx="1111500" cy="1332300"/>
          </a:xfrm>
          <a:prstGeom prst="straightConnector1">
            <a:avLst/>
          </a:prstGeom>
          <a:noFill/>
          <a:ln w="28575" cap="flat" cmpd="sng">
            <a:solidFill>
              <a:srgbClr val="94A3B8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202" name="Google Shape;202;p22"/>
          <p:cNvCxnSpPr>
            <a:stCxn id="189" idx="3"/>
            <a:endCxn id="200" idx="1"/>
          </p:cNvCxnSpPr>
          <p:nvPr/>
        </p:nvCxnSpPr>
        <p:spPr>
          <a:xfrm>
            <a:off x="2743275" y="3231332"/>
            <a:ext cx="1111500" cy="1384500"/>
          </a:xfrm>
          <a:prstGeom prst="straightConnector1">
            <a:avLst/>
          </a:prstGeom>
          <a:noFill/>
          <a:ln w="28575" cap="flat" cmpd="sng">
            <a:solidFill>
              <a:srgbClr val="94A3B8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203" name="Google Shape;203;p22"/>
          <p:cNvCxnSpPr>
            <a:stCxn id="199" idx="3"/>
            <a:endCxn id="191" idx="1"/>
          </p:cNvCxnSpPr>
          <p:nvPr/>
        </p:nvCxnSpPr>
        <p:spPr>
          <a:xfrm rot="10800000" flipH="1">
            <a:off x="7702975" y="1157950"/>
            <a:ext cx="1111500" cy="741000"/>
          </a:xfrm>
          <a:prstGeom prst="straightConnector1">
            <a:avLst/>
          </a:prstGeom>
          <a:noFill/>
          <a:ln w="28575" cap="flat" cmpd="sng">
            <a:solidFill>
              <a:srgbClr val="94A3B8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204" name="Google Shape;204;p22"/>
          <p:cNvCxnSpPr>
            <a:stCxn id="199" idx="3"/>
            <a:endCxn id="193" idx="1"/>
          </p:cNvCxnSpPr>
          <p:nvPr/>
        </p:nvCxnSpPr>
        <p:spPr>
          <a:xfrm>
            <a:off x="7702975" y="1898950"/>
            <a:ext cx="1111500" cy="608400"/>
          </a:xfrm>
          <a:prstGeom prst="straightConnector1">
            <a:avLst/>
          </a:prstGeom>
          <a:noFill/>
          <a:ln w="28575" cap="flat" cmpd="sng">
            <a:solidFill>
              <a:srgbClr val="94A3B8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205" name="Google Shape;205;p22"/>
          <p:cNvCxnSpPr>
            <a:stCxn id="200" idx="3"/>
            <a:endCxn id="195" idx="1"/>
          </p:cNvCxnSpPr>
          <p:nvPr/>
        </p:nvCxnSpPr>
        <p:spPr>
          <a:xfrm rot="10800000" flipH="1">
            <a:off x="7702975" y="3856425"/>
            <a:ext cx="1111500" cy="759300"/>
          </a:xfrm>
          <a:prstGeom prst="straightConnector1">
            <a:avLst/>
          </a:prstGeom>
          <a:noFill/>
          <a:ln w="28575" cap="flat" cmpd="sng">
            <a:solidFill>
              <a:srgbClr val="94A3B8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206" name="Google Shape;206;p22"/>
          <p:cNvCxnSpPr>
            <a:stCxn id="200" idx="3"/>
            <a:endCxn id="197" idx="1"/>
          </p:cNvCxnSpPr>
          <p:nvPr/>
        </p:nvCxnSpPr>
        <p:spPr>
          <a:xfrm>
            <a:off x="7702975" y="4615725"/>
            <a:ext cx="1111500" cy="783000"/>
          </a:xfrm>
          <a:prstGeom prst="straightConnector1">
            <a:avLst/>
          </a:prstGeom>
          <a:noFill/>
          <a:ln w="28575" cap="flat" cmpd="sng">
            <a:solidFill>
              <a:srgbClr val="94A3B8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207" name="Google Shape;207;p22"/>
          <p:cNvSpPr/>
          <p:nvPr/>
        </p:nvSpPr>
        <p:spPr>
          <a:xfrm>
            <a:off x="5567775" y="1367350"/>
            <a:ext cx="798900" cy="1063200"/>
          </a:xfrm>
          <a:prstGeom prst="snip1Rect">
            <a:avLst>
              <a:gd name="adj" fmla="val 16667"/>
            </a:avLst>
          </a:prstGeom>
          <a:solidFill>
            <a:srgbClr val="94A3B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22"/>
          <p:cNvSpPr txBox="1"/>
          <p:nvPr/>
        </p:nvSpPr>
        <p:spPr>
          <a:xfrm>
            <a:off x="5492925" y="1468000"/>
            <a:ext cx="9486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1E293B"/>
                </a:solidFill>
                <a:latin typeface="Calibri"/>
                <a:ea typeface="Calibri"/>
                <a:cs typeface="Calibri"/>
                <a:sym typeface="Calibri"/>
              </a:rPr>
              <a:t>Event 2</a:t>
            </a:r>
            <a:endParaRPr sz="2200">
              <a:solidFill>
                <a:srgbClr val="1E293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22"/>
          <p:cNvSpPr/>
          <p:nvPr/>
        </p:nvSpPr>
        <p:spPr>
          <a:xfrm>
            <a:off x="6628300" y="1367350"/>
            <a:ext cx="798900" cy="1063200"/>
          </a:xfrm>
          <a:prstGeom prst="snip1Rect">
            <a:avLst>
              <a:gd name="adj" fmla="val 16667"/>
            </a:avLst>
          </a:prstGeom>
          <a:solidFill>
            <a:srgbClr val="94A3B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22"/>
          <p:cNvSpPr txBox="1"/>
          <p:nvPr/>
        </p:nvSpPr>
        <p:spPr>
          <a:xfrm>
            <a:off x="6553450" y="1468000"/>
            <a:ext cx="9486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1E293B"/>
                </a:solidFill>
                <a:latin typeface="Calibri"/>
                <a:ea typeface="Calibri"/>
                <a:cs typeface="Calibri"/>
                <a:sym typeface="Calibri"/>
              </a:rPr>
              <a:t>Event 1</a:t>
            </a:r>
            <a:endParaRPr sz="2200">
              <a:solidFill>
                <a:srgbClr val="1E293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22"/>
          <p:cNvSpPr/>
          <p:nvPr/>
        </p:nvSpPr>
        <p:spPr>
          <a:xfrm>
            <a:off x="5593263" y="4084125"/>
            <a:ext cx="798900" cy="1063200"/>
          </a:xfrm>
          <a:prstGeom prst="snip1Rect">
            <a:avLst>
              <a:gd name="adj" fmla="val 16667"/>
            </a:avLst>
          </a:prstGeom>
          <a:solidFill>
            <a:srgbClr val="94A3B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22"/>
          <p:cNvSpPr txBox="1"/>
          <p:nvPr/>
        </p:nvSpPr>
        <p:spPr>
          <a:xfrm>
            <a:off x="5518413" y="4184775"/>
            <a:ext cx="9486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1E293B"/>
                </a:solidFill>
                <a:latin typeface="Calibri"/>
                <a:ea typeface="Calibri"/>
                <a:cs typeface="Calibri"/>
                <a:sym typeface="Calibri"/>
              </a:rPr>
              <a:t>Event 2</a:t>
            </a:r>
            <a:endParaRPr sz="2200">
              <a:solidFill>
                <a:srgbClr val="1E293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22"/>
          <p:cNvSpPr/>
          <p:nvPr/>
        </p:nvSpPr>
        <p:spPr>
          <a:xfrm>
            <a:off x="6653788" y="4084125"/>
            <a:ext cx="798900" cy="1063200"/>
          </a:xfrm>
          <a:prstGeom prst="snip1Rect">
            <a:avLst>
              <a:gd name="adj" fmla="val 16667"/>
            </a:avLst>
          </a:prstGeom>
          <a:solidFill>
            <a:srgbClr val="94A3B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22"/>
          <p:cNvSpPr txBox="1"/>
          <p:nvPr/>
        </p:nvSpPr>
        <p:spPr>
          <a:xfrm>
            <a:off x="6578938" y="4184775"/>
            <a:ext cx="9486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1E293B"/>
                </a:solidFill>
                <a:latin typeface="Calibri"/>
                <a:ea typeface="Calibri"/>
                <a:cs typeface="Calibri"/>
                <a:sym typeface="Calibri"/>
              </a:rPr>
              <a:t>Event 1</a:t>
            </a:r>
            <a:endParaRPr sz="2200">
              <a:solidFill>
                <a:srgbClr val="1E293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22"/>
          <p:cNvSpPr/>
          <p:nvPr/>
        </p:nvSpPr>
        <p:spPr>
          <a:xfrm>
            <a:off x="4532738" y="4084125"/>
            <a:ext cx="798900" cy="1063200"/>
          </a:xfrm>
          <a:prstGeom prst="snip1Rect">
            <a:avLst>
              <a:gd name="adj" fmla="val 16667"/>
            </a:avLst>
          </a:prstGeom>
          <a:solidFill>
            <a:srgbClr val="94A3B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22"/>
          <p:cNvSpPr txBox="1"/>
          <p:nvPr/>
        </p:nvSpPr>
        <p:spPr>
          <a:xfrm>
            <a:off x="4457888" y="4184775"/>
            <a:ext cx="9486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1E293B"/>
                </a:solidFill>
                <a:latin typeface="Calibri"/>
                <a:ea typeface="Calibri"/>
                <a:cs typeface="Calibri"/>
                <a:sym typeface="Calibri"/>
              </a:rPr>
              <a:t>Event 3</a:t>
            </a:r>
            <a:endParaRPr sz="2200">
              <a:solidFill>
                <a:srgbClr val="1E293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22"/>
          <p:cNvSpPr txBox="1"/>
          <p:nvPr/>
        </p:nvSpPr>
        <p:spPr>
          <a:xfrm rot="-3041470">
            <a:off x="2357875" y="2276346"/>
            <a:ext cx="1369060" cy="461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1F5F9"/>
                </a:solidFill>
                <a:latin typeface="Calibri"/>
                <a:ea typeface="Calibri"/>
                <a:cs typeface="Calibri"/>
                <a:sym typeface="Calibri"/>
              </a:rPr>
              <a:t>Event 2</a:t>
            </a:r>
            <a:endParaRPr sz="1800">
              <a:solidFill>
                <a:srgbClr val="F1F5F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22"/>
          <p:cNvSpPr txBox="1"/>
          <p:nvPr/>
        </p:nvSpPr>
        <p:spPr>
          <a:xfrm>
            <a:off x="4925125" y="557638"/>
            <a:ext cx="1707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1F5F9"/>
                </a:solidFill>
                <a:latin typeface="Calibri"/>
                <a:ea typeface="Calibri"/>
                <a:cs typeface="Calibri"/>
                <a:sym typeface="Calibri"/>
              </a:rPr>
              <a:t>Topic 1</a:t>
            </a:r>
            <a:endParaRPr sz="3200">
              <a:solidFill>
                <a:srgbClr val="F1F5F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22"/>
          <p:cNvSpPr txBox="1"/>
          <p:nvPr/>
        </p:nvSpPr>
        <p:spPr>
          <a:xfrm>
            <a:off x="4925125" y="3231313"/>
            <a:ext cx="1707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1F5F9"/>
                </a:solidFill>
                <a:latin typeface="Calibri"/>
                <a:ea typeface="Calibri"/>
                <a:cs typeface="Calibri"/>
                <a:sym typeface="Calibri"/>
              </a:rPr>
              <a:t>Topic 2</a:t>
            </a:r>
            <a:endParaRPr sz="3200">
              <a:solidFill>
                <a:srgbClr val="F1F5F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22"/>
          <p:cNvSpPr txBox="1"/>
          <p:nvPr/>
        </p:nvSpPr>
        <p:spPr>
          <a:xfrm rot="3143818">
            <a:off x="2705757" y="3455472"/>
            <a:ext cx="1369252" cy="461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1F5F9"/>
                </a:solidFill>
                <a:latin typeface="Calibri"/>
                <a:ea typeface="Calibri"/>
                <a:cs typeface="Calibri"/>
                <a:sym typeface="Calibri"/>
              </a:rPr>
              <a:t>Event 3</a:t>
            </a:r>
            <a:endParaRPr sz="1800">
              <a:solidFill>
                <a:srgbClr val="F1F5F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673</Words>
  <Application>Microsoft Office PowerPoint</Application>
  <PresentationFormat>Grand écran</PresentationFormat>
  <Paragraphs>77</Paragraphs>
  <Slides>15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0" baseType="lpstr">
      <vt:lpstr>Lato</vt:lpstr>
      <vt:lpstr>Poppins</vt:lpstr>
      <vt:lpstr>Calibri</vt:lpstr>
      <vt:lpstr>Arial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Thinkpad</dc:creator>
  <cp:lastModifiedBy>Souad khellat</cp:lastModifiedBy>
  <cp:revision>1</cp:revision>
  <dcterms:modified xsi:type="dcterms:W3CDTF">2026-01-04T16:07:11Z</dcterms:modified>
</cp:coreProperties>
</file>