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oppins Bold" charset="1" panose="00000800000000000000"/>
      <p:regular r:id="rId18"/>
    </p:embeddedFont>
    <p:embeddedFont>
      <p:font typeface="Poppins" charset="1" panose="00000500000000000000"/>
      <p:regular r:id="rId19"/>
    </p:embeddedFont>
    <p:embeddedFont>
      <p:font typeface="Lato" charset="1" panose="020F0502020204030203"/>
      <p:regular r:id="rId20"/>
    </p:embeddedFont>
    <p:embeddedFont>
      <p:font typeface="Lato Bold" charset="1" panose="020F05020202040302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3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41431"/>
            <a:ext cx="1954649" cy="1954649"/>
          </a:xfrm>
          <a:custGeom>
            <a:avLst/>
            <a:gdLst/>
            <a:ahLst/>
            <a:cxnLst/>
            <a:rect r="r" b="b" t="t" l="l"/>
            <a:pathLst>
              <a:path h="1954649" w="1954649">
                <a:moveTo>
                  <a:pt x="0" y="0"/>
                </a:moveTo>
                <a:lnTo>
                  <a:pt x="1954649" y="0"/>
                </a:lnTo>
                <a:lnTo>
                  <a:pt x="1954649" y="1954648"/>
                </a:lnTo>
                <a:lnTo>
                  <a:pt x="0" y="1954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46674" y="3151968"/>
            <a:ext cx="5220358" cy="4859964"/>
          </a:xfrm>
          <a:custGeom>
            <a:avLst/>
            <a:gdLst/>
            <a:ahLst/>
            <a:cxnLst/>
            <a:rect r="r" b="b" t="t" l="l"/>
            <a:pathLst>
              <a:path h="4859964" w="5220358">
                <a:moveTo>
                  <a:pt x="0" y="0"/>
                </a:moveTo>
                <a:lnTo>
                  <a:pt x="5220358" y="0"/>
                </a:lnTo>
                <a:lnTo>
                  <a:pt x="5220358" y="4859964"/>
                </a:lnTo>
                <a:lnTo>
                  <a:pt x="0" y="4859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319" t="-20957" r="-86631" b="-2371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566915"/>
            <a:ext cx="9514168" cy="2327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8"/>
              </a:lnSpc>
            </a:pPr>
            <a:r>
              <a:rPr lang="en-US" b="true" sz="5407">
                <a:solidFill>
                  <a:srgbClr val="FE8240"/>
                </a:solidFill>
                <a:latin typeface="Poppins Bold"/>
                <a:ea typeface="Poppins Bold"/>
                <a:cs typeface="Poppins Bold"/>
                <a:sym typeface="Poppins Bold"/>
              </a:rPr>
              <a:t>GOOGLE COLAB : UN OUTIL PUISSANT POUR LA DATA SCIENCE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5540" y="7298421"/>
            <a:ext cx="8094016" cy="248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8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Préparé et Présenté par:</a:t>
            </a:r>
          </a:p>
          <a:p>
            <a:pPr algn="l">
              <a:lnSpc>
                <a:spcPts val="3893"/>
              </a:lnSpc>
            </a:pPr>
            <a:r>
              <a:rPr lang="en-US" sz="278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Rehab dahmane &amp; Benadjila Aya</a:t>
            </a:r>
          </a:p>
          <a:p>
            <a:pPr algn="l">
              <a:lnSpc>
                <a:spcPts val="3893"/>
              </a:lnSpc>
            </a:pPr>
          </a:p>
          <a:p>
            <a:pPr algn="l">
              <a:lnSpc>
                <a:spcPts val="4033"/>
              </a:lnSpc>
            </a:pPr>
            <a:r>
              <a:rPr lang="en-US" sz="28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Année Universitaire :  </a:t>
            </a:r>
            <a:r>
              <a:rPr lang="en-US" sz="288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</a:p>
          <a:p>
            <a:pPr algn="l">
              <a:lnSpc>
                <a:spcPts val="4033"/>
              </a:lnSpc>
              <a:spcBef>
                <a:spcPct val="0"/>
              </a:spcBef>
            </a:pPr>
            <a:r>
              <a:rPr lang="en-US" sz="288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2024/2025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83349" y="65231"/>
            <a:ext cx="13599794" cy="335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3"/>
              </a:lnSpc>
            </a:pPr>
            <a:r>
              <a:rPr lang="en-US" sz="2681">
                <a:solidFill>
                  <a:srgbClr val="E5E1DA"/>
                </a:solidFill>
                <a:latin typeface="Poppins"/>
                <a:ea typeface="Poppins"/>
                <a:cs typeface="Poppins"/>
                <a:sym typeface="Poppins"/>
              </a:rPr>
              <a:t>République Algérienne Démocratique et Populaire</a:t>
            </a:r>
          </a:p>
          <a:p>
            <a:pPr algn="ctr">
              <a:lnSpc>
                <a:spcPts val="3753"/>
              </a:lnSpc>
            </a:pPr>
            <a:r>
              <a:rPr lang="en-US" sz="2681">
                <a:solidFill>
                  <a:srgbClr val="E5E1DA"/>
                </a:solidFill>
                <a:latin typeface="Poppins"/>
                <a:ea typeface="Poppins"/>
                <a:cs typeface="Poppins"/>
                <a:sym typeface="Poppins"/>
              </a:rPr>
              <a:t>Ministère de l’Enseignement Supérieur Et de la Recherche Scientifique</a:t>
            </a:r>
          </a:p>
          <a:p>
            <a:pPr algn="ctr">
              <a:lnSpc>
                <a:spcPts val="3753"/>
              </a:lnSpc>
            </a:pPr>
            <a:r>
              <a:rPr lang="en-US" sz="2681">
                <a:solidFill>
                  <a:srgbClr val="E5E1DA"/>
                </a:solidFill>
                <a:latin typeface="Poppins"/>
                <a:ea typeface="Poppins"/>
                <a:cs typeface="Poppins"/>
                <a:sym typeface="Poppins"/>
              </a:rPr>
              <a:t>Université des Sciences et de la Technologie d’Oran Mohamed BOUDIAF</a:t>
            </a:r>
          </a:p>
          <a:p>
            <a:pPr algn="ctr">
              <a:lnSpc>
                <a:spcPts val="3753"/>
              </a:lnSpc>
            </a:pPr>
            <a:r>
              <a:rPr lang="en-US" sz="2681">
                <a:solidFill>
                  <a:srgbClr val="E5E1DA"/>
                </a:solidFill>
                <a:latin typeface="Poppins"/>
                <a:ea typeface="Poppins"/>
                <a:cs typeface="Poppins"/>
                <a:sym typeface="Poppins"/>
              </a:rPr>
              <a:t>Faculté des Mathématiques et Informatique</a:t>
            </a:r>
          </a:p>
          <a:p>
            <a:pPr algn="ctr">
              <a:lnSpc>
                <a:spcPts val="3753"/>
              </a:lnSpc>
            </a:pPr>
          </a:p>
          <a:p>
            <a:pPr algn="ctr">
              <a:lnSpc>
                <a:spcPts val="3753"/>
              </a:lnSpc>
              <a:spcBef>
                <a:spcPct val="0"/>
              </a:spcBef>
            </a:pPr>
            <a:r>
              <a:rPr lang="en-US" sz="2681">
                <a:solidFill>
                  <a:srgbClr val="E5E1DA"/>
                </a:solidFill>
                <a:latin typeface="Poppins"/>
                <a:ea typeface="Poppins"/>
                <a:cs typeface="Poppins"/>
                <a:sym typeface="Poppins"/>
              </a:rPr>
              <a:t>Département : Informatique</a:t>
            </a:r>
          </a:p>
          <a:p>
            <a:pPr algn="l">
              <a:lnSpc>
                <a:spcPts val="389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1934528">
            <a:off x="15799229" y="-3585336"/>
            <a:ext cx="7674102" cy="8469264"/>
          </a:xfrm>
          <a:custGeom>
            <a:avLst/>
            <a:gdLst/>
            <a:ahLst/>
            <a:cxnLst/>
            <a:rect r="r" b="b" t="t" l="l"/>
            <a:pathLst>
              <a:path h="8469264" w="7674102">
                <a:moveTo>
                  <a:pt x="0" y="8469264"/>
                </a:moveTo>
                <a:lnTo>
                  <a:pt x="7674102" y="8469264"/>
                </a:lnTo>
                <a:lnTo>
                  <a:pt x="7674102" y="0"/>
                </a:lnTo>
                <a:lnTo>
                  <a:pt x="0" y="0"/>
                </a:lnTo>
                <a:lnTo>
                  <a:pt x="0" y="8469264"/>
                </a:lnTo>
                <a:close/>
              </a:path>
            </a:pathLst>
          </a:custGeom>
          <a:blipFill>
            <a:blip r:embed="rId2"/>
            <a:stretch>
              <a:fillRect l="-1456" t="0" r="-145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2177" y="2212566"/>
            <a:ext cx="7764707" cy="4908311"/>
          </a:xfrm>
          <a:custGeom>
            <a:avLst/>
            <a:gdLst/>
            <a:ahLst/>
            <a:cxnLst/>
            <a:rect r="r" b="b" t="t" l="l"/>
            <a:pathLst>
              <a:path h="4908311" w="7764707">
                <a:moveTo>
                  <a:pt x="0" y="0"/>
                </a:moveTo>
                <a:lnTo>
                  <a:pt x="7764707" y="0"/>
                </a:lnTo>
                <a:lnTo>
                  <a:pt x="7764707" y="4908311"/>
                </a:lnTo>
                <a:lnTo>
                  <a:pt x="0" y="490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361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30891" y="3545017"/>
            <a:ext cx="5936339" cy="2660214"/>
          </a:xfrm>
          <a:custGeom>
            <a:avLst/>
            <a:gdLst/>
            <a:ahLst/>
            <a:cxnLst/>
            <a:rect r="r" b="b" t="t" l="l"/>
            <a:pathLst>
              <a:path h="2660214" w="5936339">
                <a:moveTo>
                  <a:pt x="0" y="0"/>
                </a:moveTo>
                <a:lnTo>
                  <a:pt x="5936339" y="0"/>
                </a:lnTo>
                <a:lnTo>
                  <a:pt x="5936339" y="2660214"/>
                </a:lnTo>
                <a:lnTo>
                  <a:pt x="0" y="2660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31" t="-6535" r="-9762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7382876" y="6107362"/>
            <a:ext cx="2448014" cy="202703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6" id="6"/>
          <p:cNvGrpSpPr/>
          <p:nvPr/>
        </p:nvGrpSpPr>
        <p:grpSpPr>
          <a:xfrm rot="0">
            <a:off x="9591580" y="7582820"/>
            <a:ext cx="2347167" cy="234716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une base de données SQLite, déjà prise en charge par Google Colab.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H="true">
            <a:off x="12200833" y="2493229"/>
            <a:ext cx="732562" cy="1051788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0" id="10"/>
          <p:cNvGrpSpPr/>
          <p:nvPr/>
        </p:nvGrpSpPr>
        <p:grpSpPr>
          <a:xfrm rot="0">
            <a:off x="12387360" y="672939"/>
            <a:ext cx="1912500" cy="19125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afficher les résultats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42177" y="639771"/>
            <a:ext cx="797773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EXEMPLE PRQTIQUE :</a:t>
            </a:r>
          </a:p>
        </p:txBody>
      </p:sp>
    </p:spTree>
  </p:cSld>
  <p:clrMapOvr>
    <a:masterClrMapping/>
  </p:clrMapOvr>
  <p:transition spd="fast">
    <p:circl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03556">
            <a:off x="-8849737" y="-136431"/>
            <a:ext cx="13745171" cy="10034901"/>
          </a:xfrm>
          <a:custGeom>
            <a:avLst/>
            <a:gdLst/>
            <a:ahLst/>
            <a:cxnLst/>
            <a:rect r="r" b="b" t="t" l="l"/>
            <a:pathLst>
              <a:path h="10034901" w="13745171">
                <a:moveTo>
                  <a:pt x="0" y="0"/>
                </a:moveTo>
                <a:lnTo>
                  <a:pt x="13745171" y="0"/>
                </a:lnTo>
                <a:lnTo>
                  <a:pt x="13745171" y="10034902"/>
                </a:lnTo>
                <a:lnTo>
                  <a:pt x="0" y="10034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" t="0" r="-5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4279" y="2593098"/>
            <a:ext cx="12581405" cy="5483225"/>
            <a:chOff x="0" y="0"/>
            <a:chExt cx="2725293" cy="11877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25293" cy="1187781"/>
            </a:xfrm>
            <a:custGeom>
              <a:avLst/>
              <a:gdLst/>
              <a:ahLst/>
              <a:cxnLst/>
              <a:rect r="r" b="b" t="t" l="l"/>
              <a:pathLst>
                <a:path h="1187781" w="2725293">
                  <a:moveTo>
                    <a:pt x="2725293" y="29537"/>
                  </a:moveTo>
                  <a:lnTo>
                    <a:pt x="2725293" y="1158245"/>
                  </a:lnTo>
                  <a:cubicBezTo>
                    <a:pt x="2725293" y="1174557"/>
                    <a:pt x="2712069" y="1187781"/>
                    <a:pt x="2695756" y="1187781"/>
                  </a:cubicBezTo>
                  <a:lnTo>
                    <a:pt x="29537" y="1187781"/>
                  </a:lnTo>
                  <a:cubicBezTo>
                    <a:pt x="13224" y="1187781"/>
                    <a:pt x="0" y="1174557"/>
                    <a:pt x="0" y="1158245"/>
                  </a:cubicBezTo>
                  <a:lnTo>
                    <a:pt x="0" y="29537"/>
                  </a:lnTo>
                  <a:cubicBezTo>
                    <a:pt x="0" y="13224"/>
                    <a:pt x="13224" y="0"/>
                    <a:pt x="29537" y="0"/>
                  </a:cubicBezTo>
                  <a:lnTo>
                    <a:pt x="2695756" y="0"/>
                  </a:lnTo>
                  <a:cubicBezTo>
                    <a:pt x="2712069" y="0"/>
                    <a:pt x="2725293" y="13224"/>
                    <a:pt x="2725293" y="29537"/>
                  </a:cubicBezTo>
                  <a:close/>
                </a:path>
              </a:pathLst>
            </a:custGeom>
            <a:solidFill>
              <a:srgbClr val="FBF9F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725293" cy="1235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391568" y="8659481"/>
            <a:ext cx="2896432" cy="1627519"/>
          </a:xfrm>
          <a:custGeom>
            <a:avLst/>
            <a:gdLst/>
            <a:ahLst/>
            <a:cxnLst/>
            <a:rect r="r" b="b" t="t" l="l"/>
            <a:pathLst>
              <a:path h="1627519" w="2896432">
                <a:moveTo>
                  <a:pt x="0" y="0"/>
                </a:moveTo>
                <a:lnTo>
                  <a:pt x="2896432" y="0"/>
                </a:lnTo>
                <a:lnTo>
                  <a:pt x="2896432" y="1627519"/>
                </a:lnTo>
                <a:lnTo>
                  <a:pt x="0" y="1627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26489" y="3052855"/>
            <a:ext cx="11616986" cy="450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4"/>
              </a:lnSpc>
            </a:pPr>
            <a:r>
              <a:rPr lang="en-US" sz="288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Google Colab est une plateforme pratique et efficace.</a:t>
            </a:r>
          </a:p>
          <a:p>
            <a:pPr algn="l">
              <a:lnSpc>
                <a:spcPts val="4044"/>
              </a:lnSpc>
            </a:pPr>
            <a:r>
              <a:rPr lang="en-US" sz="288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Il nous permet d’exécuter du code Python directement en ligne, sans installation ni configuration compliquée.</a:t>
            </a:r>
          </a:p>
          <a:p>
            <a:pPr algn="l">
              <a:lnSpc>
                <a:spcPts val="4044"/>
              </a:lnSpc>
            </a:pPr>
            <a:r>
              <a:rPr lang="en-US" sz="288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Grâce au cloud, nous pouvons travailler n’importe où, enregistrer notre travail automatiquement et utiliser des outils puissants comme les GPU.</a:t>
            </a:r>
          </a:p>
          <a:p>
            <a:pPr algn="l">
              <a:lnSpc>
                <a:spcPts val="4044"/>
              </a:lnSpc>
            </a:pPr>
            <a:r>
              <a:rPr lang="en-US" sz="288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C’est un environnement simple, rapide et idéal pour apprendre, tester nos idées, analyser des données ou réaliser nos projets.</a:t>
            </a:r>
          </a:p>
          <a:p>
            <a:pPr algn="l">
              <a:lnSpc>
                <a:spcPts val="4044"/>
              </a:lnSpc>
              <a:spcBef>
                <a:spcPct val="0"/>
              </a:spcBef>
            </a:pPr>
            <a:r>
              <a:rPr lang="en-US" sz="288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 résumé, Colab facilite énormément notre travail et rend la programmation beaucoup plus accessible.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44279" y="792587"/>
            <a:ext cx="6579581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69"/>
              </a:lnSpc>
            </a:pPr>
            <a:r>
              <a:rPr lang="en-US" sz="6699" b="true">
                <a:solidFill>
                  <a:srgbClr val="FF7826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CONCLUSION:</a:t>
            </a:r>
          </a:p>
        </p:txBody>
      </p: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4896317">
            <a:off x="13543235" y="-378339"/>
            <a:ext cx="8310061" cy="8781453"/>
          </a:xfrm>
          <a:custGeom>
            <a:avLst/>
            <a:gdLst/>
            <a:ahLst/>
            <a:cxnLst/>
            <a:rect r="r" b="b" t="t" l="l"/>
            <a:pathLst>
              <a:path h="8781453" w="8310061">
                <a:moveTo>
                  <a:pt x="8310060" y="0"/>
                </a:moveTo>
                <a:lnTo>
                  <a:pt x="0" y="0"/>
                </a:lnTo>
                <a:lnTo>
                  <a:pt x="0" y="8781453"/>
                </a:lnTo>
                <a:lnTo>
                  <a:pt x="8310060" y="8781453"/>
                </a:lnTo>
                <a:lnTo>
                  <a:pt x="8310060" y="0"/>
                </a:lnTo>
                <a:close/>
              </a:path>
            </a:pathLst>
          </a:custGeom>
          <a:blipFill>
            <a:blip r:embed="rId2"/>
            <a:stretch>
              <a:fillRect l="0" t="0" r="-381" b="-18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4220" y="1808827"/>
            <a:ext cx="11411477" cy="2203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59"/>
              </a:lnSpc>
            </a:pPr>
            <a:r>
              <a:rPr lang="en-US" b="true" sz="14508">
                <a:solidFill>
                  <a:srgbClr val="FF7826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  <a:r>
              <a:rPr lang="en-US" sz="14508" b="true">
                <a:solidFill>
                  <a:srgbClr val="FF782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38261" y="5508689"/>
            <a:ext cx="11411477" cy="83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 your time and attention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542318">
            <a:off x="12037037" y="-954371"/>
            <a:ext cx="7674102" cy="8229600"/>
          </a:xfrm>
          <a:custGeom>
            <a:avLst/>
            <a:gdLst/>
            <a:ahLst/>
            <a:cxnLst/>
            <a:rect r="r" b="b" t="t" l="l"/>
            <a:pathLst>
              <a:path h="8229600" w="7674102">
                <a:moveTo>
                  <a:pt x="0" y="8229600"/>
                </a:moveTo>
                <a:lnTo>
                  <a:pt x="7674102" y="8229600"/>
                </a:lnTo>
                <a:lnTo>
                  <a:pt x="767410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39855" y="3234623"/>
            <a:ext cx="14251682" cy="5297685"/>
            <a:chOff x="0" y="0"/>
            <a:chExt cx="3753529" cy="13952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53529" cy="1395275"/>
            </a:xfrm>
            <a:custGeom>
              <a:avLst/>
              <a:gdLst/>
              <a:ahLst/>
              <a:cxnLst/>
              <a:rect r="r" b="b" t="t" l="l"/>
              <a:pathLst>
                <a:path h="1395275" w="3753529">
                  <a:moveTo>
                    <a:pt x="10865" y="0"/>
                  </a:moveTo>
                  <a:lnTo>
                    <a:pt x="3742665" y="0"/>
                  </a:lnTo>
                  <a:cubicBezTo>
                    <a:pt x="3748665" y="0"/>
                    <a:pt x="3753529" y="4864"/>
                    <a:pt x="3753529" y="10865"/>
                  </a:cubicBezTo>
                  <a:lnTo>
                    <a:pt x="3753529" y="1384410"/>
                  </a:lnTo>
                  <a:cubicBezTo>
                    <a:pt x="3753529" y="1387292"/>
                    <a:pt x="3752385" y="1390055"/>
                    <a:pt x="3750347" y="1392093"/>
                  </a:cubicBezTo>
                  <a:cubicBezTo>
                    <a:pt x="3748310" y="1394130"/>
                    <a:pt x="3745546" y="1395275"/>
                    <a:pt x="3742665" y="1395275"/>
                  </a:cubicBezTo>
                  <a:lnTo>
                    <a:pt x="10865" y="1395275"/>
                  </a:lnTo>
                  <a:cubicBezTo>
                    <a:pt x="7983" y="1395275"/>
                    <a:pt x="5220" y="1394130"/>
                    <a:pt x="3182" y="1392093"/>
                  </a:cubicBezTo>
                  <a:cubicBezTo>
                    <a:pt x="1145" y="1390055"/>
                    <a:pt x="0" y="1387292"/>
                    <a:pt x="0" y="1384410"/>
                  </a:cubicBezTo>
                  <a:lnTo>
                    <a:pt x="0" y="10865"/>
                  </a:lnTo>
                  <a:cubicBezTo>
                    <a:pt x="0" y="7983"/>
                    <a:pt x="1145" y="5220"/>
                    <a:pt x="3182" y="3182"/>
                  </a:cubicBezTo>
                  <a:cubicBezTo>
                    <a:pt x="5220" y="1145"/>
                    <a:pt x="7983" y="0"/>
                    <a:pt x="10865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53529" cy="1433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2147874" y="7962921"/>
            <a:ext cx="5747719" cy="3384081"/>
          </a:xfrm>
          <a:custGeom>
            <a:avLst/>
            <a:gdLst/>
            <a:ahLst/>
            <a:cxnLst/>
            <a:rect r="r" b="b" t="t" l="l"/>
            <a:pathLst>
              <a:path h="3384081" w="5747719">
                <a:moveTo>
                  <a:pt x="0" y="0"/>
                </a:moveTo>
                <a:lnTo>
                  <a:pt x="5747719" y="0"/>
                </a:lnTo>
                <a:lnTo>
                  <a:pt x="5747719" y="3384080"/>
                </a:lnTo>
                <a:lnTo>
                  <a:pt x="0" y="3384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02" t="0" r="0" b="-14318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59300" y="9206751"/>
            <a:ext cx="896420" cy="896420"/>
          </a:xfrm>
          <a:custGeom>
            <a:avLst/>
            <a:gdLst/>
            <a:ahLst/>
            <a:cxnLst/>
            <a:rect r="r" b="b" t="t" l="l"/>
            <a:pathLst>
              <a:path h="896420" w="896420">
                <a:moveTo>
                  <a:pt x="0" y="0"/>
                </a:moveTo>
                <a:lnTo>
                  <a:pt x="896420" y="0"/>
                </a:lnTo>
                <a:lnTo>
                  <a:pt x="896420" y="896420"/>
                </a:lnTo>
                <a:lnTo>
                  <a:pt x="0" y="896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5985" y="713019"/>
            <a:ext cx="7273915" cy="202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TODAY'S AGENDA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24052" y="3934895"/>
            <a:ext cx="544164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25526" y="3934895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24052" y="5073670"/>
            <a:ext cx="544164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Fonctionnalités principales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5526" y="5073670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24052" y="6210320"/>
            <a:ext cx="544164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Les avantages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25526" y="6210320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24052" y="7346970"/>
            <a:ext cx="544164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Les limites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5526" y="7346970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21293" y="3934895"/>
            <a:ext cx="366539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Démonstration pratique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21721" y="3978275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21293" y="5073670"/>
            <a:ext cx="544164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926568" y="5095875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21293" y="6210320"/>
            <a:ext cx="544164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Remerciements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26568" y="6210320"/>
            <a:ext cx="4445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7</a:t>
            </a: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379984"/>
            <a:ext cx="11476486" cy="7094344"/>
            <a:chOff x="0" y="0"/>
            <a:chExt cx="3022613" cy="18684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22614" cy="1868469"/>
            </a:xfrm>
            <a:custGeom>
              <a:avLst/>
              <a:gdLst/>
              <a:ahLst/>
              <a:cxnLst/>
              <a:rect r="r" b="b" t="t" l="l"/>
              <a:pathLst>
                <a:path h="1868469" w="3022614">
                  <a:moveTo>
                    <a:pt x="13492" y="0"/>
                  </a:moveTo>
                  <a:lnTo>
                    <a:pt x="3009122" y="0"/>
                  </a:lnTo>
                  <a:cubicBezTo>
                    <a:pt x="3012700" y="0"/>
                    <a:pt x="3016132" y="1421"/>
                    <a:pt x="3018662" y="3952"/>
                  </a:cubicBezTo>
                  <a:cubicBezTo>
                    <a:pt x="3021192" y="6482"/>
                    <a:pt x="3022614" y="9914"/>
                    <a:pt x="3022614" y="13492"/>
                  </a:cubicBezTo>
                  <a:lnTo>
                    <a:pt x="3022614" y="1854977"/>
                  </a:lnTo>
                  <a:cubicBezTo>
                    <a:pt x="3022614" y="1862429"/>
                    <a:pt x="3016573" y="1868469"/>
                    <a:pt x="3009122" y="1868469"/>
                  </a:cubicBezTo>
                  <a:lnTo>
                    <a:pt x="13492" y="1868469"/>
                  </a:lnTo>
                  <a:cubicBezTo>
                    <a:pt x="6040" y="1868469"/>
                    <a:pt x="0" y="1862429"/>
                    <a:pt x="0" y="1854977"/>
                  </a:cubicBezTo>
                  <a:lnTo>
                    <a:pt x="0" y="13492"/>
                  </a:lnTo>
                  <a:cubicBezTo>
                    <a:pt x="0" y="6040"/>
                    <a:pt x="6040" y="0"/>
                    <a:pt x="13492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022613" cy="19065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6626729">
            <a:off x="-8420381" y="1267481"/>
            <a:ext cx="12221289" cy="8822969"/>
          </a:xfrm>
          <a:custGeom>
            <a:avLst/>
            <a:gdLst/>
            <a:ahLst/>
            <a:cxnLst/>
            <a:rect r="r" b="b" t="t" l="l"/>
            <a:pathLst>
              <a:path h="8822969" w="12221289">
                <a:moveTo>
                  <a:pt x="12221289" y="0"/>
                </a:moveTo>
                <a:lnTo>
                  <a:pt x="0" y="0"/>
                </a:lnTo>
                <a:lnTo>
                  <a:pt x="0" y="8822969"/>
                </a:lnTo>
                <a:lnTo>
                  <a:pt x="12221289" y="8822969"/>
                </a:lnTo>
                <a:lnTo>
                  <a:pt x="12221289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59300" y="3782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47139" y="3180525"/>
            <a:ext cx="5249436" cy="3493261"/>
          </a:xfrm>
          <a:custGeom>
            <a:avLst/>
            <a:gdLst/>
            <a:ahLst/>
            <a:cxnLst/>
            <a:rect r="r" b="b" t="t" l="l"/>
            <a:pathLst>
              <a:path h="3493261" w="5249436">
                <a:moveTo>
                  <a:pt x="0" y="0"/>
                </a:moveTo>
                <a:lnTo>
                  <a:pt x="5249436" y="0"/>
                </a:lnTo>
                <a:lnTo>
                  <a:pt x="5249436" y="3493261"/>
                </a:lnTo>
                <a:lnTo>
                  <a:pt x="0" y="3493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39023" y="3778018"/>
            <a:ext cx="9651366" cy="4225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Google Colab, ou Google Colaboratory, est une plateforme gratuite proposée par Google pour exécuter du code Python directement dans le cloud, sans aucune installation locale.</a:t>
            </a:r>
          </a:p>
          <a:p>
            <a:pPr algn="l">
              <a:lnSpc>
                <a:spcPts val="2825"/>
              </a:lnSpc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Elle est basée sur le principe des Jupyter Notebooks, ce qui permet d’écrire du code, d’ajouter des explications et de visualiser les résultats dans un même document.</a:t>
            </a:r>
          </a:p>
          <a:p>
            <a:pPr algn="l">
              <a:lnSpc>
                <a:spcPts val="2825"/>
              </a:lnSpc>
            </a:pPr>
          </a:p>
          <a:p>
            <a:pPr algn="l">
              <a:lnSpc>
                <a:spcPts val="2825"/>
              </a:lnSpc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Utilisations principales :</a:t>
            </a:r>
          </a:p>
          <a:p>
            <a:pPr algn="l" marL="435701" indent="-217851" lvl="1">
              <a:lnSpc>
                <a:spcPts val="2825"/>
              </a:lnSpc>
              <a:buFont typeface="Arial"/>
              <a:buChar char="•"/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Analyse de données (Data Analysis)</a:t>
            </a:r>
          </a:p>
          <a:p>
            <a:pPr algn="l" marL="435701" indent="-217851" lvl="1">
              <a:lnSpc>
                <a:spcPts val="2825"/>
              </a:lnSpc>
              <a:buFont typeface="Arial"/>
              <a:buChar char="•"/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Apprentissage automatique (Machine Learning)</a:t>
            </a:r>
          </a:p>
          <a:p>
            <a:pPr algn="l" marL="435701" indent="-217851" lvl="1">
              <a:lnSpc>
                <a:spcPts val="2825"/>
              </a:lnSpc>
              <a:buFont typeface="Arial"/>
              <a:buChar char="•"/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Visualisation graphique (Data Visualization)</a:t>
            </a:r>
          </a:p>
          <a:p>
            <a:pPr algn="l" marL="435701" indent="-217851" lvl="1">
              <a:lnSpc>
                <a:spcPts val="2825"/>
              </a:lnSpc>
              <a:buFont typeface="Arial"/>
              <a:buChar char="•"/>
            </a:pPr>
            <a:r>
              <a:rPr lang="en-US" sz="201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Enseignement et recherche académique</a:t>
            </a:r>
          </a:p>
          <a:p>
            <a:pPr algn="l">
              <a:lnSpc>
                <a:spcPts val="2825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339023" y="2285225"/>
            <a:ext cx="8043479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b="true" sz="6500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INTRODUCTION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6236" y="2652604"/>
            <a:ext cx="12014780" cy="5230489"/>
            <a:chOff x="0" y="0"/>
            <a:chExt cx="3164386" cy="13775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64387" cy="1377577"/>
            </a:xfrm>
            <a:custGeom>
              <a:avLst/>
              <a:gdLst/>
              <a:ahLst/>
              <a:cxnLst/>
              <a:rect r="r" b="b" t="t" l="l"/>
              <a:pathLst>
                <a:path h="1377577" w="3164387">
                  <a:moveTo>
                    <a:pt x="12887" y="0"/>
                  </a:moveTo>
                  <a:lnTo>
                    <a:pt x="3151499" y="0"/>
                  </a:lnTo>
                  <a:cubicBezTo>
                    <a:pt x="3154917" y="0"/>
                    <a:pt x="3158195" y="1358"/>
                    <a:pt x="3160612" y="3775"/>
                  </a:cubicBezTo>
                  <a:cubicBezTo>
                    <a:pt x="3163029" y="6191"/>
                    <a:pt x="3164387" y="9469"/>
                    <a:pt x="3164387" y="12887"/>
                  </a:cubicBezTo>
                  <a:lnTo>
                    <a:pt x="3164387" y="1364690"/>
                  </a:lnTo>
                  <a:cubicBezTo>
                    <a:pt x="3164387" y="1368108"/>
                    <a:pt x="3163029" y="1371386"/>
                    <a:pt x="3160612" y="1373803"/>
                  </a:cubicBezTo>
                  <a:cubicBezTo>
                    <a:pt x="3158195" y="1376220"/>
                    <a:pt x="3154917" y="1377577"/>
                    <a:pt x="3151499" y="1377577"/>
                  </a:cubicBezTo>
                  <a:lnTo>
                    <a:pt x="12887" y="1377577"/>
                  </a:lnTo>
                  <a:cubicBezTo>
                    <a:pt x="9469" y="1377577"/>
                    <a:pt x="6191" y="1376220"/>
                    <a:pt x="3775" y="1373803"/>
                  </a:cubicBezTo>
                  <a:cubicBezTo>
                    <a:pt x="1358" y="1371386"/>
                    <a:pt x="0" y="1368108"/>
                    <a:pt x="0" y="1364690"/>
                  </a:cubicBezTo>
                  <a:lnTo>
                    <a:pt x="0" y="12887"/>
                  </a:lnTo>
                  <a:cubicBezTo>
                    <a:pt x="0" y="9469"/>
                    <a:pt x="1358" y="6191"/>
                    <a:pt x="3775" y="3775"/>
                  </a:cubicBezTo>
                  <a:cubicBezTo>
                    <a:pt x="6191" y="1358"/>
                    <a:pt x="9469" y="0"/>
                    <a:pt x="12887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64386" cy="14156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2699999">
            <a:off x="-4755102" y="-5937073"/>
            <a:ext cx="7951775" cy="8527373"/>
          </a:xfrm>
          <a:custGeom>
            <a:avLst/>
            <a:gdLst/>
            <a:ahLst/>
            <a:cxnLst/>
            <a:rect r="r" b="b" t="t" l="l"/>
            <a:pathLst>
              <a:path h="8527373" w="7951775">
                <a:moveTo>
                  <a:pt x="0" y="0"/>
                </a:moveTo>
                <a:lnTo>
                  <a:pt x="7951775" y="0"/>
                </a:lnTo>
                <a:lnTo>
                  <a:pt x="7951775" y="8527373"/>
                </a:lnTo>
                <a:lnTo>
                  <a:pt x="0" y="8527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762904" y="297612"/>
            <a:ext cx="4144507" cy="2354991"/>
            <a:chOff x="0" y="0"/>
            <a:chExt cx="1430432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0432" cy="812800"/>
            </a:xfrm>
            <a:custGeom>
              <a:avLst/>
              <a:gdLst/>
              <a:ahLst/>
              <a:cxnLst/>
              <a:rect r="r" b="b" t="t" l="l"/>
              <a:pathLst>
                <a:path h="812800" w="1430432">
                  <a:moveTo>
                    <a:pt x="715216" y="0"/>
                  </a:moveTo>
                  <a:cubicBezTo>
                    <a:pt x="320213" y="0"/>
                    <a:pt x="0" y="181951"/>
                    <a:pt x="0" y="406400"/>
                  </a:cubicBezTo>
                  <a:cubicBezTo>
                    <a:pt x="0" y="630849"/>
                    <a:pt x="320213" y="812800"/>
                    <a:pt x="715216" y="812800"/>
                  </a:cubicBezTo>
                  <a:cubicBezTo>
                    <a:pt x="1110219" y="812800"/>
                    <a:pt x="1430432" y="630849"/>
                    <a:pt x="1430432" y="406400"/>
                  </a:cubicBezTo>
                  <a:cubicBezTo>
                    <a:pt x="1430432" y="181951"/>
                    <a:pt x="1110219" y="0"/>
                    <a:pt x="715216" y="0"/>
                  </a:cubicBezTo>
                  <a:close/>
                </a:path>
              </a:pathLst>
            </a:custGeom>
            <a:blipFill>
              <a:blip r:embed="rId3"/>
              <a:stretch>
                <a:fillRect l="-508" t="0" r="-508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268258" y="6621380"/>
            <a:ext cx="4404087" cy="2945233"/>
          </a:xfrm>
          <a:custGeom>
            <a:avLst/>
            <a:gdLst/>
            <a:ahLst/>
            <a:cxnLst/>
            <a:rect r="r" b="b" t="t" l="l"/>
            <a:pathLst>
              <a:path h="2945233" w="4404087">
                <a:moveTo>
                  <a:pt x="0" y="0"/>
                </a:moveTo>
                <a:lnTo>
                  <a:pt x="4404087" y="0"/>
                </a:lnTo>
                <a:lnTo>
                  <a:pt x="4404087" y="2945233"/>
                </a:lnTo>
                <a:lnTo>
                  <a:pt x="0" y="2945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611058" y="3721515"/>
            <a:ext cx="4061287" cy="1758885"/>
            <a:chOff x="0" y="0"/>
            <a:chExt cx="715760" cy="30998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15760" cy="309985"/>
            </a:xfrm>
            <a:custGeom>
              <a:avLst/>
              <a:gdLst/>
              <a:ahLst/>
              <a:cxnLst/>
              <a:rect r="r" b="b" t="t" l="l"/>
              <a:pathLst>
                <a:path h="309985" w="715760">
                  <a:moveTo>
                    <a:pt x="0" y="0"/>
                  </a:moveTo>
                  <a:lnTo>
                    <a:pt x="715760" y="0"/>
                  </a:lnTo>
                  <a:lnTo>
                    <a:pt x="715760" y="309985"/>
                  </a:lnTo>
                  <a:lnTo>
                    <a:pt x="0" y="309985"/>
                  </a:lnTo>
                  <a:close/>
                </a:path>
              </a:pathLst>
            </a:custGeom>
            <a:blipFill>
              <a:blip r:embed="rId5"/>
              <a:stretch>
                <a:fillRect l="0" t="-1694" r="0" b="-1694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9796806" y="8219761"/>
            <a:ext cx="1881920" cy="1881920"/>
          </a:xfrm>
          <a:custGeom>
            <a:avLst/>
            <a:gdLst/>
            <a:ahLst/>
            <a:cxnLst/>
            <a:rect r="r" b="b" t="t" l="l"/>
            <a:pathLst>
              <a:path h="1881920" w="1881920">
                <a:moveTo>
                  <a:pt x="0" y="0"/>
                </a:moveTo>
                <a:lnTo>
                  <a:pt x="1881920" y="0"/>
                </a:lnTo>
                <a:lnTo>
                  <a:pt x="1881920" y="1881920"/>
                </a:lnTo>
                <a:lnTo>
                  <a:pt x="0" y="1881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380327" y="8435040"/>
            <a:ext cx="3582733" cy="1451362"/>
          </a:xfrm>
          <a:custGeom>
            <a:avLst/>
            <a:gdLst/>
            <a:ahLst/>
            <a:cxnLst/>
            <a:rect r="r" b="b" t="t" l="l"/>
            <a:pathLst>
              <a:path h="1451362" w="3582733">
                <a:moveTo>
                  <a:pt x="0" y="0"/>
                </a:moveTo>
                <a:lnTo>
                  <a:pt x="3582733" y="0"/>
                </a:lnTo>
                <a:lnTo>
                  <a:pt x="3582733" y="1451362"/>
                </a:lnTo>
                <a:lnTo>
                  <a:pt x="0" y="1451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34750" y="2714786"/>
            <a:ext cx="11615970" cy="537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Google Colab propose un ensemble de fonctionnalités puissantes et faciles à utiliser :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Exécution de code Python en ligne sans aucune installation.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Sauvegarde automatique sur Google Drive, ce qui évite toute perte de données.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Google Colab permet d’ouvrir, modifier et enregistrer directement des notebooks venant de GitHub ,ça facilite énormément le travail collaboratif, le partage de code et le suivi des versions.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Importation simple de fichiers (CSV, Excel, JSON, Google Sheets, etc.).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Bibliothèques intégrées : NumPy, Pandas, Matplotlib, Seaborn, Scikit-Learn, TensorFlow…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Accès gratuit à un GPU ou TPU pour accélérer les calculs complexes.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Partage et collaboration en temps réel, comme sur Google Docs.</a:t>
            </a:r>
          </a:p>
          <a:p>
            <a:pPr algn="l" marL="475630" indent="-237815" lvl="1">
              <a:lnSpc>
                <a:spcPts val="3084"/>
              </a:lnSpc>
              <a:buAutoNum type="arabicPeriod" startAt="1"/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Affichage direct de graphiques et résultats dans le notebook.</a:t>
            </a:r>
          </a:p>
          <a:p>
            <a:pPr algn="l">
              <a:lnSpc>
                <a:spcPts val="3084"/>
              </a:lnSpc>
              <a:spcBef>
                <a:spcPct val="0"/>
              </a:spcBef>
            </a:pPr>
            <a:r>
              <a:rPr lang="en-US" sz="220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💡 C’est un environnement complet, idéal pour apprendre, expérimenter et partager des             projets de Data Science.</a:t>
            </a:r>
          </a:p>
          <a:p>
            <a:pPr algn="l">
              <a:lnSpc>
                <a:spcPts val="3084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546432"/>
            <a:ext cx="10285986" cy="887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  <a:spcBef>
                <a:spcPct val="0"/>
              </a:spcBef>
            </a:pPr>
            <a:r>
              <a:rPr lang="en-US" b="true" sz="5199">
                <a:solidFill>
                  <a:srgbClr val="FF751F"/>
                </a:solidFill>
                <a:latin typeface="Lato Bold"/>
                <a:ea typeface="Lato Bold"/>
                <a:cs typeface="Lato Bold"/>
                <a:sym typeface="Lato Bold"/>
              </a:rPr>
              <a:t>2. Les principales fonctionnalités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4188" y="3175046"/>
            <a:ext cx="12687612" cy="5703235"/>
            <a:chOff x="0" y="0"/>
            <a:chExt cx="3341593" cy="15020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41593" cy="1502087"/>
            </a:xfrm>
            <a:custGeom>
              <a:avLst/>
              <a:gdLst/>
              <a:ahLst/>
              <a:cxnLst/>
              <a:rect r="r" b="b" t="t" l="l"/>
              <a:pathLst>
                <a:path h="1502087" w="3341593">
                  <a:moveTo>
                    <a:pt x="12204" y="0"/>
                  </a:moveTo>
                  <a:lnTo>
                    <a:pt x="3329389" y="0"/>
                  </a:lnTo>
                  <a:cubicBezTo>
                    <a:pt x="3336129" y="0"/>
                    <a:pt x="3341593" y="5464"/>
                    <a:pt x="3341593" y="12204"/>
                  </a:cubicBezTo>
                  <a:lnTo>
                    <a:pt x="3341593" y="1489883"/>
                  </a:lnTo>
                  <a:cubicBezTo>
                    <a:pt x="3341593" y="1496623"/>
                    <a:pt x="3336129" y="1502087"/>
                    <a:pt x="3329389" y="1502087"/>
                  </a:cubicBezTo>
                  <a:lnTo>
                    <a:pt x="12204" y="1502087"/>
                  </a:lnTo>
                  <a:cubicBezTo>
                    <a:pt x="5464" y="1502087"/>
                    <a:pt x="0" y="1496623"/>
                    <a:pt x="0" y="1489883"/>
                  </a:cubicBezTo>
                  <a:lnTo>
                    <a:pt x="0" y="12204"/>
                  </a:lnTo>
                  <a:cubicBezTo>
                    <a:pt x="0" y="5464"/>
                    <a:pt x="5464" y="0"/>
                    <a:pt x="12204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341593" cy="1540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338734">
            <a:off x="14368928" y="-1744514"/>
            <a:ext cx="9744477" cy="7040385"/>
          </a:xfrm>
          <a:custGeom>
            <a:avLst/>
            <a:gdLst/>
            <a:ahLst/>
            <a:cxnLst/>
            <a:rect r="r" b="b" t="t" l="l"/>
            <a:pathLst>
              <a:path h="7040385" w="9744477">
                <a:moveTo>
                  <a:pt x="0" y="0"/>
                </a:moveTo>
                <a:lnTo>
                  <a:pt x="9744477" y="0"/>
                </a:lnTo>
                <a:lnTo>
                  <a:pt x="9744477" y="7040384"/>
                </a:lnTo>
                <a:lnTo>
                  <a:pt x="0" y="7040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3477" y="3437017"/>
            <a:ext cx="11970083" cy="5097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684" indent="-283342" lvl="1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Gratuit et accessible partout : il suffit d’un compte Google.</a:t>
            </a:r>
          </a:p>
          <a:p>
            <a:pPr algn="l" marL="566684" indent="-283342" lvl="1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Aucune installation nécessaire : tout fonctionne depuis le navigateur.</a:t>
            </a:r>
          </a:p>
          <a:p>
            <a:pPr algn="l" marL="566684" indent="-283342" lvl="1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Exécution dans le cloud : ton ordinateur reste léger, les calculs se font sur les serveurs de Google.</a:t>
            </a:r>
          </a:p>
          <a:p>
            <a:pPr algn="l" marL="566684" indent="-283342" lvl="1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Sauvegarde et synchronisation automatiques sur Google Drive.</a:t>
            </a:r>
          </a:p>
          <a:p>
            <a:pPr algn="l" marL="566684" indent="-283342" lvl="1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Collaboration en temps réel : plusieurs utilisateurs peuvent modifier le même fichier simultanément.</a:t>
            </a:r>
          </a:p>
          <a:p>
            <a:pPr algn="l" marL="566684" indent="-283342" lvl="1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Compatibilité totale avec les bibliothèques Python utilisées en Data Science.</a:t>
            </a:r>
          </a:p>
          <a:p>
            <a:pPr algn="l" marL="566684" indent="-283342" lvl="1">
              <a:lnSpc>
                <a:spcPts val="3674"/>
              </a:lnSpc>
              <a:spcBef>
                <a:spcPct val="0"/>
              </a:spcBef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Interface claire et conviviale, parfaite pour les débutants comme pour les professionnels.</a:t>
            </a:r>
          </a:p>
          <a:p>
            <a:pPr algn="l">
              <a:lnSpc>
                <a:spcPts val="3674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330680" y="702170"/>
            <a:ext cx="2147017" cy="214701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45679" t="0" r="-45679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975433" y="1766153"/>
            <a:ext cx="709649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b="true" sz="6000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LES AVANTAGES</a:t>
            </a:r>
          </a:p>
        </p:txBody>
      </p:sp>
    </p:spTree>
  </p:cSld>
  <p:clrMapOvr>
    <a:masterClrMapping/>
  </p:clrMapOvr>
  <p:transition spd="fast">
    <p:cover dir="rd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1080" y="2331107"/>
            <a:ext cx="13524032" cy="4081763"/>
            <a:chOff x="0" y="0"/>
            <a:chExt cx="3561885" cy="10750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61885" cy="1075032"/>
            </a:xfrm>
            <a:custGeom>
              <a:avLst/>
              <a:gdLst/>
              <a:ahLst/>
              <a:cxnLst/>
              <a:rect r="r" b="b" t="t" l="l"/>
              <a:pathLst>
                <a:path h="1075032" w="3561885">
                  <a:moveTo>
                    <a:pt x="11449" y="0"/>
                  </a:moveTo>
                  <a:lnTo>
                    <a:pt x="3550436" y="0"/>
                  </a:lnTo>
                  <a:cubicBezTo>
                    <a:pt x="3553472" y="0"/>
                    <a:pt x="3556384" y="1206"/>
                    <a:pt x="3558532" y="3353"/>
                  </a:cubicBezTo>
                  <a:cubicBezTo>
                    <a:pt x="3560679" y="5501"/>
                    <a:pt x="3561885" y="8413"/>
                    <a:pt x="3561885" y="11449"/>
                  </a:cubicBezTo>
                  <a:lnTo>
                    <a:pt x="3561885" y="1063583"/>
                  </a:lnTo>
                  <a:cubicBezTo>
                    <a:pt x="3561885" y="1069906"/>
                    <a:pt x="3556759" y="1075032"/>
                    <a:pt x="3550436" y="1075032"/>
                  </a:cubicBezTo>
                  <a:lnTo>
                    <a:pt x="11449" y="1075032"/>
                  </a:lnTo>
                  <a:cubicBezTo>
                    <a:pt x="5126" y="1075032"/>
                    <a:pt x="0" y="1069906"/>
                    <a:pt x="0" y="1063583"/>
                  </a:cubicBezTo>
                  <a:lnTo>
                    <a:pt x="0" y="11449"/>
                  </a:lnTo>
                  <a:cubicBezTo>
                    <a:pt x="0" y="8413"/>
                    <a:pt x="1206" y="5501"/>
                    <a:pt x="3353" y="3353"/>
                  </a:cubicBezTo>
                  <a:cubicBezTo>
                    <a:pt x="5501" y="1206"/>
                    <a:pt x="8413" y="0"/>
                    <a:pt x="11449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561885" cy="11131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281629" y="6816048"/>
            <a:ext cx="5862371" cy="3026898"/>
          </a:xfrm>
          <a:custGeom>
            <a:avLst/>
            <a:gdLst/>
            <a:ahLst/>
            <a:cxnLst/>
            <a:rect r="r" b="b" t="t" l="l"/>
            <a:pathLst>
              <a:path h="3026898" w="5862371">
                <a:moveTo>
                  <a:pt x="0" y="0"/>
                </a:moveTo>
                <a:lnTo>
                  <a:pt x="5862371" y="0"/>
                </a:lnTo>
                <a:lnTo>
                  <a:pt x="5862371" y="3026897"/>
                </a:lnTo>
                <a:lnTo>
                  <a:pt x="0" y="3026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609751"/>
            <a:ext cx="13758964" cy="4040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7"/>
              </a:lnSpc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Même si Google Colab est très pratique, il présente quelques limites :</a:t>
            </a:r>
          </a:p>
          <a:p>
            <a:pPr algn="l" marL="556260" indent="-278130" lvl="1">
              <a:lnSpc>
                <a:spcPts val="3607"/>
              </a:lnSpc>
              <a:buFont typeface="Arial"/>
              <a:buChar char="•"/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Temps d’exécution limité : environ 90 minutes par session gratuite.</a:t>
            </a:r>
          </a:p>
          <a:p>
            <a:pPr algn="l" marL="556260" indent="-278130" lvl="1">
              <a:lnSpc>
                <a:spcPts val="3607"/>
              </a:lnSpc>
              <a:buFont typeface="Arial"/>
              <a:buChar char="•"/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Connexion Internet obligatoire : il ne fonctionne pas hors ligne.</a:t>
            </a:r>
          </a:p>
          <a:p>
            <a:pPr algn="l" marL="556260" indent="-278130" lvl="1">
              <a:lnSpc>
                <a:spcPts val="3607"/>
              </a:lnSpc>
              <a:buFont typeface="Arial"/>
              <a:buChar char="•"/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Stockage temporaire : les fichiers uploadés se suppriment après déconnexion.</a:t>
            </a:r>
          </a:p>
          <a:p>
            <a:pPr algn="l" marL="556260" indent="-278130" lvl="1">
              <a:lnSpc>
                <a:spcPts val="3607"/>
              </a:lnSpc>
              <a:buFont typeface="Arial"/>
              <a:buChar char="•"/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Accès restreint aux fichiers locaux (sauf via Google Drive).</a:t>
            </a:r>
          </a:p>
          <a:p>
            <a:pPr algn="l" marL="556260" indent="-278130" lvl="1">
              <a:lnSpc>
                <a:spcPts val="3607"/>
              </a:lnSpc>
              <a:buFont typeface="Arial"/>
              <a:buChar char="•"/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Moins de personnalisation que Jupyter Notebook local.</a:t>
            </a:r>
          </a:p>
          <a:p>
            <a:pPr algn="l">
              <a:lnSpc>
                <a:spcPts val="3607"/>
              </a:lnSpc>
              <a:spcBef>
                <a:spcPct val="0"/>
              </a:spcBef>
            </a:pPr>
            <a:r>
              <a:rPr lang="en-US" sz="257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🟠  Colab est parfait pour l’apprentissage et les projets moyens, mais pas pour les systèmes industriels volumineux.</a:t>
            </a:r>
          </a:p>
          <a:p>
            <a:pPr algn="l">
              <a:lnSpc>
                <a:spcPts val="360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344192" y="7742752"/>
            <a:ext cx="5254990" cy="2100193"/>
          </a:xfrm>
          <a:custGeom>
            <a:avLst/>
            <a:gdLst/>
            <a:ahLst/>
            <a:cxnLst/>
            <a:rect r="r" b="b" t="t" l="l"/>
            <a:pathLst>
              <a:path h="2100193" w="5254990">
                <a:moveTo>
                  <a:pt x="0" y="0"/>
                </a:moveTo>
                <a:lnTo>
                  <a:pt x="5254990" y="0"/>
                </a:lnTo>
                <a:lnTo>
                  <a:pt x="5254990" y="2100193"/>
                </a:lnTo>
                <a:lnTo>
                  <a:pt x="0" y="2100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16495" y="444268"/>
            <a:ext cx="4946601" cy="92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b="true" sz="6099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LES LIMITES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2700000">
            <a:off x="14943571" y="-2865169"/>
            <a:ext cx="7674102" cy="8469264"/>
          </a:xfrm>
          <a:custGeom>
            <a:avLst/>
            <a:gdLst/>
            <a:ahLst/>
            <a:cxnLst/>
            <a:rect r="r" b="b" t="t" l="l"/>
            <a:pathLst>
              <a:path h="8469264" w="7674102">
                <a:moveTo>
                  <a:pt x="0" y="8469263"/>
                </a:moveTo>
                <a:lnTo>
                  <a:pt x="7674102" y="8469263"/>
                </a:lnTo>
                <a:lnTo>
                  <a:pt x="7674102" y="0"/>
                </a:lnTo>
                <a:lnTo>
                  <a:pt x="0" y="0"/>
                </a:lnTo>
                <a:lnTo>
                  <a:pt x="0" y="8469263"/>
                </a:lnTo>
                <a:close/>
              </a:path>
            </a:pathLst>
          </a:custGeom>
          <a:blipFill>
            <a:blip r:embed="rId4"/>
            <a:stretch>
              <a:fillRect l="-1456" t="0" r="-1456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14769" y="108141"/>
            <a:ext cx="1929683" cy="192968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45679" t="0" r="-45679" b="0"/>
              </a:stretch>
            </a:blipFill>
          </p:spPr>
        </p:sp>
      </p:grpSp>
    </p:spTree>
  </p:cSld>
  <p:clrMapOvr>
    <a:masterClrMapping/>
  </p:clrMapOvr>
  <p:transition spd="fast">
    <p:circl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113099">
            <a:off x="-5572884" y="-7235500"/>
            <a:ext cx="9940582" cy="10671659"/>
          </a:xfrm>
          <a:custGeom>
            <a:avLst/>
            <a:gdLst/>
            <a:ahLst/>
            <a:cxnLst/>
            <a:rect r="r" b="b" t="t" l="l"/>
            <a:pathLst>
              <a:path h="10671659" w="9940582">
                <a:moveTo>
                  <a:pt x="9940582" y="10671660"/>
                </a:moveTo>
                <a:lnTo>
                  <a:pt x="0" y="10671660"/>
                </a:lnTo>
                <a:lnTo>
                  <a:pt x="0" y="0"/>
                </a:lnTo>
                <a:lnTo>
                  <a:pt x="9940582" y="0"/>
                </a:lnTo>
                <a:lnTo>
                  <a:pt x="9940582" y="10671660"/>
                </a:lnTo>
                <a:close/>
              </a:path>
            </a:pathLst>
          </a:custGeom>
          <a:blipFill>
            <a:blip r:embed="rId2"/>
            <a:stretch>
              <a:fillRect l="-54" t="0" r="-5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5836" y="2048320"/>
            <a:ext cx="11982701" cy="4973294"/>
          </a:xfrm>
          <a:custGeom>
            <a:avLst/>
            <a:gdLst/>
            <a:ahLst/>
            <a:cxnLst/>
            <a:rect r="r" b="b" t="t" l="l"/>
            <a:pathLst>
              <a:path h="4973294" w="11982701">
                <a:moveTo>
                  <a:pt x="0" y="0"/>
                </a:moveTo>
                <a:lnTo>
                  <a:pt x="11982701" y="0"/>
                </a:lnTo>
                <a:lnTo>
                  <a:pt x="11982701" y="4973293"/>
                </a:lnTo>
                <a:lnTo>
                  <a:pt x="0" y="4973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9" r="0" b="-21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37338" y="5143500"/>
            <a:ext cx="7613323" cy="3950027"/>
          </a:xfrm>
          <a:custGeom>
            <a:avLst/>
            <a:gdLst/>
            <a:ahLst/>
            <a:cxnLst/>
            <a:rect r="r" b="b" t="t" l="l"/>
            <a:pathLst>
              <a:path h="3950027" w="7613323">
                <a:moveTo>
                  <a:pt x="0" y="0"/>
                </a:moveTo>
                <a:lnTo>
                  <a:pt x="7613324" y="0"/>
                </a:lnTo>
                <a:lnTo>
                  <a:pt x="7613324" y="3950027"/>
                </a:lnTo>
                <a:lnTo>
                  <a:pt x="0" y="3950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33309" y="7431406"/>
            <a:ext cx="4972328" cy="2536902"/>
          </a:xfrm>
          <a:custGeom>
            <a:avLst/>
            <a:gdLst/>
            <a:ahLst/>
            <a:cxnLst/>
            <a:rect r="r" b="b" t="t" l="l"/>
            <a:pathLst>
              <a:path h="2536902" w="4972328">
                <a:moveTo>
                  <a:pt x="0" y="0"/>
                </a:moveTo>
                <a:lnTo>
                  <a:pt x="4972328" y="0"/>
                </a:lnTo>
                <a:lnTo>
                  <a:pt x="4972328" y="2536902"/>
                </a:lnTo>
                <a:lnTo>
                  <a:pt x="0" y="25369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27085" y="1645214"/>
            <a:ext cx="5567709" cy="2889753"/>
          </a:xfrm>
          <a:custGeom>
            <a:avLst/>
            <a:gdLst/>
            <a:ahLst/>
            <a:cxnLst/>
            <a:rect r="r" b="b" t="t" l="l"/>
            <a:pathLst>
              <a:path h="2889753" w="5567709">
                <a:moveTo>
                  <a:pt x="0" y="0"/>
                </a:moveTo>
                <a:lnTo>
                  <a:pt x="5567709" y="0"/>
                </a:lnTo>
                <a:lnTo>
                  <a:pt x="5567709" y="2889753"/>
                </a:lnTo>
                <a:lnTo>
                  <a:pt x="0" y="28897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06" t="-5038" r="-506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06930" y="602615"/>
            <a:ext cx="11544539" cy="85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b="true" sz="5599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INTERFACE DE GOOGLE COLAB</a:t>
            </a:r>
          </a:p>
        </p:txBody>
      </p:sp>
    </p:spTree>
  </p:cSld>
  <p:clrMapOvr>
    <a:masterClrMapping/>
  </p:clrMapOvr>
  <p:transition spd="fast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3346" y="1490751"/>
            <a:ext cx="7140144" cy="8486386"/>
            <a:chOff x="0" y="0"/>
            <a:chExt cx="1880532" cy="22350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80532" cy="2235097"/>
            </a:xfrm>
            <a:custGeom>
              <a:avLst/>
              <a:gdLst/>
              <a:ahLst/>
              <a:cxnLst/>
              <a:rect r="r" b="b" t="t" l="l"/>
              <a:pathLst>
                <a:path h="2235097" w="1880532">
                  <a:moveTo>
                    <a:pt x="21686" y="0"/>
                  </a:moveTo>
                  <a:lnTo>
                    <a:pt x="1858846" y="0"/>
                  </a:lnTo>
                  <a:cubicBezTo>
                    <a:pt x="1870823" y="0"/>
                    <a:pt x="1880532" y="9709"/>
                    <a:pt x="1880532" y="21686"/>
                  </a:cubicBezTo>
                  <a:lnTo>
                    <a:pt x="1880532" y="2213412"/>
                  </a:lnTo>
                  <a:cubicBezTo>
                    <a:pt x="1880532" y="2225389"/>
                    <a:pt x="1870823" y="2235097"/>
                    <a:pt x="1858846" y="2235097"/>
                  </a:cubicBezTo>
                  <a:lnTo>
                    <a:pt x="21686" y="2235097"/>
                  </a:lnTo>
                  <a:cubicBezTo>
                    <a:pt x="9709" y="2235097"/>
                    <a:pt x="0" y="2225389"/>
                    <a:pt x="0" y="2213412"/>
                  </a:cubicBezTo>
                  <a:lnTo>
                    <a:pt x="0" y="21686"/>
                  </a:lnTo>
                  <a:cubicBezTo>
                    <a:pt x="0" y="9709"/>
                    <a:pt x="9709" y="0"/>
                    <a:pt x="21686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80532" cy="2273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3323738">
            <a:off x="16271473" y="-4032327"/>
            <a:ext cx="5911222" cy="8064654"/>
          </a:xfrm>
          <a:custGeom>
            <a:avLst/>
            <a:gdLst/>
            <a:ahLst/>
            <a:cxnLst/>
            <a:rect r="r" b="b" t="t" l="l"/>
            <a:pathLst>
              <a:path h="8064654" w="5911222">
                <a:moveTo>
                  <a:pt x="0" y="0"/>
                </a:moveTo>
                <a:lnTo>
                  <a:pt x="5911222" y="0"/>
                </a:lnTo>
                <a:lnTo>
                  <a:pt x="5911222" y="8064654"/>
                </a:lnTo>
                <a:lnTo>
                  <a:pt x="0" y="8064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54" t="0" r="-2681" b="-2582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02071" y="2697835"/>
            <a:ext cx="7891191" cy="561272"/>
            <a:chOff x="0" y="0"/>
            <a:chExt cx="2078338" cy="1478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78338" cy="147825"/>
            </a:xfrm>
            <a:custGeom>
              <a:avLst/>
              <a:gdLst/>
              <a:ahLst/>
              <a:cxnLst/>
              <a:rect r="r" b="b" t="t" l="l"/>
              <a:pathLst>
                <a:path h="147825" w="2078338">
                  <a:moveTo>
                    <a:pt x="19622" y="0"/>
                  </a:moveTo>
                  <a:lnTo>
                    <a:pt x="2058717" y="0"/>
                  </a:lnTo>
                  <a:cubicBezTo>
                    <a:pt x="2069553" y="0"/>
                    <a:pt x="2078338" y="8785"/>
                    <a:pt x="2078338" y="19622"/>
                  </a:cubicBezTo>
                  <a:lnTo>
                    <a:pt x="2078338" y="128203"/>
                  </a:lnTo>
                  <a:cubicBezTo>
                    <a:pt x="2078338" y="139040"/>
                    <a:pt x="2069553" y="147825"/>
                    <a:pt x="2058717" y="147825"/>
                  </a:cubicBezTo>
                  <a:lnTo>
                    <a:pt x="19622" y="147825"/>
                  </a:lnTo>
                  <a:cubicBezTo>
                    <a:pt x="8785" y="147825"/>
                    <a:pt x="0" y="139040"/>
                    <a:pt x="0" y="128203"/>
                  </a:cubicBezTo>
                  <a:lnTo>
                    <a:pt x="0" y="19622"/>
                  </a:lnTo>
                  <a:cubicBezTo>
                    <a:pt x="0" y="8785"/>
                    <a:pt x="8785" y="0"/>
                    <a:pt x="19622" y="0"/>
                  </a:cubicBezTo>
                  <a:close/>
                </a:path>
              </a:pathLst>
            </a:custGeom>
            <a:solidFill>
              <a:srgbClr val="181786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078338" cy="18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221098" y="2146924"/>
            <a:ext cx="8933357" cy="5743698"/>
          </a:xfrm>
          <a:custGeom>
            <a:avLst/>
            <a:gdLst/>
            <a:ahLst/>
            <a:cxnLst/>
            <a:rect r="r" b="b" t="t" l="l"/>
            <a:pathLst>
              <a:path h="5743698" w="8933357">
                <a:moveTo>
                  <a:pt x="0" y="0"/>
                </a:moveTo>
                <a:lnTo>
                  <a:pt x="8933357" y="0"/>
                </a:lnTo>
                <a:lnTo>
                  <a:pt x="8933357" y="5743698"/>
                </a:lnTo>
                <a:lnTo>
                  <a:pt x="0" y="5743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 flipV="true">
            <a:off x="8409610" y="7944964"/>
            <a:ext cx="290994" cy="130400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1" id="11"/>
          <p:cNvGrpSpPr/>
          <p:nvPr/>
        </p:nvGrpSpPr>
        <p:grpSpPr>
          <a:xfrm rot="0">
            <a:off x="7886238" y="8821969"/>
            <a:ext cx="963078" cy="96307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0" y="245379"/>
            <a:ext cx="10846769" cy="78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9"/>
              </a:lnSpc>
            </a:pPr>
            <a:r>
              <a:rPr lang="en-US" b="true" sz="5199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INTERFACE DE GOOGLE COLAB</a:t>
            </a:r>
          </a:p>
        </p:txBody>
      </p:sp>
      <p:sp>
        <p:nvSpPr>
          <p:cNvPr name="AutoShape 15" id="15"/>
          <p:cNvSpPr/>
          <p:nvPr/>
        </p:nvSpPr>
        <p:spPr>
          <a:xfrm flipH="true" flipV="true">
            <a:off x="8887207" y="6402324"/>
            <a:ext cx="570567" cy="1078996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6" id="16"/>
          <p:cNvGrpSpPr/>
          <p:nvPr/>
        </p:nvGrpSpPr>
        <p:grpSpPr>
          <a:xfrm rot="0">
            <a:off x="9144000" y="7463425"/>
            <a:ext cx="963078" cy="96307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 flipH="true" flipV="true">
            <a:off x="10347210" y="6430452"/>
            <a:ext cx="680656" cy="782657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0" id="20"/>
          <p:cNvGrpSpPr/>
          <p:nvPr/>
        </p:nvGrpSpPr>
        <p:grpSpPr>
          <a:xfrm rot="0">
            <a:off x="10878603" y="7213109"/>
            <a:ext cx="963078" cy="96307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</a:p>
          </p:txBody>
        </p:sp>
      </p:grpSp>
      <p:sp>
        <p:nvSpPr>
          <p:cNvPr name="AutoShape 23" id="23"/>
          <p:cNvSpPr/>
          <p:nvPr/>
        </p:nvSpPr>
        <p:spPr>
          <a:xfrm flipH="true">
            <a:off x="11509405" y="1323229"/>
            <a:ext cx="830265" cy="2331561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4" id="24"/>
          <p:cNvSpPr/>
          <p:nvPr/>
        </p:nvSpPr>
        <p:spPr>
          <a:xfrm flipH="true">
            <a:off x="10381062" y="640349"/>
            <a:ext cx="465707" cy="1725693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5" id="25"/>
          <p:cNvSpPr/>
          <p:nvPr/>
        </p:nvSpPr>
        <p:spPr>
          <a:xfrm flipH="true" flipV="true">
            <a:off x="12421169" y="5753981"/>
            <a:ext cx="765117" cy="1459128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6" id="26"/>
          <p:cNvSpPr/>
          <p:nvPr/>
        </p:nvSpPr>
        <p:spPr>
          <a:xfrm flipH="true">
            <a:off x="13538503" y="4401394"/>
            <a:ext cx="1165032" cy="341370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7" id="27"/>
          <p:cNvSpPr/>
          <p:nvPr/>
        </p:nvSpPr>
        <p:spPr>
          <a:xfrm flipH="true">
            <a:off x="13258918" y="1818431"/>
            <a:ext cx="481539" cy="1836359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8" id="28"/>
          <p:cNvSpPr/>
          <p:nvPr/>
        </p:nvSpPr>
        <p:spPr>
          <a:xfrm>
            <a:off x="7886238" y="3654790"/>
            <a:ext cx="519430" cy="746605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9" id="29"/>
          <p:cNvSpPr/>
          <p:nvPr/>
        </p:nvSpPr>
        <p:spPr>
          <a:xfrm>
            <a:off x="8700605" y="1804768"/>
            <a:ext cx="516598" cy="908558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30" id="30"/>
          <p:cNvGrpSpPr/>
          <p:nvPr/>
        </p:nvGrpSpPr>
        <p:grpSpPr>
          <a:xfrm rot="0">
            <a:off x="12223209" y="527673"/>
            <a:ext cx="963078" cy="963078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7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404699" y="2691712"/>
            <a:ext cx="963078" cy="963078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0546327" y="527673"/>
            <a:ext cx="963078" cy="963078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8273503" y="5961272"/>
            <a:ext cx="963078" cy="963078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655518" y="1998397"/>
            <a:ext cx="6644406" cy="7380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b="true" sz="252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Fichiers : Charger et gérer les fichiers du projet.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Arborescence : Voir la structure des dossiers.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Navigation : Se déplacer entre les sections du notebook.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Logo Colab : Indique la plateforme Google Colab.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Barre de menu : Accès aux commandes principales (Fichier, Édition…).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Nom du fichier : Renommer le notebook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+ Code : Ajouter une cellule de code Python.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+ Texte : Ajouter une cellule d’explication.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Cellule : Zone où l’on écrit et exécute le code.</a:t>
            </a:r>
          </a:p>
          <a:p>
            <a:pPr algn="l" marL="544513" indent="-272257" lvl="1">
              <a:lnSpc>
                <a:spcPts val="2774"/>
              </a:lnSpc>
              <a:buAutoNum type="arabicPeriod" startAt="1"/>
            </a:pPr>
            <a:r>
              <a:rPr lang="en-US" sz="25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Sortie : Résultats ou erreurs affichés après exécution.                                          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043102" y="1035319"/>
            <a:ext cx="963078" cy="963078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3500612" y="841690"/>
            <a:ext cx="963078" cy="963078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8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2777379" y="7241398"/>
            <a:ext cx="963078" cy="963078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10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4463689" y="3654790"/>
            <a:ext cx="963078" cy="963078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9</a:t>
              </a:r>
            </a:p>
          </p:txBody>
        </p:sp>
      </p:grpSp>
      <p:sp>
        <p:nvSpPr>
          <p:cNvPr name="AutoShape 55" id="55"/>
          <p:cNvSpPr/>
          <p:nvPr/>
        </p:nvSpPr>
        <p:spPr>
          <a:xfrm>
            <a:off x="9243998" y="3252858"/>
            <a:ext cx="7910457" cy="125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 flipV="true">
            <a:off x="9225959" y="2803292"/>
            <a:ext cx="7803791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7" id="57"/>
          <p:cNvSpPr/>
          <p:nvPr/>
        </p:nvSpPr>
        <p:spPr>
          <a:xfrm flipH="true" flipV="true">
            <a:off x="17135422" y="2804096"/>
            <a:ext cx="19033" cy="392898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 flipV="true">
            <a:off x="9243998" y="2701118"/>
            <a:ext cx="13175" cy="495877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  <p:transition spd="fast">
    <p:wipe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780543">
            <a:off x="15482849" y="-3986698"/>
            <a:ext cx="7674102" cy="8469264"/>
          </a:xfrm>
          <a:custGeom>
            <a:avLst/>
            <a:gdLst/>
            <a:ahLst/>
            <a:cxnLst/>
            <a:rect r="r" b="b" t="t" l="l"/>
            <a:pathLst>
              <a:path h="8469264" w="7674102">
                <a:moveTo>
                  <a:pt x="0" y="8469263"/>
                </a:moveTo>
                <a:lnTo>
                  <a:pt x="7674102" y="8469263"/>
                </a:lnTo>
                <a:lnTo>
                  <a:pt x="7674102" y="0"/>
                </a:lnTo>
                <a:lnTo>
                  <a:pt x="0" y="0"/>
                </a:lnTo>
                <a:lnTo>
                  <a:pt x="0" y="8469263"/>
                </a:lnTo>
                <a:close/>
              </a:path>
            </a:pathLst>
          </a:custGeom>
          <a:blipFill>
            <a:blip r:embed="rId2"/>
            <a:stretch>
              <a:fillRect l="-1456" t="0" r="-145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6875" y="1983550"/>
            <a:ext cx="7635791" cy="6518211"/>
            <a:chOff x="0" y="0"/>
            <a:chExt cx="2011073" cy="17167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11073" cy="1716730"/>
            </a:xfrm>
            <a:custGeom>
              <a:avLst/>
              <a:gdLst/>
              <a:ahLst/>
              <a:cxnLst/>
              <a:rect r="r" b="b" t="t" l="l"/>
              <a:pathLst>
                <a:path h="1716730" w="2011073">
                  <a:moveTo>
                    <a:pt x="20278" y="0"/>
                  </a:moveTo>
                  <a:lnTo>
                    <a:pt x="1990795" y="0"/>
                  </a:lnTo>
                  <a:cubicBezTo>
                    <a:pt x="2001994" y="0"/>
                    <a:pt x="2011073" y="9079"/>
                    <a:pt x="2011073" y="20278"/>
                  </a:cubicBezTo>
                  <a:lnTo>
                    <a:pt x="2011073" y="1696452"/>
                  </a:lnTo>
                  <a:cubicBezTo>
                    <a:pt x="2011073" y="1707652"/>
                    <a:pt x="2001994" y="1716730"/>
                    <a:pt x="1990795" y="1716730"/>
                  </a:cubicBezTo>
                  <a:lnTo>
                    <a:pt x="20278" y="1716730"/>
                  </a:lnTo>
                  <a:cubicBezTo>
                    <a:pt x="9079" y="1716730"/>
                    <a:pt x="0" y="1707652"/>
                    <a:pt x="0" y="1696452"/>
                  </a:cubicBezTo>
                  <a:lnTo>
                    <a:pt x="0" y="20278"/>
                  </a:lnTo>
                  <a:cubicBezTo>
                    <a:pt x="0" y="9079"/>
                    <a:pt x="9079" y="0"/>
                    <a:pt x="202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011073" cy="17738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647694" indent="-323847" lvl="1">
                <a:lnSpc>
                  <a:spcPts val="4199"/>
                </a:lnSpc>
                <a:buAutoNum type="arabicPeriod" startAt="1"/>
              </a:pP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RAM / Disque: Affiche l’utilisat</a:t>
              </a: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ion de la mémoi</a:t>
              </a: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re (R</a:t>
              </a: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AM) et du disque.</a:t>
              </a:r>
            </a:p>
            <a:p>
              <a:pPr algn="l" marL="647694" indent="-323847" lvl="1">
                <a:lnSpc>
                  <a:spcPts val="4199"/>
                </a:lnSpc>
                <a:buAutoNum type="arabicPeriod" startAt="1"/>
              </a:pP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 Paramètres: Ouvre les réglages</a:t>
              </a: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 du notebook</a:t>
              </a:r>
            </a:p>
            <a:p>
              <a:pPr algn="l" marL="647694" indent="-323847" lvl="1">
                <a:lnSpc>
                  <a:spcPts val="4199"/>
                </a:lnSpc>
                <a:buAutoNum type="arabicPeriod" startAt="1"/>
              </a:pP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 Commentaire: Ajouter un comm</a:t>
              </a: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entaire sur la cellule.</a:t>
              </a:r>
            </a:p>
            <a:p>
              <a:pPr algn="l" marL="647694" indent="-323847" lvl="1">
                <a:lnSpc>
                  <a:spcPts val="4199"/>
                </a:lnSpc>
                <a:buAutoNum type="arabicPeriod" startAt="1"/>
              </a:pP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Corbeille:      Sup</a:t>
              </a: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primer la cellule.</a:t>
              </a:r>
            </a:p>
            <a:p>
              <a:pPr algn="l" marL="647694" indent="-323847" lvl="1">
                <a:lnSpc>
                  <a:spcPts val="4199"/>
                </a:lnSpc>
                <a:buAutoNum type="arabicPeriod" startAt="1"/>
              </a:pPr>
              <a:r>
                <a:rPr lang="en-US" b="true" sz="2999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rPr>
                <a:t> Menu: Options supplémentaires : dupliquer, déplacer, convertir, etc.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502441" y="3129749"/>
            <a:ext cx="6756859" cy="4027503"/>
          </a:xfrm>
          <a:custGeom>
            <a:avLst/>
            <a:gdLst/>
            <a:ahLst/>
            <a:cxnLst/>
            <a:rect r="r" b="b" t="t" l="l"/>
            <a:pathLst>
              <a:path h="4027503" w="6756859">
                <a:moveTo>
                  <a:pt x="0" y="0"/>
                </a:moveTo>
                <a:lnTo>
                  <a:pt x="6756859" y="0"/>
                </a:lnTo>
                <a:lnTo>
                  <a:pt x="6756859" y="4027502"/>
                </a:lnTo>
                <a:lnTo>
                  <a:pt x="0" y="402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997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7275" y="649287"/>
            <a:ext cx="10846769" cy="78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9"/>
              </a:lnSpc>
            </a:pPr>
            <a:r>
              <a:rPr lang="en-US" b="true" sz="5199">
                <a:solidFill>
                  <a:srgbClr val="FF751F"/>
                </a:solidFill>
                <a:latin typeface="Poppins Bold"/>
                <a:ea typeface="Poppins Bold"/>
                <a:cs typeface="Poppins Bold"/>
                <a:sym typeface="Poppins Bold"/>
              </a:rPr>
              <a:t>INTERFACE DE GOOGLE COLAB</a:t>
            </a:r>
          </a:p>
        </p:txBody>
      </p:sp>
      <p:sp>
        <p:nvSpPr>
          <p:cNvPr name="AutoShape 8" id="8"/>
          <p:cNvSpPr/>
          <p:nvPr/>
        </p:nvSpPr>
        <p:spPr>
          <a:xfrm flipV="true">
            <a:off x="15512691" y="6039123"/>
            <a:ext cx="0" cy="782657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" id="9"/>
          <p:cNvSpPr/>
          <p:nvPr/>
        </p:nvSpPr>
        <p:spPr>
          <a:xfrm flipH="true" flipV="true">
            <a:off x="16113981" y="6039123"/>
            <a:ext cx="696675" cy="779213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0" id="10"/>
          <p:cNvSpPr/>
          <p:nvPr/>
        </p:nvSpPr>
        <p:spPr>
          <a:xfrm>
            <a:off x="11060310" y="2465089"/>
            <a:ext cx="416938" cy="840494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" id="11"/>
          <p:cNvSpPr/>
          <p:nvPr/>
        </p:nvSpPr>
        <p:spPr>
          <a:xfrm>
            <a:off x="13365445" y="2175151"/>
            <a:ext cx="1483100" cy="2260864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2" id="12"/>
          <p:cNvSpPr/>
          <p:nvPr/>
        </p:nvSpPr>
        <p:spPr>
          <a:xfrm>
            <a:off x="12150370" y="2484137"/>
            <a:ext cx="416938" cy="840494"/>
          </a:xfrm>
          <a:prstGeom prst="line">
            <a:avLst/>
          </a:prstGeom>
          <a:ln cap="flat" w="8572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13" id="13"/>
          <p:cNvGrpSpPr/>
          <p:nvPr/>
        </p:nvGrpSpPr>
        <p:grpSpPr>
          <a:xfrm rot="-1376809">
            <a:off x="12720493" y="1312705"/>
            <a:ext cx="963078" cy="96307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671194" y="6675712"/>
            <a:ext cx="963078" cy="96307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5031152" y="6821780"/>
            <a:ext cx="963078" cy="963078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604230" y="1439227"/>
            <a:ext cx="963078" cy="96307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420967" y="1502011"/>
            <a:ext cx="963078" cy="963078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</a:p>
          </p:txBody>
        </p:sp>
      </p:grpSp>
    </p:spTree>
  </p:cSld>
  <p:clrMapOvr>
    <a:masterClrMapping/>
  </p:clrMapOvr>
  <p:transition spd="fast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DAG3N9Z22SA</dc:identifier>
  <dcterms:modified xsi:type="dcterms:W3CDTF">2011-08-01T06:04:30Z</dcterms:modified>
  <cp:revision>1</cp:revision>
  <dc:title>Black Elegant and Modern Startup Pitch Deck Presentation</dc:title>
</cp:coreProperties>
</file>