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8" r:id="rId11"/>
    <p:sldId id="273" r:id="rId12"/>
    <p:sldId id="270" r:id="rId13"/>
    <p:sldId id="272" r:id="rId14"/>
  </p:sldIdLst>
  <p:sldSz cx="18288000" cy="10287000"/>
  <p:notesSz cx="6858000" cy="9144000"/>
  <p:embeddedFontLst>
    <p:embeddedFont>
      <p:font typeface="29LT Riwaya Bold" panose="020B0604020202020204" charset="-78"/>
      <p:regular r:id="rId15"/>
    </p:embeddedFont>
    <p:embeddedFont>
      <p:font typeface="Awami Nastaliq Bold" panose="020B0604020202020204" charset="-78"/>
      <p:regular r:id="rId16"/>
    </p:embeddedFont>
    <p:embeddedFont>
      <p:font typeface="Azkadinya Bold" panose="020B0604020202020204" charset="-78"/>
      <p:regular r:id="rId17"/>
    </p:embeddedFont>
    <p:embeddedFont>
      <p:font typeface="Open Sans Bold" panose="020B0604020202020204" charset="0"/>
      <p:regular r:id="rId18"/>
    </p:embeddedFont>
    <p:embeddedFont>
      <p:font typeface="Roboto Bold" panose="020B0604020202020204" charset="0"/>
      <p:regular r:id="rId19"/>
    </p:embeddedFont>
    <p:embeddedFont>
      <p:font typeface="Source Sans Pro" panose="020B0503030403020204" pitchFamily="34" charset="0"/>
      <p:regular r:id="rId20"/>
      <p:bold r:id="rId21"/>
      <p:italic r:id="rId22"/>
      <p:boldItalic r:id="rId23"/>
    </p:embeddedFont>
    <p:embeddedFont>
      <p:font typeface="Source Sans Pro Bold" panose="020B0703030403020204" charset="0"/>
      <p:regular r:id="rId24"/>
    </p:embeddedFont>
    <p:embeddedFont>
      <p:font typeface="Tarif" panose="020B0604020202020204" charset="-78"/>
      <p:regular r:id="rId25"/>
    </p:embeddedFont>
    <p:embeddedFont>
      <p:font typeface="Tarif Bold" panose="020B0604020202020204" charset="-78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11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92.png"/><Relationship Id="rId18" Type="http://schemas.openxmlformats.org/officeDocument/2006/relationships/image" Target="../media/image10.png"/><Relationship Id="rId26" Type="http://schemas.openxmlformats.org/officeDocument/2006/relationships/image" Target="../media/image104.svg"/><Relationship Id="rId3" Type="http://schemas.openxmlformats.org/officeDocument/2006/relationships/image" Target="../media/image82.png"/><Relationship Id="rId21" Type="http://schemas.openxmlformats.org/officeDocument/2006/relationships/image" Target="../media/image99.png"/><Relationship Id="rId7" Type="http://schemas.openxmlformats.org/officeDocument/2006/relationships/image" Target="../media/image86.png"/><Relationship Id="rId12" Type="http://schemas.openxmlformats.org/officeDocument/2006/relationships/image" Target="../media/image91.svg"/><Relationship Id="rId17" Type="http://schemas.openxmlformats.org/officeDocument/2006/relationships/image" Target="../media/image96.png"/><Relationship Id="rId25" Type="http://schemas.openxmlformats.org/officeDocument/2006/relationships/image" Target="../media/image103.png"/><Relationship Id="rId2" Type="http://schemas.openxmlformats.org/officeDocument/2006/relationships/image" Target="../media/image9.png"/><Relationship Id="rId16" Type="http://schemas.openxmlformats.org/officeDocument/2006/relationships/image" Target="../media/image95.svg"/><Relationship Id="rId20" Type="http://schemas.openxmlformats.org/officeDocument/2006/relationships/image" Target="../media/image9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svg"/><Relationship Id="rId11" Type="http://schemas.openxmlformats.org/officeDocument/2006/relationships/image" Target="../media/image90.png"/><Relationship Id="rId24" Type="http://schemas.openxmlformats.org/officeDocument/2006/relationships/image" Target="../media/image102.sv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23" Type="http://schemas.openxmlformats.org/officeDocument/2006/relationships/image" Target="../media/image101.png"/><Relationship Id="rId10" Type="http://schemas.openxmlformats.org/officeDocument/2006/relationships/image" Target="../media/image89.svg"/><Relationship Id="rId19" Type="http://schemas.openxmlformats.org/officeDocument/2006/relationships/image" Target="../media/image97.png"/><Relationship Id="rId4" Type="http://schemas.openxmlformats.org/officeDocument/2006/relationships/image" Target="../media/image83.svg"/><Relationship Id="rId9" Type="http://schemas.openxmlformats.org/officeDocument/2006/relationships/image" Target="../media/image88.png"/><Relationship Id="rId14" Type="http://schemas.openxmlformats.org/officeDocument/2006/relationships/image" Target="../media/image93.svg"/><Relationship Id="rId22" Type="http://schemas.openxmlformats.org/officeDocument/2006/relationships/image" Target="../media/image10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13" Type="http://schemas.openxmlformats.org/officeDocument/2006/relationships/image" Target="../media/image48.png"/><Relationship Id="rId18" Type="http://schemas.openxmlformats.org/officeDocument/2006/relationships/image" Target="../media/image119.png"/><Relationship Id="rId26" Type="http://schemas.openxmlformats.org/officeDocument/2006/relationships/image" Target="../media/image127.png"/><Relationship Id="rId3" Type="http://schemas.openxmlformats.org/officeDocument/2006/relationships/image" Target="../media/image105.png"/><Relationship Id="rId21" Type="http://schemas.openxmlformats.org/officeDocument/2006/relationships/image" Target="../media/image122.svg"/><Relationship Id="rId7" Type="http://schemas.openxmlformats.org/officeDocument/2006/relationships/image" Target="../media/image109.svg"/><Relationship Id="rId12" Type="http://schemas.openxmlformats.org/officeDocument/2006/relationships/image" Target="../media/image114.svg"/><Relationship Id="rId17" Type="http://schemas.openxmlformats.org/officeDocument/2006/relationships/image" Target="../media/image118.svg"/><Relationship Id="rId25" Type="http://schemas.openxmlformats.org/officeDocument/2006/relationships/image" Target="../media/image126.svg"/><Relationship Id="rId2" Type="http://schemas.openxmlformats.org/officeDocument/2006/relationships/image" Target="../media/image9.png"/><Relationship Id="rId16" Type="http://schemas.openxmlformats.org/officeDocument/2006/relationships/image" Target="../media/image117.png"/><Relationship Id="rId20" Type="http://schemas.openxmlformats.org/officeDocument/2006/relationships/image" Target="../media/image121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svg"/><Relationship Id="rId11" Type="http://schemas.openxmlformats.org/officeDocument/2006/relationships/image" Target="../media/image113.png"/><Relationship Id="rId24" Type="http://schemas.openxmlformats.org/officeDocument/2006/relationships/image" Target="../media/image125.png"/><Relationship Id="rId5" Type="http://schemas.openxmlformats.org/officeDocument/2006/relationships/image" Target="../media/image107.svg"/><Relationship Id="rId15" Type="http://schemas.openxmlformats.org/officeDocument/2006/relationships/image" Target="../media/image116.svg"/><Relationship Id="rId23" Type="http://schemas.openxmlformats.org/officeDocument/2006/relationships/image" Target="../media/image124.svg"/><Relationship Id="rId28" Type="http://schemas.openxmlformats.org/officeDocument/2006/relationships/image" Target="../media/image129.png"/><Relationship Id="rId10" Type="http://schemas.openxmlformats.org/officeDocument/2006/relationships/image" Target="../media/image112.svg"/><Relationship Id="rId19" Type="http://schemas.openxmlformats.org/officeDocument/2006/relationships/image" Target="../media/image120.svg"/><Relationship Id="rId4" Type="http://schemas.openxmlformats.org/officeDocument/2006/relationships/image" Target="../media/image106.svg"/><Relationship Id="rId9" Type="http://schemas.openxmlformats.org/officeDocument/2006/relationships/image" Target="../media/image111.png"/><Relationship Id="rId14" Type="http://schemas.openxmlformats.org/officeDocument/2006/relationships/image" Target="../media/image115.png"/><Relationship Id="rId22" Type="http://schemas.openxmlformats.org/officeDocument/2006/relationships/image" Target="../media/image123.png"/><Relationship Id="rId27" Type="http://schemas.openxmlformats.org/officeDocument/2006/relationships/image" Target="../media/image12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image" Target="../media/image131.png"/><Relationship Id="rId4" Type="http://schemas.openxmlformats.org/officeDocument/2006/relationships/image" Target="../media/image31.svg"/><Relationship Id="rId9" Type="http://schemas.openxmlformats.org/officeDocument/2006/relationships/image" Target="../media/image3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34.png"/><Relationship Id="rId4" Type="http://schemas.openxmlformats.org/officeDocument/2006/relationships/image" Target="../media/image3.svg"/><Relationship Id="rId9" Type="http://schemas.openxmlformats.org/officeDocument/2006/relationships/image" Target="../media/image1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3" Type="http://schemas.openxmlformats.org/officeDocument/2006/relationships/image" Target="../media/image10.png"/><Relationship Id="rId21" Type="http://schemas.openxmlformats.org/officeDocument/2006/relationships/image" Target="../media/image26.sv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" Type="http://schemas.openxmlformats.org/officeDocument/2006/relationships/image" Target="../media/image9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6.svg"/><Relationship Id="rId5" Type="http://schemas.openxmlformats.org/officeDocument/2006/relationships/image" Target="../media/image2.pn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10" Type="http://schemas.openxmlformats.org/officeDocument/2006/relationships/image" Target="../media/image15.png"/><Relationship Id="rId19" Type="http://schemas.openxmlformats.org/officeDocument/2006/relationships/image" Target="../media/image24.svg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svg"/><Relationship Id="rId9" Type="http://schemas.openxmlformats.org/officeDocument/2006/relationships/image" Target="../media/image3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4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8.png"/><Relationship Id="rId7" Type="http://schemas.openxmlformats.org/officeDocument/2006/relationships/image" Target="../media/image5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10" Type="http://schemas.openxmlformats.org/officeDocument/2006/relationships/image" Target="../media/image48.png"/><Relationship Id="rId4" Type="http://schemas.openxmlformats.org/officeDocument/2006/relationships/image" Target="../media/image34.png"/><Relationship Id="rId9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39.png"/><Relationship Id="rId7" Type="http://schemas.openxmlformats.org/officeDocument/2006/relationships/image" Target="../media/image54.png"/><Relationship Id="rId12" Type="http://schemas.openxmlformats.org/officeDocument/2006/relationships/image" Target="../media/image4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58.png"/><Relationship Id="rId5" Type="http://schemas.openxmlformats.org/officeDocument/2006/relationships/image" Target="../media/image38.png"/><Relationship Id="rId10" Type="http://schemas.openxmlformats.org/officeDocument/2006/relationships/image" Target="../media/image57.svg"/><Relationship Id="rId4" Type="http://schemas.openxmlformats.org/officeDocument/2006/relationships/image" Target="../media/image40.svg"/><Relationship Id="rId9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9.png"/><Relationship Id="rId7" Type="http://schemas.openxmlformats.org/officeDocument/2006/relationships/image" Target="../media/image5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8.png"/><Relationship Id="rId10" Type="http://schemas.openxmlformats.org/officeDocument/2006/relationships/image" Target="../media/image48.png"/><Relationship Id="rId4" Type="http://schemas.openxmlformats.org/officeDocument/2006/relationships/image" Target="../media/image40.svg"/><Relationship Id="rId9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9.png"/><Relationship Id="rId7" Type="http://schemas.openxmlformats.org/officeDocument/2006/relationships/image" Target="../media/image6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48.png"/><Relationship Id="rId5" Type="http://schemas.openxmlformats.org/officeDocument/2006/relationships/image" Target="../media/image38.png"/><Relationship Id="rId10" Type="http://schemas.openxmlformats.org/officeDocument/2006/relationships/image" Target="../media/image64.png"/><Relationship Id="rId4" Type="http://schemas.openxmlformats.org/officeDocument/2006/relationships/image" Target="../media/image40.sv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46.png"/><Relationship Id="rId18" Type="http://schemas.openxmlformats.org/officeDocument/2006/relationships/image" Target="../media/image71.png"/><Relationship Id="rId26" Type="http://schemas.openxmlformats.org/officeDocument/2006/relationships/image" Target="../media/image78.png"/><Relationship Id="rId3" Type="http://schemas.openxmlformats.org/officeDocument/2006/relationships/image" Target="../media/image48.png"/><Relationship Id="rId21" Type="http://schemas.openxmlformats.org/officeDocument/2006/relationships/image" Target="../media/image73.png"/><Relationship Id="rId7" Type="http://schemas.openxmlformats.org/officeDocument/2006/relationships/image" Target="../media/image33.svg"/><Relationship Id="rId12" Type="http://schemas.openxmlformats.org/officeDocument/2006/relationships/image" Target="../media/image44.png"/><Relationship Id="rId17" Type="http://schemas.openxmlformats.org/officeDocument/2006/relationships/image" Target="../media/image70.png"/><Relationship Id="rId25" Type="http://schemas.openxmlformats.org/officeDocument/2006/relationships/image" Target="../media/image77.png"/><Relationship Id="rId2" Type="http://schemas.openxmlformats.org/officeDocument/2006/relationships/image" Target="../media/image65.jpg"/><Relationship Id="rId16" Type="http://schemas.openxmlformats.org/officeDocument/2006/relationships/image" Target="../media/image69.png"/><Relationship Id="rId20" Type="http://schemas.openxmlformats.org/officeDocument/2006/relationships/image" Target="../media/image10.png"/><Relationship Id="rId29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43.png"/><Relationship Id="rId24" Type="http://schemas.openxmlformats.org/officeDocument/2006/relationships/image" Target="../media/image76.png"/><Relationship Id="rId5" Type="http://schemas.openxmlformats.org/officeDocument/2006/relationships/image" Target="../media/image31.svg"/><Relationship Id="rId15" Type="http://schemas.openxmlformats.org/officeDocument/2006/relationships/image" Target="../media/image68.png"/><Relationship Id="rId23" Type="http://schemas.openxmlformats.org/officeDocument/2006/relationships/image" Target="../media/image75.png"/><Relationship Id="rId28" Type="http://schemas.openxmlformats.org/officeDocument/2006/relationships/image" Target="../media/image80.svg"/><Relationship Id="rId10" Type="http://schemas.openxmlformats.org/officeDocument/2006/relationships/image" Target="../media/image42.png"/><Relationship Id="rId19" Type="http://schemas.openxmlformats.org/officeDocument/2006/relationships/image" Target="../media/image72.png"/><Relationship Id="rId4" Type="http://schemas.openxmlformats.org/officeDocument/2006/relationships/image" Target="../media/image30.png"/><Relationship Id="rId9" Type="http://schemas.openxmlformats.org/officeDocument/2006/relationships/image" Target="../media/image67.svg"/><Relationship Id="rId14" Type="http://schemas.openxmlformats.org/officeDocument/2006/relationships/image" Target="../media/image45.png"/><Relationship Id="rId22" Type="http://schemas.openxmlformats.org/officeDocument/2006/relationships/image" Target="../media/image74.png"/><Relationship Id="rId27" Type="http://schemas.openxmlformats.org/officeDocument/2006/relationships/image" Target="../media/image7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FA013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CF37AB06-427A-6144-9695-E974EED77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3963514" y="2055112"/>
            <a:ext cx="15548250" cy="6388290"/>
            <a:chOff x="0" y="0"/>
            <a:chExt cx="4249423" cy="17459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49424" cy="1745955"/>
            </a:xfrm>
            <a:prstGeom prst="roundRect">
              <a:avLst/>
            </a:prstGeom>
            <a:gradFill rotWithShape="1">
              <a:gsLst>
                <a:gs pos="0">
                  <a:srgbClr val="DFA013">
                    <a:alpha val="100000"/>
                  </a:srgbClr>
                </a:gs>
                <a:gs pos="100000">
                  <a:srgbClr val="000000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49423" cy="1793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993438" y="1949355"/>
            <a:ext cx="13004153" cy="6388290"/>
          </a:xfrm>
          <a:custGeom>
            <a:avLst/>
            <a:gdLst/>
            <a:ahLst/>
            <a:cxnLst/>
            <a:rect l="l" t="t" r="r" b="b"/>
            <a:pathLst>
              <a:path w="13004153" h="6388290">
                <a:moveTo>
                  <a:pt x="0" y="0"/>
                </a:moveTo>
                <a:lnTo>
                  <a:pt x="13004154" y="0"/>
                </a:lnTo>
                <a:lnTo>
                  <a:pt x="13004154" y="6388290"/>
                </a:lnTo>
                <a:lnTo>
                  <a:pt x="0" y="63882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016704" y="2682821"/>
            <a:ext cx="1329002" cy="1053234"/>
          </a:xfrm>
          <a:custGeom>
            <a:avLst/>
            <a:gdLst/>
            <a:ahLst/>
            <a:cxnLst/>
            <a:rect l="l" t="t" r="r" b="b"/>
            <a:pathLst>
              <a:path w="1329002" h="1053234">
                <a:moveTo>
                  <a:pt x="0" y="0"/>
                </a:moveTo>
                <a:lnTo>
                  <a:pt x="1329002" y="0"/>
                </a:lnTo>
                <a:lnTo>
                  <a:pt x="1329002" y="1053234"/>
                </a:lnTo>
                <a:lnTo>
                  <a:pt x="0" y="10532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4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083172" y="7044997"/>
            <a:ext cx="1268948" cy="1205500"/>
          </a:xfrm>
          <a:custGeom>
            <a:avLst/>
            <a:gdLst/>
            <a:ahLst/>
            <a:cxnLst/>
            <a:rect l="l" t="t" r="r" b="b"/>
            <a:pathLst>
              <a:path w="1268948" h="1205500">
                <a:moveTo>
                  <a:pt x="0" y="0"/>
                </a:moveTo>
                <a:lnTo>
                  <a:pt x="1268947" y="0"/>
                </a:lnTo>
                <a:lnTo>
                  <a:pt x="1268947" y="1205500"/>
                </a:lnTo>
                <a:lnTo>
                  <a:pt x="0" y="12055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3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45031" y="3736055"/>
            <a:ext cx="11109078" cy="2800070"/>
            <a:chOff x="0" y="0"/>
            <a:chExt cx="14812104" cy="3733426"/>
          </a:xfrm>
        </p:grpSpPr>
        <p:sp>
          <p:nvSpPr>
            <p:cNvPr id="9" name="TextBox 9"/>
            <p:cNvSpPr txBox="1"/>
            <p:nvPr/>
          </p:nvSpPr>
          <p:spPr>
            <a:xfrm>
              <a:off x="0" y="180975"/>
              <a:ext cx="14812104" cy="35524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103"/>
                </a:lnSpc>
              </a:pPr>
              <a:r>
                <a:rPr lang="en-US" sz="18443">
                  <a:solidFill>
                    <a:srgbClr val="FFFFFF"/>
                  </a:solidFill>
                  <a:latin typeface="Tarif"/>
                  <a:ea typeface="Tarif"/>
                  <a:cs typeface="Tarif"/>
                  <a:sym typeface="Tarif"/>
                </a:rPr>
                <a:t>POWER BI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85813" y="2905022"/>
              <a:ext cx="6724226" cy="731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41"/>
                </a:lnSpc>
              </a:pPr>
              <a:r>
                <a:rPr lang="en-US" sz="3386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Data Visualisation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11972803" y="1394110"/>
            <a:ext cx="5616676" cy="7483961"/>
          </a:xfrm>
          <a:custGeom>
            <a:avLst/>
            <a:gdLst/>
            <a:ahLst/>
            <a:cxnLst/>
            <a:rect l="l" t="t" r="r" b="b"/>
            <a:pathLst>
              <a:path w="5616676" h="7483961">
                <a:moveTo>
                  <a:pt x="0" y="0"/>
                </a:moveTo>
                <a:lnTo>
                  <a:pt x="5616675" y="0"/>
                </a:lnTo>
                <a:lnTo>
                  <a:pt x="5616675" y="7483961"/>
                </a:lnTo>
                <a:lnTo>
                  <a:pt x="0" y="74839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7678" t="-594" r="-17414" b="-792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91" r="-31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10119" y="2808960"/>
            <a:ext cx="1733842" cy="5062312"/>
          </a:xfrm>
          <a:custGeom>
            <a:avLst/>
            <a:gdLst/>
            <a:ahLst/>
            <a:cxnLst/>
            <a:rect l="l" t="t" r="r" b="b"/>
            <a:pathLst>
              <a:path w="1733842" h="5062312">
                <a:moveTo>
                  <a:pt x="0" y="0"/>
                </a:moveTo>
                <a:lnTo>
                  <a:pt x="1733842" y="0"/>
                </a:lnTo>
                <a:lnTo>
                  <a:pt x="1733842" y="5062311"/>
                </a:lnTo>
                <a:lnTo>
                  <a:pt x="0" y="50623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970380" flipV="1">
            <a:off x="386881" y="7058425"/>
            <a:ext cx="2042642" cy="3063962"/>
          </a:xfrm>
          <a:custGeom>
            <a:avLst/>
            <a:gdLst/>
            <a:ahLst/>
            <a:cxnLst/>
            <a:rect l="l" t="t" r="r" b="b"/>
            <a:pathLst>
              <a:path w="2042642" h="3063962">
                <a:moveTo>
                  <a:pt x="0" y="3063962"/>
                </a:moveTo>
                <a:lnTo>
                  <a:pt x="2042641" y="3063962"/>
                </a:lnTo>
                <a:lnTo>
                  <a:pt x="2042641" y="0"/>
                </a:lnTo>
                <a:lnTo>
                  <a:pt x="0" y="0"/>
                </a:lnTo>
                <a:lnTo>
                  <a:pt x="0" y="306396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129619">
            <a:off x="780213" y="8319764"/>
            <a:ext cx="1547915" cy="1547915"/>
          </a:xfrm>
          <a:custGeom>
            <a:avLst/>
            <a:gdLst/>
            <a:ahLst/>
            <a:cxnLst/>
            <a:rect l="l" t="t" r="r" b="b"/>
            <a:pathLst>
              <a:path w="1547915" h="1547915">
                <a:moveTo>
                  <a:pt x="0" y="0"/>
                </a:moveTo>
                <a:lnTo>
                  <a:pt x="1547915" y="0"/>
                </a:lnTo>
                <a:lnTo>
                  <a:pt x="1547915" y="1547915"/>
                </a:lnTo>
                <a:lnTo>
                  <a:pt x="0" y="15479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610380" flipV="1">
            <a:off x="603876" y="255599"/>
            <a:ext cx="2042642" cy="3063962"/>
          </a:xfrm>
          <a:custGeom>
            <a:avLst/>
            <a:gdLst/>
            <a:ahLst/>
            <a:cxnLst/>
            <a:rect l="l" t="t" r="r" b="b"/>
            <a:pathLst>
              <a:path w="2042642" h="3063962">
                <a:moveTo>
                  <a:pt x="0" y="3063962"/>
                </a:moveTo>
                <a:lnTo>
                  <a:pt x="2042642" y="3063962"/>
                </a:lnTo>
                <a:lnTo>
                  <a:pt x="2042642" y="0"/>
                </a:lnTo>
                <a:lnTo>
                  <a:pt x="0" y="0"/>
                </a:lnTo>
                <a:lnTo>
                  <a:pt x="0" y="3063962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129619">
            <a:off x="1028989" y="520633"/>
            <a:ext cx="1547915" cy="1547915"/>
          </a:xfrm>
          <a:custGeom>
            <a:avLst/>
            <a:gdLst/>
            <a:ahLst/>
            <a:cxnLst/>
            <a:rect l="l" t="t" r="r" b="b"/>
            <a:pathLst>
              <a:path w="1547915" h="1547915">
                <a:moveTo>
                  <a:pt x="0" y="0"/>
                </a:moveTo>
                <a:lnTo>
                  <a:pt x="1547915" y="0"/>
                </a:lnTo>
                <a:lnTo>
                  <a:pt x="1547915" y="1547915"/>
                </a:lnTo>
                <a:lnTo>
                  <a:pt x="0" y="15479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8" name="Freeform 8"/>
          <p:cNvSpPr/>
          <p:nvPr/>
        </p:nvSpPr>
        <p:spPr>
          <a:xfrm rot="-7450380" flipV="1">
            <a:off x="2350662" y="1611863"/>
            <a:ext cx="2042642" cy="3063962"/>
          </a:xfrm>
          <a:custGeom>
            <a:avLst/>
            <a:gdLst/>
            <a:ahLst/>
            <a:cxnLst/>
            <a:rect l="l" t="t" r="r" b="b"/>
            <a:pathLst>
              <a:path w="2042642" h="3063962">
                <a:moveTo>
                  <a:pt x="0" y="3063963"/>
                </a:moveTo>
                <a:lnTo>
                  <a:pt x="2042642" y="3063963"/>
                </a:lnTo>
                <a:lnTo>
                  <a:pt x="2042642" y="0"/>
                </a:lnTo>
                <a:lnTo>
                  <a:pt x="0" y="0"/>
                </a:lnTo>
                <a:lnTo>
                  <a:pt x="0" y="3063963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129619">
            <a:off x="3031600" y="2075529"/>
            <a:ext cx="1547915" cy="1547915"/>
          </a:xfrm>
          <a:custGeom>
            <a:avLst/>
            <a:gdLst/>
            <a:ahLst/>
            <a:cxnLst/>
            <a:rect l="l" t="t" r="r" b="b"/>
            <a:pathLst>
              <a:path w="1547915" h="1547915">
                <a:moveTo>
                  <a:pt x="0" y="0"/>
                </a:moveTo>
                <a:lnTo>
                  <a:pt x="1547915" y="0"/>
                </a:lnTo>
                <a:lnTo>
                  <a:pt x="1547915" y="1547915"/>
                </a:lnTo>
                <a:lnTo>
                  <a:pt x="0" y="154791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130380" flipV="1">
            <a:off x="2216552" y="5816241"/>
            <a:ext cx="2042642" cy="3063962"/>
          </a:xfrm>
          <a:custGeom>
            <a:avLst/>
            <a:gdLst/>
            <a:ahLst/>
            <a:cxnLst/>
            <a:rect l="l" t="t" r="r" b="b"/>
            <a:pathLst>
              <a:path w="2042642" h="3063962">
                <a:moveTo>
                  <a:pt x="0" y="3063963"/>
                </a:moveTo>
                <a:lnTo>
                  <a:pt x="2042641" y="3063963"/>
                </a:lnTo>
                <a:lnTo>
                  <a:pt x="2042641" y="0"/>
                </a:lnTo>
                <a:lnTo>
                  <a:pt x="0" y="0"/>
                </a:lnTo>
                <a:lnTo>
                  <a:pt x="0" y="3063963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7129619">
            <a:off x="2877848" y="6895657"/>
            <a:ext cx="1547915" cy="1547915"/>
          </a:xfrm>
          <a:custGeom>
            <a:avLst/>
            <a:gdLst/>
            <a:ahLst/>
            <a:cxnLst/>
            <a:rect l="l" t="t" r="r" b="b"/>
            <a:pathLst>
              <a:path w="1547915" h="1547915">
                <a:moveTo>
                  <a:pt x="0" y="0"/>
                </a:moveTo>
                <a:lnTo>
                  <a:pt x="1547915" y="0"/>
                </a:lnTo>
                <a:lnTo>
                  <a:pt x="1547915" y="1547915"/>
                </a:lnTo>
                <a:lnTo>
                  <a:pt x="0" y="154791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290380" flipV="1">
            <a:off x="2966650" y="3727569"/>
            <a:ext cx="2042642" cy="3063962"/>
          </a:xfrm>
          <a:custGeom>
            <a:avLst/>
            <a:gdLst/>
            <a:ahLst/>
            <a:cxnLst/>
            <a:rect l="l" t="t" r="r" b="b"/>
            <a:pathLst>
              <a:path w="2042642" h="3063962">
                <a:moveTo>
                  <a:pt x="0" y="3063963"/>
                </a:moveTo>
                <a:lnTo>
                  <a:pt x="2042641" y="3063963"/>
                </a:lnTo>
                <a:lnTo>
                  <a:pt x="2042641" y="0"/>
                </a:lnTo>
                <a:lnTo>
                  <a:pt x="0" y="0"/>
                </a:lnTo>
                <a:lnTo>
                  <a:pt x="0" y="306396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7129619">
            <a:off x="3737801" y="4502301"/>
            <a:ext cx="1547915" cy="1547915"/>
          </a:xfrm>
          <a:custGeom>
            <a:avLst/>
            <a:gdLst/>
            <a:ahLst/>
            <a:cxnLst/>
            <a:rect l="l" t="t" r="r" b="b"/>
            <a:pathLst>
              <a:path w="1547915" h="1547915">
                <a:moveTo>
                  <a:pt x="0" y="0"/>
                </a:moveTo>
                <a:lnTo>
                  <a:pt x="1547915" y="0"/>
                </a:lnTo>
                <a:lnTo>
                  <a:pt x="1547915" y="1547915"/>
                </a:lnTo>
                <a:lnTo>
                  <a:pt x="0" y="15479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dirty="0"/>
          </a:p>
        </p:txBody>
      </p:sp>
      <p:grpSp>
        <p:nvGrpSpPr>
          <p:cNvPr id="14" name="Group 14"/>
          <p:cNvGrpSpPr/>
          <p:nvPr/>
        </p:nvGrpSpPr>
        <p:grpSpPr>
          <a:xfrm rot="-5400000">
            <a:off x="-1344444" y="3892897"/>
            <a:ext cx="5158820" cy="2894437"/>
            <a:chOff x="0" y="0"/>
            <a:chExt cx="660400" cy="37052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60400" cy="370528"/>
            </a:xfrm>
            <a:custGeom>
              <a:avLst/>
              <a:gdLst/>
              <a:ahLst/>
              <a:cxnLst/>
              <a:rect l="l" t="t" r="r" b="b"/>
              <a:pathLst>
                <a:path w="660400" h="370528">
                  <a:moveTo>
                    <a:pt x="220252" y="351459"/>
                  </a:moveTo>
                  <a:cubicBezTo>
                    <a:pt x="254109" y="362973"/>
                    <a:pt x="292600" y="370528"/>
                    <a:pt x="330378" y="370528"/>
                  </a:cubicBezTo>
                  <a:cubicBezTo>
                    <a:pt x="368157" y="370528"/>
                    <a:pt x="404509" y="364051"/>
                    <a:pt x="438009" y="352537"/>
                  </a:cubicBezTo>
                  <a:cubicBezTo>
                    <a:pt x="438723" y="352178"/>
                    <a:pt x="439435" y="352178"/>
                    <a:pt x="440148" y="351818"/>
                  </a:cubicBezTo>
                  <a:cubicBezTo>
                    <a:pt x="565955" y="305763"/>
                    <a:pt x="658618" y="184149"/>
                    <a:pt x="660400" y="51850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51811"/>
                  </a:lnTo>
                  <a:cubicBezTo>
                    <a:pt x="1782" y="184868"/>
                    <a:pt x="93019" y="306483"/>
                    <a:pt x="220252" y="351459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DFA013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660400" cy="281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AutoShape 17"/>
          <p:cNvSpPr/>
          <p:nvPr/>
        </p:nvSpPr>
        <p:spPr>
          <a:xfrm>
            <a:off x="2854172" y="1190706"/>
            <a:ext cx="2708812" cy="0"/>
          </a:xfrm>
          <a:prstGeom prst="line">
            <a:avLst/>
          </a:prstGeom>
          <a:ln w="28575" cap="flat">
            <a:solidFill>
              <a:srgbClr val="5E5E5E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18" name="Freeform 18"/>
          <p:cNvSpPr/>
          <p:nvPr/>
        </p:nvSpPr>
        <p:spPr>
          <a:xfrm>
            <a:off x="1408201" y="919656"/>
            <a:ext cx="802449" cy="802449"/>
          </a:xfrm>
          <a:custGeom>
            <a:avLst/>
            <a:gdLst/>
            <a:ahLst/>
            <a:cxnLst/>
            <a:rect l="l" t="t" r="r" b="b"/>
            <a:pathLst>
              <a:path w="802449" h="802449">
                <a:moveTo>
                  <a:pt x="0" y="0"/>
                </a:moveTo>
                <a:lnTo>
                  <a:pt x="802449" y="0"/>
                </a:lnTo>
                <a:lnTo>
                  <a:pt x="802449" y="802449"/>
                </a:lnTo>
                <a:lnTo>
                  <a:pt x="0" y="80244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19" name="AutoShape 19"/>
          <p:cNvSpPr/>
          <p:nvPr/>
        </p:nvSpPr>
        <p:spPr>
          <a:xfrm>
            <a:off x="4804401" y="2802701"/>
            <a:ext cx="1475617" cy="0"/>
          </a:xfrm>
          <a:prstGeom prst="line">
            <a:avLst/>
          </a:prstGeom>
          <a:ln w="28575" cap="flat">
            <a:solidFill>
              <a:srgbClr val="5E5E5E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20" name="AutoShape 20"/>
          <p:cNvSpPr/>
          <p:nvPr/>
        </p:nvSpPr>
        <p:spPr>
          <a:xfrm>
            <a:off x="5523159" y="5251509"/>
            <a:ext cx="762986" cy="0"/>
          </a:xfrm>
          <a:prstGeom prst="line">
            <a:avLst/>
          </a:prstGeom>
          <a:ln w="28575" cap="flat">
            <a:solidFill>
              <a:srgbClr val="5E5E5E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21" name="AutoShape 21"/>
          <p:cNvSpPr/>
          <p:nvPr/>
        </p:nvSpPr>
        <p:spPr>
          <a:xfrm>
            <a:off x="4645900" y="7836439"/>
            <a:ext cx="1475617" cy="0"/>
          </a:xfrm>
          <a:prstGeom prst="line">
            <a:avLst/>
          </a:prstGeom>
          <a:ln w="28575" cap="flat">
            <a:solidFill>
              <a:srgbClr val="5E5E5E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22" name="AutoShape 22"/>
          <p:cNvSpPr/>
          <p:nvPr/>
        </p:nvSpPr>
        <p:spPr>
          <a:xfrm>
            <a:off x="2424207" y="9538962"/>
            <a:ext cx="2808651" cy="0"/>
          </a:xfrm>
          <a:prstGeom prst="line">
            <a:avLst/>
          </a:prstGeom>
          <a:ln w="28575" cap="flat">
            <a:solidFill>
              <a:srgbClr val="5E5E5E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23" name="Freeform 23"/>
          <p:cNvSpPr/>
          <p:nvPr/>
        </p:nvSpPr>
        <p:spPr>
          <a:xfrm>
            <a:off x="12136643" y="2345815"/>
            <a:ext cx="5977484" cy="5392189"/>
          </a:xfrm>
          <a:custGeom>
            <a:avLst/>
            <a:gdLst/>
            <a:ahLst/>
            <a:cxnLst/>
            <a:rect l="l" t="t" r="r" b="b"/>
            <a:pathLst>
              <a:path w="5977484" h="5392189">
                <a:moveTo>
                  <a:pt x="0" y="0"/>
                </a:moveTo>
                <a:lnTo>
                  <a:pt x="5977484" y="0"/>
                </a:lnTo>
                <a:lnTo>
                  <a:pt x="5977484" y="5392189"/>
                </a:lnTo>
                <a:lnTo>
                  <a:pt x="0" y="539218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3148823" y="7822151"/>
            <a:ext cx="3631709" cy="1059881"/>
          </a:xfrm>
          <a:custGeom>
            <a:avLst/>
            <a:gdLst/>
            <a:ahLst/>
            <a:cxnLst/>
            <a:rect l="l" t="t" r="r" b="b"/>
            <a:pathLst>
              <a:path w="3631709" h="1059881">
                <a:moveTo>
                  <a:pt x="0" y="0"/>
                </a:moveTo>
                <a:lnTo>
                  <a:pt x="3631709" y="0"/>
                </a:lnTo>
                <a:lnTo>
                  <a:pt x="3631709" y="1059882"/>
                </a:lnTo>
                <a:lnTo>
                  <a:pt x="0" y="105988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6394" r="-6394"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3261590" y="2310460"/>
            <a:ext cx="1106986" cy="1088871"/>
          </a:xfrm>
          <a:custGeom>
            <a:avLst/>
            <a:gdLst/>
            <a:ahLst/>
            <a:cxnLst/>
            <a:rect l="l" t="t" r="r" b="b"/>
            <a:pathLst>
              <a:path w="1106986" h="1088871">
                <a:moveTo>
                  <a:pt x="0" y="0"/>
                </a:moveTo>
                <a:lnTo>
                  <a:pt x="1106985" y="0"/>
                </a:lnTo>
                <a:lnTo>
                  <a:pt x="1106985" y="1088872"/>
                </a:lnTo>
                <a:lnTo>
                  <a:pt x="0" y="108887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4005186" y="4779211"/>
            <a:ext cx="994094" cy="994094"/>
          </a:xfrm>
          <a:custGeom>
            <a:avLst/>
            <a:gdLst/>
            <a:ahLst/>
            <a:cxnLst/>
            <a:rect l="l" t="t" r="r" b="b"/>
            <a:pathLst>
              <a:path w="994094" h="994094">
                <a:moveTo>
                  <a:pt x="0" y="0"/>
                </a:moveTo>
                <a:lnTo>
                  <a:pt x="994095" y="0"/>
                </a:lnTo>
                <a:lnTo>
                  <a:pt x="994095" y="994094"/>
                </a:lnTo>
                <a:lnTo>
                  <a:pt x="0" y="99409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27" name="Freeform 27"/>
          <p:cNvSpPr/>
          <p:nvPr/>
        </p:nvSpPr>
        <p:spPr>
          <a:xfrm>
            <a:off x="3105594" y="7144114"/>
            <a:ext cx="997137" cy="1051001"/>
          </a:xfrm>
          <a:custGeom>
            <a:avLst/>
            <a:gdLst/>
            <a:ahLst/>
            <a:cxnLst/>
            <a:rect l="l" t="t" r="r" b="b"/>
            <a:pathLst>
              <a:path w="997137" h="1051001">
                <a:moveTo>
                  <a:pt x="0" y="0"/>
                </a:moveTo>
                <a:lnTo>
                  <a:pt x="997138" y="0"/>
                </a:lnTo>
                <a:lnTo>
                  <a:pt x="997138" y="1051001"/>
                </a:lnTo>
                <a:lnTo>
                  <a:pt x="0" y="105100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180282" y="8762148"/>
            <a:ext cx="720159" cy="724109"/>
          </a:xfrm>
          <a:custGeom>
            <a:avLst/>
            <a:gdLst/>
            <a:ahLst/>
            <a:cxnLst/>
            <a:rect l="l" t="t" r="r" b="b"/>
            <a:pathLst>
              <a:path w="720159" h="724109">
                <a:moveTo>
                  <a:pt x="0" y="0"/>
                </a:moveTo>
                <a:lnTo>
                  <a:pt x="720159" y="0"/>
                </a:lnTo>
                <a:lnTo>
                  <a:pt x="720159" y="724109"/>
                </a:lnTo>
                <a:lnTo>
                  <a:pt x="0" y="72410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 rot="5400000">
            <a:off x="-2357272" y="4647348"/>
            <a:ext cx="6171514" cy="1323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8"/>
              </a:lnSpc>
            </a:pPr>
            <a:r>
              <a:rPr lang="en-US" sz="4222" b="1" dirty="0">
                <a:solidFill>
                  <a:srgbClr val="FCFDFE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AVANTAGES ET BÉNÉFICES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681365" y="876698"/>
            <a:ext cx="8110835" cy="570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b="1" dirty="0" err="1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Connexion</a:t>
            </a:r>
            <a:r>
              <a:rPr lang="en-US" sz="3399" b="1" dirty="0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 à </a:t>
            </a:r>
            <a:r>
              <a:rPr lang="en-US" sz="3399" b="1" dirty="0" err="1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plusieurs</a:t>
            </a:r>
            <a:r>
              <a:rPr lang="en-US" sz="3399" b="1" dirty="0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 sources de données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303250" y="2520444"/>
            <a:ext cx="6970068" cy="488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 b="1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Visualisations interactives et dynamiques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244517" y="4983539"/>
            <a:ext cx="5566483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 b="1" dirty="0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Partage et collaboration simples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251309" y="7554181"/>
            <a:ext cx="6547693" cy="488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 b="1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Actualisation automatique des données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373142" y="9246861"/>
            <a:ext cx="5980658" cy="488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 b="1" dirty="0" err="1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Intégration</a:t>
            </a:r>
            <a:r>
              <a:rPr lang="en-US" sz="2899" b="1" dirty="0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 avec les </a:t>
            </a:r>
            <a:r>
              <a:rPr lang="en-US" sz="2899" b="1" dirty="0" err="1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outils</a:t>
            </a:r>
            <a:r>
              <a:rPr lang="en-US" sz="2899" b="1" dirty="0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 Microsoft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8" grpId="0" animBg="1"/>
      <p:bldP spid="26" grpId="0" animBg="1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B966F-0EB4-3247-7528-A231209D5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D59EAB0-B3A1-7F0E-336F-E7FAC25FAE3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91" r="-319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9ACF8705-0BB3-4294-01C6-702B72299F5D}"/>
              </a:ext>
            </a:extLst>
          </p:cNvPr>
          <p:cNvSpPr/>
          <p:nvPr/>
        </p:nvSpPr>
        <p:spPr>
          <a:xfrm flipH="1">
            <a:off x="2398481" y="5421243"/>
            <a:ext cx="15586538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triangle" w="lg" len="med"/>
            <a:tailEnd type="triangle" w="lg" len="med"/>
          </a:ln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85C2D20-31A1-5F9C-CA55-00BC0F26CEB5}"/>
              </a:ext>
            </a:extLst>
          </p:cNvPr>
          <p:cNvSpPr/>
          <p:nvPr/>
        </p:nvSpPr>
        <p:spPr>
          <a:xfrm>
            <a:off x="15650832" y="2946957"/>
            <a:ext cx="2044143" cy="2044143"/>
          </a:xfrm>
          <a:custGeom>
            <a:avLst/>
            <a:gdLst/>
            <a:ahLst/>
            <a:cxnLst/>
            <a:rect l="l" t="t" r="r" b="b"/>
            <a:pathLst>
              <a:path w="2044143" h="2044143">
                <a:moveTo>
                  <a:pt x="0" y="0"/>
                </a:moveTo>
                <a:lnTo>
                  <a:pt x="2044143" y="0"/>
                </a:lnTo>
                <a:lnTo>
                  <a:pt x="2044143" y="2044143"/>
                </a:lnTo>
                <a:lnTo>
                  <a:pt x="0" y="20441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91E7833-DCBE-B05B-A446-B0B0AF22BB34}"/>
              </a:ext>
            </a:extLst>
          </p:cNvPr>
          <p:cNvSpPr/>
          <p:nvPr/>
        </p:nvSpPr>
        <p:spPr>
          <a:xfrm>
            <a:off x="12507022" y="2946957"/>
            <a:ext cx="2044143" cy="2044143"/>
          </a:xfrm>
          <a:custGeom>
            <a:avLst/>
            <a:gdLst/>
            <a:ahLst/>
            <a:cxnLst/>
            <a:rect l="l" t="t" r="r" b="b"/>
            <a:pathLst>
              <a:path w="2044143" h="2044143">
                <a:moveTo>
                  <a:pt x="0" y="0"/>
                </a:moveTo>
                <a:lnTo>
                  <a:pt x="2044143" y="0"/>
                </a:lnTo>
                <a:lnTo>
                  <a:pt x="2044143" y="2044143"/>
                </a:lnTo>
                <a:lnTo>
                  <a:pt x="0" y="20441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F39D37F1-E14E-4AA5-4A28-D528007939B9}"/>
              </a:ext>
            </a:extLst>
          </p:cNvPr>
          <p:cNvSpPr/>
          <p:nvPr/>
        </p:nvSpPr>
        <p:spPr>
          <a:xfrm>
            <a:off x="9363213" y="2946957"/>
            <a:ext cx="2044143" cy="2044143"/>
          </a:xfrm>
          <a:custGeom>
            <a:avLst/>
            <a:gdLst/>
            <a:ahLst/>
            <a:cxnLst/>
            <a:rect l="l" t="t" r="r" b="b"/>
            <a:pathLst>
              <a:path w="2044143" h="2044143">
                <a:moveTo>
                  <a:pt x="0" y="0"/>
                </a:moveTo>
                <a:lnTo>
                  <a:pt x="2044143" y="0"/>
                </a:lnTo>
                <a:lnTo>
                  <a:pt x="2044143" y="2044143"/>
                </a:lnTo>
                <a:lnTo>
                  <a:pt x="0" y="20441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43A16C38-36D1-8F24-E0F7-2571E3E1AF48}"/>
              </a:ext>
            </a:extLst>
          </p:cNvPr>
          <p:cNvSpPr/>
          <p:nvPr/>
        </p:nvSpPr>
        <p:spPr>
          <a:xfrm>
            <a:off x="6216970" y="2946957"/>
            <a:ext cx="2044143" cy="2044143"/>
          </a:xfrm>
          <a:custGeom>
            <a:avLst/>
            <a:gdLst/>
            <a:ahLst/>
            <a:cxnLst/>
            <a:rect l="l" t="t" r="r" b="b"/>
            <a:pathLst>
              <a:path w="2044143" h="2044143">
                <a:moveTo>
                  <a:pt x="0" y="0"/>
                </a:moveTo>
                <a:lnTo>
                  <a:pt x="2044143" y="0"/>
                </a:lnTo>
                <a:lnTo>
                  <a:pt x="2044143" y="2044143"/>
                </a:lnTo>
                <a:lnTo>
                  <a:pt x="0" y="20441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9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5BC3DC1-FC6C-B34C-71A4-347332DB2104}"/>
              </a:ext>
            </a:extLst>
          </p:cNvPr>
          <p:cNvSpPr/>
          <p:nvPr/>
        </p:nvSpPr>
        <p:spPr>
          <a:xfrm>
            <a:off x="3070726" y="2946957"/>
            <a:ext cx="2044143" cy="2044143"/>
          </a:xfrm>
          <a:custGeom>
            <a:avLst/>
            <a:gdLst/>
            <a:ahLst/>
            <a:cxnLst/>
            <a:rect l="l" t="t" r="r" b="b"/>
            <a:pathLst>
              <a:path w="2044143" h="2044143">
                <a:moveTo>
                  <a:pt x="0" y="0"/>
                </a:moveTo>
                <a:lnTo>
                  <a:pt x="2044143" y="0"/>
                </a:lnTo>
                <a:lnTo>
                  <a:pt x="2044143" y="2044143"/>
                </a:lnTo>
                <a:lnTo>
                  <a:pt x="0" y="20441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9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E9470F9D-CADA-6C1C-FF61-FD44829FA47F}"/>
              </a:ext>
            </a:extLst>
          </p:cNvPr>
          <p:cNvSpPr/>
          <p:nvPr/>
        </p:nvSpPr>
        <p:spPr>
          <a:xfrm>
            <a:off x="2922982" y="4853588"/>
            <a:ext cx="1957430" cy="1135309"/>
          </a:xfrm>
          <a:custGeom>
            <a:avLst/>
            <a:gdLst/>
            <a:ahLst/>
            <a:cxnLst/>
            <a:rect l="l" t="t" r="r" b="b"/>
            <a:pathLst>
              <a:path w="1957430" h="1135309">
                <a:moveTo>
                  <a:pt x="0" y="0"/>
                </a:moveTo>
                <a:lnTo>
                  <a:pt x="1957430" y="0"/>
                </a:lnTo>
                <a:lnTo>
                  <a:pt x="1957430" y="1135310"/>
                </a:lnTo>
                <a:lnTo>
                  <a:pt x="0" y="11353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22141AEC-BF34-9D87-4057-99B3330E8D1A}"/>
              </a:ext>
            </a:extLst>
          </p:cNvPr>
          <p:cNvSpPr/>
          <p:nvPr/>
        </p:nvSpPr>
        <p:spPr>
          <a:xfrm>
            <a:off x="6069226" y="4853588"/>
            <a:ext cx="1957430" cy="1135309"/>
          </a:xfrm>
          <a:custGeom>
            <a:avLst/>
            <a:gdLst/>
            <a:ahLst/>
            <a:cxnLst/>
            <a:rect l="l" t="t" r="r" b="b"/>
            <a:pathLst>
              <a:path w="1957430" h="1135309">
                <a:moveTo>
                  <a:pt x="0" y="0"/>
                </a:moveTo>
                <a:lnTo>
                  <a:pt x="1957430" y="0"/>
                </a:lnTo>
                <a:lnTo>
                  <a:pt x="1957430" y="1135310"/>
                </a:lnTo>
                <a:lnTo>
                  <a:pt x="0" y="11353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FEBBA2DA-5A6F-5F84-078B-0860155B27AB}"/>
              </a:ext>
            </a:extLst>
          </p:cNvPr>
          <p:cNvSpPr/>
          <p:nvPr/>
        </p:nvSpPr>
        <p:spPr>
          <a:xfrm>
            <a:off x="9215469" y="4853588"/>
            <a:ext cx="1957430" cy="1135309"/>
          </a:xfrm>
          <a:custGeom>
            <a:avLst/>
            <a:gdLst/>
            <a:ahLst/>
            <a:cxnLst/>
            <a:rect l="l" t="t" r="r" b="b"/>
            <a:pathLst>
              <a:path w="1957430" h="1135309">
                <a:moveTo>
                  <a:pt x="0" y="0"/>
                </a:moveTo>
                <a:lnTo>
                  <a:pt x="1957430" y="0"/>
                </a:lnTo>
                <a:lnTo>
                  <a:pt x="1957430" y="1135310"/>
                </a:lnTo>
                <a:lnTo>
                  <a:pt x="0" y="11353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7D95C9E1-7237-DC90-29AB-641C4E2F8B46}"/>
              </a:ext>
            </a:extLst>
          </p:cNvPr>
          <p:cNvSpPr/>
          <p:nvPr/>
        </p:nvSpPr>
        <p:spPr>
          <a:xfrm>
            <a:off x="12359279" y="4853588"/>
            <a:ext cx="1957430" cy="1135309"/>
          </a:xfrm>
          <a:custGeom>
            <a:avLst/>
            <a:gdLst/>
            <a:ahLst/>
            <a:cxnLst/>
            <a:rect l="l" t="t" r="r" b="b"/>
            <a:pathLst>
              <a:path w="1957430" h="1135309">
                <a:moveTo>
                  <a:pt x="0" y="0"/>
                </a:moveTo>
                <a:lnTo>
                  <a:pt x="1957430" y="0"/>
                </a:lnTo>
                <a:lnTo>
                  <a:pt x="1957430" y="1135310"/>
                </a:lnTo>
                <a:lnTo>
                  <a:pt x="0" y="11353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709947A7-44E8-8EF0-E811-852B30FD880D}"/>
              </a:ext>
            </a:extLst>
          </p:cNvPr>
          <p:cNvSpPr/>
          <p:nvPr/>
        </p:nvSpPr>
        <p:spPr>
          <a:xfrm>
            <a:off x="15503088" y="4853588"/>
            <a:ext cx="1957430" cy="1135309"/>
          </a:xfrm>
          <a:custGeom>
            <a:avLst/>
            <a:gdLst/>
            <a:ahLst/>
            <a:cxnLst/>
            <a:rect l="l" t="t" r="r" b="b"/>
            <a:pathLst>
              <a:path w="1957430" h="1135309">
                <a:moveTo>
                  <a:pt x="0" y="0"/>
                </a:moveTo>
                <a:lnTo>
                  <a:pt x="1957430" y="0"/>
                </a:lnTo>
                <a:lnTo>
                  <a:pt x="1957430" y="1135310"/>
                </a:lnTo>
                <a:lnTo>
                  <a:pt x="0" y="11353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785B51CE-3CC4-35CC-86A8-9CB1BF2CDF3D}"/>
              </a:ext>
            </a:extLst>
          </p:cNvPr>
          <p:cNvSpPr/>
          <p:nvPr/>
        </p:nvSpPr>
        <p:spPr>
          <a:xfrm>
            <a:off x="2472668" y="8105364"/>
            <a:ext cx="2858059" cy="1604086"/>
          </a:xfrm>
          <a:custGeom>
            <a:avLst/>
            <a:gdLst/>
            <a:ahLst/>
            <a:cxnLst/>
            <a:rect l="l" t="t" r="r" b="b"/>
            <a:pathLst>
              <a:path w="2858059" h="1604086">
                <a:moveTo>
                  <a:pt x="0" y="0"/>
                </a:moveTo>
                <a:lnTo>
                  <a:pt x="2858059" y="0"/>
                </a:lnTo>
                <a:lnTo>
                  <a:pt x="2858059" y="1604086"/>
                </a:lnTo>
                <a:lnTo>
                  <a:pt x="0" y="16040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3AD45EF6-7488-1049-34FE-0259A978BCB3}"/>
              </a:ext>
            </a:extLst>
          </p:cNvPr>
          <p:cNvSpPr/>
          <p:nvPr/>
        </p:nvSpPr>
        <p:spPr>
          <a:xfrm>
            <a:off x="5618911" y="8105364"/>
            <a:ext cx="2858059" cy="1604086"/>
          </a:xfrm>
          <a:custGeom>
            <a:avLst/>
            <a:gdLst/>
            <a:ahLst/>
            <a:cxnLst/>
            <a:rect l="l" t="t" r="r" b="b"/>
            <a:pathLst>
              <a:path w="2858059" h="1604086">
                <a:moveTo>
                  <a:pt x="0" y="0"/>
                </a:moveTo>
                <a:lnTo>
                  <a:pt x="2858059" y="0"/>
                </a:lnTo>
                <a:lnTo>
                  <a:pt x="2858059" y="1604086"/>
                </a:lnTo>
                <a:lnTo>
                  <a:pt x="0" y="16040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4AB73044-6092-8944-ED28-3019432CFB87}"/>
              </a:ext>
            </a:extLst>
          </p:cNvPr>
          <p:cNvSpPr/>
          <p:nvPr/>
        </p:nvSpPr>
        <p:spPr>
          <a:xfrm>
            <a:off x="8765155" y="8105364"/>
            <a:ext cx="2858059" cy="1604086"/>
          </a:xfrm>
          <a:custGeom>
            <a:avLst/>
            <a:gdLst/>
            <a:ahLst/>
            <a:cxnLst/>
            <a:rect l="l" t="t" r="r" b="b"/>
            <a:pathLst>
              <a:path w="2858059" h="1604086">
                <a:moveTo>
                  <a:pt x="0" y="0"/>
                </a:moveTo>
                <a:lnTo>
                  <a:pt x="2858059" y="0"/>
                </a:lnTo>
                <a:lnTo>
                  <a:pt x="2858059" y="1604086"/>
                </a:lnTo>
                <a:lnTo>
                  <a:pt x="0" y="16040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2C1B0A7C-7C69-10D4-8841-19F2854FF2D9}"/>
              </a:ext>
            </a:extLst>
          </p:cNvPr>
          <p:cNvSpPr/>
          <p:nvPr/>
        </p:nvSpPr>
        <p:spPr>
          <a:xfrm>
            <a:off x="11911398" y="8105364"/>
            <a:ext cx="2858059" cy="1604086"/>
          </a:xfrm>
          <a:custGeom>
            <a:avLst/>
            <a:gdLst/>
            <a:ahLst/>
            <a:cxnLst/>
            <a:rect l="l" t="t" r="r" b="b"/>
            <a:pathLst>
              <a:path w="2858059" h="1604086">
                <a:moveTo>
                  <a:pt x="0" y="0"/>
                </a:moveTo>
                <a:lnTo>
                  <a:pt x="2858060" y="0"/>
                </a:lnTo>
                <a:lnTo>
                  <a:pt x="2858060" y="1604086"/>
                </a:lnTo>
                <a:lnTo>
                  <a:pt x="0" y="16040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020F7A14-11B4-9194-221F-2B771F48ECCF}"/>
              </a:ext>
            </a:extLst>
          </p:cNvPr>
          <p:cNvSpPr/>
          <p:nvPr/>
        </p:nvSpPr>
        <p:spPr>
          <a:xfrm>
            <a:off x="15057642" y="8105364"/>
            <a:ext cx="2858059" cy="1604086"/>
          </a:xfrm>
          <a:custGeom>
            <a:avLst/>
            <a:gdLst/>
            <a:ahLst/>
            <a:cxnLst/>
            <a:rect l="l" t="t" r="r" b="b"/>
            <a:pathLst>
              <a:path w="2858059" h="1604086">
                <a:moveTo>
                  <a:pt x="0" y="0"/>
                </a:moveTo>
                <a:lnTo>
                  <a:pt x="2858059" y="0"/>
                </a:lnTo>
                <a:lnTo>
                  <a:pt x="2858059" y="1604086"/>
                </a:lnTo>
                <a:lnTo>
                  <a:pt x="0" y="16040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>
            <a:extLst>
              <a:ext uri="{FF2B5EF4-FFF2-40B4-BE49-F238E27FC236}">
                <a16:creationId xmlns:a16="http://schemas.microsoft.com/office/drawing/2014/main" id="{0B81892F-4F58-2D18-AC4B-8DD36CE67CD5}"/>
              </a:ext>
            </a:extLst>
          </p:cNvPr>
          <p:cNvGrpSpPr/>
          <p:nvPr/>
        </p:nvGrpSpPr>
        <p:grpSpPr>
          <a:xfrm>
            <a:off x="2472668" y="6172200"/>
            <a:ext cx="2858059" cy="2959411"/>
            <a:chOff x="0" y="0"/>
            <a:chExt cx="752740" cy="779433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528CA5CA-B411-9FD6-4B58-4B75D126C612}"/>
                </a:ext>
              </a:extLst>
            </p:cNvPr>
            <p:cNvSpPr/>
            <p:nvPr/>
          </p:nvSpPr>
          <p:spPr>
            <a:xfrm>
              <a:off x="0" y="0"/>
              <a:ext cx="752740" cy="779433"/>
            </a:xfrm>
            <a:custGeom>
              <a:avLst/>
              <a:gdLst/>
              <a:ahLst/>
              <a:cxnLst/>
              <a:rect l="l" t="t" r="r" b="b"/>
              <a:pathLst>
                <a:path w="752740" h="779433">
                  <a:moveTo>
                    <a:pt x="0" y="0"/>
                  </a:moveTo>
                  <a:lnTo>
                    <a:pt x="752740" y="0"/>
                  </a:lnTo>
                  <a:lnTo>
                    <a:pt x="752740" y="779433"/>
                  </a:lnTo>
                  <a:lnTo>
                    <a:pt x="0" y="779433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7B4E9F42-37BA-1388-8BA8-15234A7C685F}"/>
                </a:ext>
              </a:extLst>
            </p:cNvPr>
            <p:cNvSpPr txBox="1"/>
            <p:nvPr/>
          </p:nvSpPr>
          <p:spPr>
            <a:xfrm>
              <a:off x="0" y="-47625"/>
              <a:ext cx="752740" cy="827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B482197A-B473-3291-C2D1-3DF19226B491}"/>
              </a:ext>
            </a:extLst>
          </p:cNvPr>
          <p:cNvGrpSpPr/>
          <p:nvPr/>
        </p:nvGrpSpPr>
        <p:grpSpPr>
          <a:xfrm>
            <a:off x="5618911" y="6172200"/>
            <a:ext cx="2858059" cy="2959411"/>
            <a:chOff x="0" y="0"/>
            <a:chExt cx="752740" cy="779433"/>
          </a:xfrm>
        </p:grpSpPr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92FDC171-CA7D-BE62-98C1-94551CDBAB8B}"/>
                </a:ext>
              </a:extLst>
            </p:cNvPr>
            <p:cNvSpPr/>
            <p:nvPr/>
          </p:nvSpPr>
          <p:spPr>
            <a:xfrm>
              <a:off x="0" y="0"/>
              <a:ext cx="752740" cy="779433"/>
            </a:xfrm>
            <a:custGeom>
              <a:avLst/>
              <a:gdLst/>
              <a:ahLst/>
              <a:cxnLst/>
              <a:rect l="l" t="t" r="r" b="b"/>
              <a:pathLst>
                <a:path w="752740" h="779433">
                  <a:moveTo>
                    <a:pt x="0" y="0"/>
                  </a:moveTo>
                  <a:lnTo>
                    <a:pt x="752740" y="0"/>
                  </a:lnTo>
                  <a:lnTo>
                    <a:pt x="752740" y="779433"/>
                  </a:lnTo>
                  <a:lnTo>
                    <a:pt x="0" y="779433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DF16049F-B0DE-BEFC-CB78-7071E5754292}"/>
                </a:ext>
              </a:extLst>
            </p:cNvPr>
            <p:cNvSpPr txBox="1"/>
            <p:nvPr/>
          </p:nvSpPr>
          <p:spPr>
            <a:xfrm>
              <a:off x="0" y="-47625"/>
              <a:ext cx="752740" cy="827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30">
            <a:extLst>
              <a:ext uri="{FF2B5EF4-FFF2-40B4-BE49-F238E27FC236}">
                <a16:creationId xmlns:a16="http://schemas.microsoft.com/office/drawing/2014/main" id="{59097063-A111-1C58-DFBC-6648810BF8A8}"/>
              </a:ext>
            </a:extLst>
          </p:cNvPr>
          <p:cNvGrpSpPr/>
          <p:nvPr/>
        </p:nvGrpSpPr>
        <p:grpSpPr>
          <a:xfrm>
            <a:off x="8765155" y="6172200"/>
            <a:ext cx="2858059" cy="2959411"/>
            <a:chOff x="0" y="0"/>
            <a:chExt cx="752740" cy="779433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5A5CA5F9-CB3E-7259-6227-613FE3C7F199}"/>
                </a:ext>
              </a:extLst>
            </p:cNvPr>
            <p:cNvSpPr/>
            <p:nvPr/>
          </p:nvSpPr>
          <p:spPr>
            <a:xfrm>
              <a:off x="0" y="0"/>
              <a:ext cx="752740" cy="779433"/>
            </a:xfrm>
            <a:custGeom>
              <a:avLst/>
              <a:gdLst/>
              <a:ahLst/>
              <a:cxnLst/>
              <a:rect l="l" t="t" r="r" b="b"/>
              <a:pathLst>
                <a:path w="752740" h="779433">
                  <a:moveTo>
                    <a:pt x="0" y="0"/>
                  </a:moveTo>
                  <a:lnTo>
                    <a:pt x="752740" y="0"/>
                  </a:lnTo>
                  <a:lnTo>
                    <a:pt x="752740" y="779433"/>
                  </a:lnTo>
                  <a:lnTo>
                    <a:pt x="0" y="779433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32" name="TextBox 32">
              <a:extLst>
                <a:ext uri="{FF2B5EF4-FFF2-40B4-BE49-F238E27FC236}">
                  <a16:creationId xmlns:a16="http://schemas.microsoft.com/office/drawing/2014/main" id="{F2DB5829-C317-57DD-29FC-806AEF4307A0}"/>
                </a:ext>
              </a:extLst>
            </p:cNvPr>
            <p:cNvSpPr txBox="1"/>
            <p:nvPr/>
          </p:nvSpPr>
          <p:spPr>
            <a:xfrm>
              <a:off x="0" y="-47625"/>
              <a:ext cx="752740" cy="827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3" name="Group 33">
            <a:extLst>
              <a:ext uri="{FF2B5EF4-FFF2-40B4-BE49-F238E27FC236}">
                <a16:creationId xmlns:a16="http://schemas.microsoft.com/office/drawing/2014/main" id="{4B3C11BC-7BA4-BD32-E175-2925A2F17F9E}"/>
              </a:ext>
            </a:extLst>
          </p:cNvPr>
          <p:cNvGrpSpPr/>
          <p:nvPr/>
        </p:nvGrpSpPr>
        <p:grpSpPr>
          <a:xfrm>
            <a:off x="11908964" y="6172200"/>
            <a:ext cx="2858059" cy="2959411"/>
            <a:chOff x="0" y="0"/>
            <a:chExt cx="752740" cy="779433"/>
          </a:xfrm>
        </p:grpSpPr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08FF898E-9E69-A72A-E29E-14264CC594FC}"/>
                </a:ext>
              </a:extLst>
            </p:cNvPr>
            <p:cNvSpPr/>
            <p:nvPr/>
          </p:nvSpPr>
          <p:spPr>
            <a:xfrm>
              <a:off x="0" y="0"/>
              <a:ext cx="752740" cy="779433"/>
            </a:xfrm>
            <a:custGeom>
              <a:avLst/>
              <a:gdLst/>
              <a:ahLst/>
              <a:cxnLst/>
              <a:rect l="l" t="t" r="r" b="b"/>
              <a:pathLst>
                <a:path w="752740" h="779433">
                  <a:moveTo>
                    <a:pt x="0" y="0"/>
                  </a:moveTo>
                  <a:lnTo>
                    <a:pt x="752740" y="0"/>
                  </a:lnTo>
                  <a:lnTo>
                    <a:pt x="752740" y="779433"/>
                  </a:lnTo>
                  <a:lnTo>
                    <a:pt x="0" y="779433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35" name="TextBox 35">
              <a:extLst>
                <a:ext uri="{FF2B5EF4-FFF2-40B4-BE49-F238E27FC236}">
                  <a16:creationId xmlns:a16="http://schemas.microsoft.com/office/drawing/2014/main" id="{ED98BF57-74E2-01CD-7F08-48C0D7E126DC}"/>
                </a:ext>
              </a:extLst>
            </p:cNvPr>
            <p:cNvSpPr txBox="1"/>
            <p:nvPr/>
          </p:nvSpPr>
          <p:spPr>
            <a:xfrm>
              <a:off x="0" y="-47625"/>
              <a:ext cx="752740" cy="827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6" name="Group 36">
            <a:extLst>
              <a:ext uri="{FF2B5EF4-FFF2-40B4-BE49-F238E27FC236}">
                <a16:creationId xmlns:a16="http://schemas.microsoft.com/office/drawing/2014/main" id="{0BBB62BC-CA4F-F2C0-A3EE-FC242031C77C}"/>
              </a:ext>
            </a:extLst>
          </p:cNvPr>
          <p:cNvGrpSpPr/>
          <p:nvPr/>
        </p:nvGrpSpPr>
        <p:grpSpPr>
          <a:xfrm>
            <a:off x="15052773" y="6172200"/>
            <a:ext cx="2858059" cy="2959411"/>
            <a:chOff x="0" y="0"/>
            <a:chExt cx="752740" cy="779433"/>
          </a:xfrm>
        </p:grpSpPr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321A47E4-4193-525A-4D2F-1800FDC19E1B}"/>
                </a:ext>
              </a:extLst>
            </p:cNvPr>
            <p:cNvSpPr/>
            <p:nvPr/>
          </p:nvSpPr>
          <p:spPr>
            <a:xfrm>
              <a:off x="0" y="0"/>
              <a:ext cx="752740" cy="779433"/>
            </a:xfrm>
            <a:custGeom>
              <a:avLst/>
              <a:gdLst/>
              <a:ahLst/>
              <a:cxnLst/>
              <a:rect l="l" t="t" r="r" b="b"/>
              <a:pathLst>
                <a:path w="752740" h="779433">
                  <a:moveTo>
                    <a:pt x="0" y="0"/>
                  </a:moveTo>
                  <a:lnTo>
                    <a:pt x="752740" y="0"/>
                  </a:lnTo>
                  <a:lnTo>
                    <a:pt x="752740" y="779433"/>
                  </a:lnTo>
                  <a:lnTo>
                    <a:pt x="0" y="779433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38" name="TextBox 38">
              <a:extLst>
                <a:ext uri="{FF2B5EF4-FFF2-40B4-BE49-F238E27FC236}">
                  <a16:creationId xmlns:a16="http://schemas.microsoft.com/office/drawing/2014/main" id="{B4191BB4-FBDB-D2A2-3EFD-2CDCE9401978}"/>
                </a:ext>
              </a:extLst>
            </p:cNvPr>
            <p:cNvSpPr txBox="1"/>
            <p:nvPr/>
          </p:nvSpPr>
          <p:spPr>
            <a:xfrm>
              <a:off x="0" y="-47625"/>
              <a:ext cx="752740" cy="827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Freeform 39">
            <a:extLst>
              <a:ext uri="{FF2B5EF4-FFF2-40B4-BE49-F238E27FC236}">
                <a16:creationId xmlns:a16="http://schemas.microsoft.com/office/drawing/2014/main" id="{2A34EED1-A640-A4B2-7C28-027EB5F7F613}"/>
              </a:ext>
            </a:extLst>
          </p:cNvPr>
          <p:cNvSpPr/>
          <p:nvPr/>
        </p:nvSpPr>
        <p:spPr>
          <a:xfrm>
            <a:off x="1902226" y="1100940"/>
            <a:ext cx="14143364" cy="1485053"/>
          </a:xfrm>
          <a:custGeom>
            <a:avLst/>
            <a:gdLst/>
            <a:ahLst/>
            <a:cxnLst/>
            <a:rect l="l" t="t" r="r" b="b"/>
            <a:pathLst>
              <a:path w="14143364" h="1485053">
                <a:moveTo>
                  <a:pt x="0" y="0"/>
                </a:moveTo>
                <a:lnTo>
                  <a:pt x="14143364" y="0"/>
                </a:lnTo>
                <a:lnTo>
                  <a:pt x="14143364" y="1485053"/>
                </a:lnTo>
                <a:lnTo>
                  <a:pt x="0" y="148505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40" name="Group 40">
            <a:extLst>
              <a:ext uri="{FF2B5EF4-FFF2-40B4-BE49-F238E27FC236}">
                <a16:creationId xmlns:a16="http://schemas.microsoft.com/office/drawing/2014/main" id="{AAC62738-0471-6943-6F79-8D468BE78607}"/>
              </a:ext>
            </a:extLst>
          </p:cNvPr>
          <p:cNvGrpSpPr/>
          <p:nvPr/>
        </p:nvGrpSpPr>
        <p:grpSpPr>
          <a:xfrm rot="-5400000">
            <a:off x="8008532" y="-6435739"/>
            <a:ext cx="1969902" cy="14182513"/>
            <a:chOff x="0" y="0"/>
            <a:chExt cx="170332" cy="1226323"/>
          </a:xfrm>
        </p:grpSpPr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FA8F69EA-4C46-6955-E723-B0954D73AE6E}"/>
                </a:ext>
              </a:extLst>
            </p:cNvPr>
            <p:cNvSpPr/>
            <p:nvPr/>
          </p:nvSpPr>
          <p:spPr>
            <a:xfrm>
              <a:off x="0" y="0"/>
              <a:ext cx="170332" cy="1226323"/>
            </a:xfrm>
            <a:custGeom>
              <a:avLst/>
              <a:gdLst/>
              <a:ahLst/>
              <a:cxnLst/>
              <a:rect l="l" t="t" r="r" b="b"/>
              <a:pathLst>
                <a:path w="170332" h="1226323">
                  <a:moveTo>
                    <a:pt x="85166" y="0"/>
                  </a:moveTo>
                  <a:lnTo>
                    <a:pt x="85166" y="0"/>
                  </a:lnTo>
                  <a:cubicBezTo>
                    <a:pt x="132202" y="0"/>
                    <a:pt x="170332" y="38130"/>
                    <a:pt x="170332" y="85166"/>
                  </a:cubicBezTo>
                  <a:lnTo>
                    <a:pt x="170332" y="1141157"/>
                  </a:lnTo>
                  <a:cubicBezTo>
                    <a:pt x="170332" y="1188193"/>
                    <a:pt x="132202" y="1226323"/>
                    <a:pt x="85166" y="1226323"/>
                  </a:cubicBezTo>
                  <a:lnTo>
                    <a:pt x="85166" y="1226323"/>
                  </a:lnTo>
                  <a:cubicBezTo>
                    <a:pt x="38130" y="1226323"/>
                    <a:pt x="0" y="1188193"/>
                    <a:pt x="0" y="1141157"/>
                  </a:cubicBezTo>
                  <a:lnTo>
                    <a:pt x="0" y="85166"/>
                  </a:lnTo>
                  <a:cubicBezTo>
                    <a:pt x="0" y="38130"/>
                    <a:pt x="38130" y="0"/>
                    <a:pt x="8516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EDAA16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42" name="TextBox 42">
              <a:extLst>
                <a:ext uri="{FF2B5EF4-FFF2-40B4-BE49-F238E27FC236}">
                  <a16:creationId xmlns:a16="http://schemas.microsoft.com/office/drawing/2014/main" id="{24F50E36-9141-D41B-A3B6-1CD7A7EA6B1F}"/>
                </a:ext>
              </a:extLst>
            </p:cNvPr>
            <p:cNvSpPr txBox="1"/>
            <p:nvPr/>
          </p:nvSpPr>
          <p:spPr>
            <a:xfrm>
              <a:off x="0" y="-47625"/>
              <a:ext cx="170332" cy="12739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43" name="Group 43">
            <a:extLst>
              <a:ext uri="{FF2B5EF4-FFF2-40B4-BE49-F238E27FC236}">
                <a16:creationId xmlns:a16="http://schemas.microsoft.com/office/drawing/2014/main" id="{96900296-C929-EB72-B267-55D48F9E4B21}"/>
              </a:ext>
            </a:extLst>
          </p:cNvPr>
          <p:cNvGrpSpPr/>
          <p:nvPr/>
        </p:nvGrpSpPr>
        <p:grpSpPr>
          <a:xfrm>
            <a:off x="3070726" y="2946957"/>
            <a:ext cx="1661943" cy="1943792"/>
            <a:chOff x="0" y="0"/>
            <a:chExt cx="2215923" cy="2591723"/>
          </a:xfrm>
        </p:grpSpPr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92FD8CFF-6E34-D381-A4DD-24F06E62DBB7}"/>
                </a:ext>
              </a:extLst>
            </p:cNvPr>
            <p:cNvSpPr/>
            <p:nvPr/>
          </p:nvSpPr>
          <p:spPr>
            <a:xfrm rot="5400000">
              <a:off x="-187900" y="187900"/>
              <a:ext cx="2591723" cy="2215923"/>
            </a:xfrm>
            <a:custGeom>
              <a:avLst/>
              <a:gdLst/>
              <a:ahLst/>
              <a:cxnLst/>
              <a:rect l="l" t="t" r="r" b="b"/>
              <a:pathLst>
                <a:path w="2591723" h="2215923">
                  <a:moveTo>
                    <a:pt x="0" y="0"/>
                  </a:moveTo>
                  <a:lnTo>
                    <a:pt x="2591723" y="0"/>
                  </a:lnTo>
                  <a:lnTo>
                    <a:pt x="2591723" y="2215923"/>
                  </a:lnTo>
                  <a:lnTo>
                    <a:pt x="0" y="2215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188D65D9-057E-8363-90D5-1EDDE55A1B6E}"/>
                </a:ext>
              </a:extLst>
            </p:cNvPr>
            <p:cNvSpPr/>
            <p:nvPr/>
          </p:nvSpPr>
          <p:spPr>
            <a:xfrm>
              <a:off x="250766" y="425418"/>
              <a:ext cx="1714391" cy="1390800"/>
            </a:xfrm>
            <a:custGeom>
              <a:avLst/>
              <a:gdLst/>
              <a:ahLst/>
              <a:cxnLst/>
              <a:rect l="l" t="t" r="r" b="b"/>
              <a:pathLst>
                <a:path w="1714391" h="1390800">
                  <a:moveTo>
                    <a:pt x="0" y="0"/>
                  </a:moveTo>
                  <a:lnTo>
                    <a:pt x="1714391" y="0"/>
                  </a:lnTo>
                  <a:lnTo>
                    <a:pt x="1714391" y="1390800"/>
                  </a:lnTo>
                  <a:lnTo>
                    <a:pt x="0" y="1390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6" name="Group 46">
            <a:extLst>
              <a:ext uri="{FF2B5EF4-FFF2-40B4-BE49-F238E27FC236}">
                <a16:creationId xmlns:a16="http://schemas.microsoft.com/office/drawing/2014/main" id="{E0815A3A-7DA6-6570-4C18-4922DADAA92F}"/>
              </a:ext>
            </a:extLst>
          </p:cNvPr>
          <p:cNvGrpSpPr/>
          <p:nvPr/>
        </p:nvGrpSpPr>
        <p:grpSpPr>
          <a:xfrm>
            <a:off x="6216970" y="2946957"/>
            <a:ext cx="1661943" cy="1943792"/>
            <a:chOff x="0" y="0"/>
            <a:chExt cx="2215923" cy="2591723"/>
          </a:xfrm>
        </p:grpSpPr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4D9188BC-1870-529A-6C70-245613BEB82C}"/>
                </a:ext>
              </a:extLst>
            </p:cNvPr>
            <p:cNvSpPr/>
            <p:nvPr/>
          </p:nvSpPr>
          <p:spPr>
            <a:xfrm rot="5400000">
              <a:off x="-187900" y="187900"/>
              <a:ext cx="2591723" cy="2215923"/>
            </a:xfrm>
            <a:custGeom>
              <a:avLst/>
              <a:gdLst/>
              <a:ahLst/>
              <a:cxnLst/>
              <a:rect l="l" t="t" r="r" b="b"/>
              <a:pathLst>
                <a:path w="2591723" h="2215923">
                  <a:moveTo>
                    <a:pt x="0" y="0"/>
                  </a:moveTo>
                  <a:lnTo>
                    <a:pt x="2591723" y="0"/>
                  </a:lnTo>
                  <a:lnTo>
                    <a:pt x="2591723" y="2215923"/>
                  </a:lnTo>
                  <a:lnTo>
                    <a:pt x="0" y="2215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12A4EEDC-B632-0EA4-DA3F-775B319D2726}"/>
                </a:ext>
              </a:extLst>
            </p:cNvPr>
            <p:cNvSpPr/>
            <p:nvPr/>
          </p:nvSpPr>
          <p:spPr>
            <a:xfrm>
              <a:off x="319456" y="363617"/>
              <a:ext cx="1560570" cy="1514403"/>
            </a:xfrm>
            <a:custGeom>
              <a:avLst/>
              <a:gdLst/>
              <a:ahLst/>
              <a:cxnLst/>
              <a:rect l="l" t="t" r="r" b="b"/>
              <a:pathLst>
                <a:path w="1560570" h="1514403">
                  <a:moveTo>
                    <a:pt x="0" y="0"/>
                  </a:moveTo>
                  <a:lnTo>
                    <a:pt x="1560570" y="0"/>
                  </a:lnTo>
                  <a:lnTo>
                    <a:pt x="1560570" y="1514402"/>
                  </a:lnTo>
                  <a:lnTo>
                    <a:pt x="0" y="15144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9" name="Group 49">
            <a:extLst>
              <a:ext uri="{FF2B5EF4-FFF2-40B4-BE49-F238E27FC236}">
                <a16:creationId xmlns:a16="http://schemas.microsoft.com/office/drawing/2014/main" id="{325E94D1-9C94-F6EB-5AF9-B5BC8DEAB657}"/>
              </a:ext>
            </a:extLst>
          </p:cNvPr>
          <p:cNvGrpSpPr/>
          <p:nvPr/>
        </p:nvGrpSpPr>
        <p:grpSpPr>
          <a:xfrm>
            <a:off x="9363213" y="2946957"/>
            <a:ext cx="1661943" cy="1943792"/>
            <a:chOff x="0" y="0"/>
            <a:chExt cx="2215923" cy="2591723"/>
          </a:xfrm>
        </p:grpSpPr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465AF600-BA02-3FFD-F719-C9E767CA7836}"/>
                </a:ext>
              </a:extLst>
            </p:cNvPr>
            <p:cNvSpPr/>
            <p:nvPr/>
          </p:nvSpPr>
          <p:spPr>
            <a:xfrm rot="5400000">
              <a:off x="-187900" y="187900"/>
              <a:ext cx="2591723" cy="2215923"/>
            </a:xfrm>
            <a:custGeom>
              <a:avLst/>
              <a:gdLst/>
              <a:ahLst/>
              <a:cxnLst/>
              <a:rect l="l" t="t" r="r" b="b"/>
              <a:pathLst>
                <a:path w="2591723" h="2215923">
                  <a:moveTo>
                    <a:pt x="0" y="0"/>
                  </a:moveTo>
                  <a:lnTo>
                    <a:pt x="2591723" y="0"/>
                  </a:lnTo>
                  <a:lnTo>
                    <a:pt x="2591723" y="2215923"/>
                  </a:lnTo>
                  <a:lnTo>
                    <a:pt x="0" y="2215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240715E8-2C3E-8195-8E38-FDA15723BD91}"/>
                </a:ext>
              </a:extLst>
            </p:cNvPr>
            <p:cNvSpPr/>
            <p:nvPr/>
          </p:nvSpPr>
          <p:spPr>
            <a:xfrm>
              <a:off x="295833" y="259644"/>
              <a:ext cx="1666371" cy="1722347"/>
            </a:xfrm>
            <a:custGeom>
              <a:avLst/>
              <a:gdLst/>
              <a:ahLst/>
              <a:cxnLst/>
              <a:rect l="l" t="t" r="r" b="b"/>
              <a:pathLst>
                <a:path w="1666371" h="1722347">
                  <a:moveTo>
                    <a:pt x="0" y="0"/>
                  </a:moveTo>
                  <a:lnTo>
                    <a:pt x="1666370" y="0"/>
                  </a:lnTo>
                  <a:lnTo>
                    <a:pt x="1666370" y="1722347"/>
                  </a:lnTo>
                  <a:lnTo>
                    <a:pt x="0" y="1722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2" name="Group 52">
            <a:extLst>
              <a:ext uri="{FF2B5EF4-FFF2-40B4-BE49-F238E27FC236}">
                <a16:creationId xmlns:a16="http://schemas.microsoft.com/office/drawing/2014/main" id="{045E4ECB-F248-1D73-0D7A-7299582F2B72}"/>
              </a:ext>
            </a:extLst>
          </p:cNvPr>
          <p:cNvGrpSpPr/>
          <p:nvPr/>
        </p:nvGrpSpPr>
        <p:grpSpPr>
          <a:xfrm>
            <a:off x="12507022" y="2946957"/>
            <a:ext cx="1661943" cy="1943792"/>
            <a:chOff x="0" y="0"/>
            <a:chExt cx="2215923" cy="2591723"/>
          </a:xfrm>
        </p:grpSpPr>
        <p:sp>
          <p:nvSpPr>
            <p:cNvPr id="53" name="Freeform 53">
              <a:extLst>
                <a:ext uri="{FF2B5EF4-FFF2-40B4-BE49-F238E27FC236}">
                  <a16:creationId xmlns:a16="http://schemas.microsoft.com/office/drawing/2014/main" id="{92D1F1B8-1DDD-0F00-00CC-DFA9E436C7EC}"/>
                </a:ext>
              </a:extLst>
            </p:cNvPr>
            <p:cNvSpPr/>
            <p:nvPr/>
          </p:nvSpPr>
          <p:spPr>
            <a:xfrm rot="5400000">
              <a:off x="-187900" y="187900"/>
              <a:ext cx="2591723" cy="2215923"/>
            </a:xfrm>
            <a:custGeom>
              <a:avLst/>
              <a:gdLst/>
              <a:ahLst/>
              <a:cxnLst/>
              <a:rect l="l" t="t" r="r" b="b"/>
              <a:pathLst>
                <a:path w="2591723" h="2215923">
                  <a:moveTo>
                    <a:pt x="0" y="0"/>
                  </a:moveTo>
                  <a:lnTo>
                    <a:pt x="2591723" y="0"/>
                  </a:lnTo>
                  <a:lnTo>
                    <a:pt x="2591723" y="2215923"/>
                  </a:lnTo>
                  <a:lnTo>
                    <a:pt x="0" y="2215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4" name="Freeform 54">
              <a:extLst>
                <a:ext uri="{FF2B5EF4-FFF2-40B4-BE49-F238E27FC236}">
                  <a16:creationId xmlns:a16="http://schemas.microsoft.com/office/drawing/2014/main" id="{55C7E57D-3648-603F-387B-A7E74180DFB7}"/>
                </a:ext>
              </a:extLst>
            </p:cNvPr>
            <p:cNvSpPr/>
            <p:nvPr/>
          </p:nvSpPr>
          <p:spPr>
            <a:xfrm>
              <a:off x="212293" y="259644"/>
              <a:ext cx="1749496" cy="1749496"/>
            </a:xfrm>
            <a:custGeom>
              <a:avLst/>
              <a:gdLst/>
              <a:ahLst/>
              <a:cxnLst/>
              <a:rect l="l" t="t" r="r" b="b"/>
              <a:pathLst>
                <a:path w="1749496" h="1749496">
                  <a:moveTo>
                    <a:pt x="0" y="0"/>
                  </a:moveTo>
                  <a:lnTo>
                    <a:pt x="1749496" y="0"/>
                  </a:lnTo>
                  <a:lnTo>
                    <a:pt x="1749496" y="1749496"/>
                  </a:lnTo>
                  <a:lnTo>
                    <a:pt x="0" y="17494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5" name="Group 55">
            <a:extLst>
              <a:ext uri="{FF2B5EF4-FFF2-40B4-BE49-F238E27FC236}">
                <a16:creationId xmlns:a16="http://schemas.microsoft.com/office/drawing/2014/main" id="{15FC072B-9ECF-723C-A802-677A7E5B00E4}"/>
              </a:ext>
            </a:extLst>
          </p:cNvPr>
          <p:cNvGrpSpPr/>
          <p:nvPr/>
        </p:nvGrpSpPr>
        <p:grpSpPr>
          <a:xfrm>
            <a:off x="15650832" y="2946957"/>
            <a:ext cx="1661943" cy="1943792"/>
            <a:chOff x="0" y="0"/>
            <a:chExt cx="2215923" cy="2591723"/>
          </a:xfrm>
        </p:grpSpPr>
        <p:sp>
          <p:nvSpPr>
            <p:cNvPr id="56" name="Freeform 56">
              <a:extLst>
                <a:ext uri="{FF2B5EF4-FFF2-40B4-BE49-F238E27FC236}">
                  <a16:creationId xmlns:a16="http://schemas.microsoft.com/office/drawing/2014/main" id="{DEBD4A52-4C42-4955-46ED-7B2F19F8326B}"/>
                </a:ext>
              </a:extLst>
            </p:cNvPr>
            <p:cNvSpPr/>
            <p:nvPr/>
          </p:nvSpPr>
          <p:spPr>
            <a:xfrm rot="5400000">
              <a:off x="-187900" y="187900"/>
              <a:ext cx="2591723" cy="2215923"/>
            </a:xfrm>
            <a:custGeom>
              <a:avLst/>
              <a:gdLst/>
              <a:ahLst/>
              <a:cxnLst/>
              <a:rect l="l" t="t" r="r" b="b"/>
              <a:pathLst>
                <a:path w="2591723" h="2215923">
                  <a:moveTo>
                    <a:pt x="0" y="0"/>
                  </a:moveTo>
                  <a:lnTo>
                    <a:pt x="2591723" y="0"/>
                  </a:lnTo>
                  <a:lnTo>
                    <a:pt x="2591723" y="2215923"/>
                  </a:lnTo>
                  <a:lnTo>
                    <a:pt x="0" y="2215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57">
              <a:extLst>
                <a:ext uri="{FF2B5EF4-FFF2-40B4-BE49-F238E27FC236}">
                  <a16:creationId xmlns:a16="http://schemas.microsoft.com/office/drawing/2014/main" id="{C62ACF77-5F5E-FE36-654C-A9567D9AB270}"/>
                </a:ext>
              </a:extLst>
            </p:cNvPr>
            <p:cNvSpPr/>
            <p:nvPr/>
          </p:nvSpPr>
          <p:spPr>
            <a:xfrm>
              <a:off x="251379" y="590638"/>
              <a:ext cx="1713166" cy="1194471"/>
            </a:xfrm>
            <a:custGeom>
              <a:avLst/>
              <a:gdLst/>
              <a:ahLst/>
              <a:cxnLst/>
              <a:rect l="l" t="t" r="r" b="b"/>
              <a:pathLst>
                <a:path w="1713166" h="1194471">
                  <a:moveTo>
                    <a:pt x="0" y="0"/>
                  </a:moveTo>
                  <a:lnTo>
                    <a:pt x="1713166" y="0"/>
                  </a:lnTo>
                  <a:lnTo>
                    <a:pt x="1713166" y="1194472"/>
                  </a:lnTo>
                  <a:lnTo>
                    <a:pt x="0" y="11944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8" name="Freeform 58">
            <a:extLst>
              <a:ext uri="{FF2B5EF4-FFF2-40B4-BE49-F238E27FC236}">
                <a16:creationId xmlns:a16="http://schemas.microsoft.com/office/drawing/2014/main" id="{7F9A99F4-E61D-A4B1-2CB5-3D78D3A9CDF9}"/>
              </a:ext>
            </a:extLst>
          </p:cNvPr>
          <p:cNvSpPr/>
          <p:nvPr/>
        </p:nvSpPr>
        <p:spPr>
          <a:xfrm flipH="1">
            <a:off x="-1976013" y="2210599"/>
            <a:ext cx="4963841" cy="6856808"/>
          </a:xfrm>
          <a:custGeom>
            <a:avLst/>
            <a:gdLst/>
            <a:ahLst/>
            <a:cxnLst/>
            <a:rect l="l" t="t" r="r" b="b"/>
            <a:pathLst>
              <a:path w="5141960" h="7027735">
                <a:moveTo>
                  <a:pt x="5141959" y="0"/>
                </a:moveTo>
                <a:lnTo>
                  <a:pt x="0" y="0"/>
                </a:lnTo>
                <a:lnTo>
                  <a:pt x="0" y="7027735"/>
                </a:lnTo>
                <a:lnTo>
                  <a:pt x="5141959" y="7027735"/>
                </a:lnTo>
                <a:lnTo>
                  <a:pt x="5141959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</p:sp>
      <p:sp>
        <p:nvSpPr>
          <p:cNvPr id="59" name="TextBox 59">
            <a:extLst>
              <a:ext uri="{FF2B5EF4-FFF2-40B4-BE49-F238E27FC236}">
                <a16:creationId xmlns:a16="http://schemas.microsoft.com/office/drawing/2014/main" id="{CC2B59BF-E5A6-F8A2-16FD-75E16834E2A6}"/>
              </a:ext>
            </a:extLst>
          </p:cNvPr>
          <p:cNvSpPr txBox="1"/>
          <p:nvPr/>
        </p:nvSpPr>
        <p:spPr>
          <a:xfrm>
            <a:off x="2949976" y="7089930"/>
            <a:ext cx="1891111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Gestion des ventes</a:t>
            </a:r>
          </a:p>
        </p:txBody>
      </p:sp>
      <p:sp>
        <p:nvSpPr>
          <p:cNvPr id="60" name="TextBox 60">
            <a:extLst>
              <a:ext uri="{FF2B5EF4-FFF2-40B4-BE49-F238E27FC236}">
                <a16:creationId xmlns:a16="http://schemas.microsoft.com/office/drawing/2014/main" id="{900D2A3B-5DDD-82C4-5669-7F37375B3752}"/>
              </a:ext>
            </a:extLst>
          </p:cNvPr>
          <p:cNvSpPr txBox="1"/>
          <p:nvPr/>
        </p:nvSpPr>
        <p:spPr>
          <a:xfrm>
            <a:off x="5970804" y="7099455"/>
            <a:ext cx="2141942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Finance et comptabilité</a:t>
            </a:r>
          </a:p>
        </p:txBody>
      </p:sp>
      <p:sp>
        <p:nvSpPr>
          <p:cNvPr id="61" name="TextBox 61">
            <a:extLst>
              <a:ext uri="{FF2B5EF4-FFF2-40B4-BE49-F238E27FC236}">
                <a16:creationId xmlns:a16="http://schemas.microsoft.com/office/drawing/2014/main" id="{A2416841-8D1D-A837-01BE-A7B2AC16FD10}"/>
              </a:ext>
            </a:extLst>
          </p:cNvPr>
          <p:cNvSpPr txBox="1"/>
          <p:nvPr/>
        </p:nvSpPr>
        <p:spPr>
          <a:xfrm>
            <a:off x="9206630" y="7089930"/>
            <a:ext cx="1962777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Ressources humaines</a:t>
            </a:r>
          </a:p>
        </p:txBody>
      </p:sp>
      <p:sp>
        <p:nvSpPr>
          <p:cNvPr id="62" name="TextBox 62">
            <a:extLst>
              <a:ext uri="{FF2B5EF4-FFF2-40B4-BE49-F238E27FC236}">
                <a16:creationId xmlns:a16="http://schemas.microsoft.com/office/drawing/2014/main" id="{02F8A077-4A26-8B5E-D1A5-01E352739D83}"/>
              </a:ext>
            </a:extLst>
          </p:cNvPr>
          <p:cNvSpPr txBox="1"/>
          <p:nvPr/>
        </p:nvSpPr>
        <p:spPr>
          <a:xfrm>
            <a:off x="12153358" y="7089930"/>
            <a:ext cx="2356940" cy="127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Logistique et production</a:t>
            </a:r>
          </a:p>
          <a:p>
            <a:pPr algn="ctr">
              <a:lnSpc>
                <a:spcPts val="3359"/>
              </a:lnSpc>
            </a:pPr>
            <a:endParaRPr lang="en-US" sz="2799" b="1">
              <a:solidFill>
                <a:srgbClr val="000000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63" name="TextBox 63">
            <a:extLst>
              <a:ext uri="{FF2B5EF4-FFF2-40B4-BE49-F238E27FC236}">
                <a16:creationId xmlns:a16="http://schemas.microsoft.com/office/drawing/2014/main" id="{6B30910A-A223-5FFF-A1E9-45881A4DF747}"/>
              </a:ext>
            </a:extLst>
          </p:cNvPr>
          <p:cNvSpPr txBox="1"/>
          <p:nvPr/>
        </p:nvSpPr>
        <p:spPr>
          <a:xfrm>
            <a:off x="15317016" y="7089930"/>
            <a:ext cx="2317242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Marketing et analyse client</a:t>
            </a:r>
          </a:p>
        </p:txBody>
      </p:sp>
      <p:sp>
        <p:nvSpPr>
          <p:cNvPr id="64" name="TextBox 64">
            <a:extLst>
              <a:ext uri="{FF2B5EF4-FFF2-40B4-BE49-F238E27FC236}">
                <a16:creationId xmlns:a16="http://schemas.microsoft.com/office/drawing/2014/main" id="{AA3B8FDB-F880-AE98-AE34-82876DD22D62}"/>
              </a:ext>
            </a:extLst>
          </p:cNvPr>
          <p:cNvSpPr txBox="1"/>
          <p:nvPr/>
        </p:nvSpPr>
        <p:spPr>
          <a:xfrm>
            <a:off x="3362918" y="5256557"/>
            <a:ext cx="1077558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01</a:t>
            </a:r>
          </a:p>
        </p:txBody>
      </p:sp>
      <p:sp>
        <p:nvSpPr>
          <p:cNvPr id="65" name="TextBox 65">
            <a:extLst>
              <a:ext uri="{FF2B5EF4-FFF2-40B4-BE49-F238E27FC236}">
                <a16:creationId xmlns:a16="http://schemas.microsoft.com/office/drawing/2014/main" id="{662039A5-16F9-6416-D2F4-C30B491164D0}"/>
              </a:ext>
            </a:extLst>
          </p:cNvPr>
          <p:cNvSpPr txBox="1"/>
          <p:nvPr/>
        </p:nvSpPr>
        <p:spPr>
          <a:xfrm>
            <a:off x="6509162" y="5256557"/>
            <a:ext cx="1077558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02</a:t>
            </a:r>
          </a:p>
        </p:txBody>
      </p:sp>
      <p:sp>
        <p:nvSpPr>
          <p:cNvPr id="66" name="TextBox 66">
            <a:extLst>
              <a:ext uri="{FF2B5EF4-FFF2-40B4-BE49-F238E27FC236}">
                <a16:creationId xmlns:a16="http://schemas.microsoft.com/office/drawing/2014/main" id="{B5785043-6337-B94F-01B8-BF823BE76A7A}"/>
              </a:ext>
            </a:extLst>
          </p:cNvPr>
          <p:cNvSpPr txBox="1"/>
          <p:nvPr/>
        </p:nvSpPr>
        <p:spPr>
          <a:xfrm>
            <a:off x="9655406" y="5256557"/>
            <a:ext cx="1077558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03</a:t>
            </a:r>
          </a:p>
        </p:txBody>
      </p:sp>
      <p:sp>
        <p:nvSpPr>
          <p:cNvPr id="67" name="TextBox 67">
            <a:extLst>
              <a:ext uri="{FF2B5EF4-FFF2-40B4-BE49-F238E27FC236}">
                <a16:creationId xmlns:a16="http://schemas.microsoft.com/office/drawing/2014/main" id="{839C7467-5472-1FAE-0DA4-1B2D34F6FD69}"/>
              </a:ext>
            </a:extLst>
          </p:cNvPr>
          <p:cNvSpPr txBox="1"/>
          <p:nvPr/>
        </p:nvSpPr>
        <p:spPr>
          <a:xfrm>
            <a:off x="12799215" y="5256557"/>
            <a:ext cx="1077558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04</a:t>
            </a:r>
          </a:p>
        </p:txBody>
      </p:sp>
      <p:sp>
        <p:nvSpPr>
          <p:cNvPr id="68" name="TextBox 68">
            <a:extLst>
              <a:ext uri="{FF2B5EF4-FFF2-40B4-BE49-F238E27FC236}">
                <a16:creationId xmlns:a16="http://schemas.microsoft.com/office/drawing/2014/main" id="{7A26C650-12F2-F587-671C-02F2020243FC}"/>
              </a:ext>
            </a:extLst>
          </p:cNvPr>
          <p:cNvSpPr txBox="1"/>
          <p:nvPr/>
        </p:nvSpPr>
        <p:spPr>
          <a:xfrm>
            <a:off x="15943024" y="5256557"/>
            <a:ext cx="1077558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05</a:t>
            </a:r>
          </a:p>
        </p:txBody>
      </p:sp>
      <p:sp>
        <p:nvSpPr>
          <p:cNvPr id="69" name="TextBox 69">
            <a:extLst>
              <a:ext uri="{FF2B5EF4-FFF2-40B4-BE49-F238E27FC236}">
                <a16:creationId xmlns:a16="http://schemas.microsoft.com/office/drawing/2014/main" id="{813BBB3B-D4F0-805C-3095-584D326BA66F}"/>
              </a:ext>
            </a:extLst>
          </p:cNvPr>
          <p:cNvSpPr txBox="1"/>
          <p:nvPr/>
        </p:nvSpPr>
        <p:spPr>
          <a:xfrm>
            <a:off x="2465485" y="91584"/>
            <a:ext cx="13349568" cy="1146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78"/>
              </a:lnSpc>
            </a:pPr>
            <a:r>
              <a:rPr lang="en-US" sz="6924" b="1" dirty="0">
                <a:solidFill>
                  <a:srgbClr val="FFFFFF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Application pratique de Power BI</a:t>
            </a:r>
          </a:p>
        </p:txBody>
      </p:sp>
      <p:sp>
        <p:nvSpPr>
          <p:cNvPr id="70" name="Freeform 70">
            <a:extLst>
              <a:ext uri="{FF2B5EF4-FFF2-40B4-BE49-F238E27FC236}">
                <a16:creationId xmlns:a16="http://schemas.microsoft.com/office/drawing/2014/main" id="{11BB5266-C7AF-1C75-AA27-3B0864C0B3D0}"/>
              </a:ext>
            </a:extLst>
          </p:cNvPr>
          <p:cNvSpPr/>
          <p:nvPr/>
        </p:nvSpPr>
        <p:spPr>
          <a:xfrm>
            <a:off x="-612329" y="9051430"/>
            <a:ext cx="2593529" cy="614175"/>
          </a:xfrm>
          <a:custGeom>
            <a:avLst/>
            <a:gdLst/>
            <a:ahLst/>
            <a:cxnLst/>
            <a:rect l="l" t="t" r="r" b="b"/>
            <a:pathLst>
              <a:path w="4384010" h="1117923">
                <a:moveTo>
                  <a:pt x="0" y="0"/>
                </a:moveTo>
                <a:lnTo>
                  <a:pt x="4384010" y="0"/>
                </a:lnTo>
                <a:lnTo>
                  <a:pt x="4384010" y="1117922"/>
                </a:lnTo>
                <a:lnTo>
                  <a:pt x="0" y="1117922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alphaModFix amt="53000"/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19891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C8911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091BB75C-7CB3-B719-0985-3159A9638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5400000">
            <a:off x="4648717" y="-5427240"/>
            <a:ext cx="1969902" cy="13563916"/>
            <a:chOff x="0" y="0"/>
            <a:chExt cx="170332" cy="11728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332" cy="1172835"/>
            </a:xfrm>
            <a:custGeom>
              <a:avLst/>
              <a:gdLst/>
              <a:ahLst/>
              <a:cxnLst/>
              <a:rect l="l" t="t" r="r" b="b"/>
              <a:pathLst>
                <a:path w="170332" h="1172835">
                  <a:moveTo>
                    <a:pt x="85166" y="0"/>
                  </a:moveTo>
                  <a:lnTo>
                    <a:pt x="85166" y="0"/>
                  </a:lnTo>
                  <a:cubicBezTo>
                    <a:pt x="132202" y="0"/>
                    <a:pt x="170332" y="38130"/>
                    <a:pt x="170332" y="85166"/>
                  </a:cubicBezTo>
                  <a:lnTo>
                    <a:pt x="170332" y="1087669"/>
                  </a:lnTo>
                  <a:cubicBezTo>
                    <a:pt x="170332" y="1134704"/>
                    <a:pt x="132202" y="1172835"/>
                    <a:pt x="85166" y="1172835"/>
                  </a:cubicBezTo>
                  <a:lnTo>
                    <a:pt x="85166" y="1172835"/>
                  </a:lnTo>
                  <a:cubicBezTo>
                    <a:pt x="38130" y="1172835"/>
                    <a:pt x="0" y="1134704"/>
                    <a:pt x="0" y="1087669"/>
                  </a:cubicBezTo>
                  <a:lnTo>
                    <a:pt x="0" y="85166"/>
                  </a:lnTo>
                  <a:cubicBezTo>
                    <a:pt x="0" y="38130"/>
                    <a:pt x="38130" y="0"/>
                    <a:pt x="8516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EDAA16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70332" cy="12204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862641" y="9258300"/>
            <a:ext cx="1688422" cy="1268427"/>
          </a:xfrm>
          <a:custGeom>
            <a:avLst/>
            <a:gdLst/>
            <a:ahLst/>
            <a:cxnLst/>
            <a:rect l="l" t="t" r="r" b="b"/>
            <a:pathLst>
              <a:path w="1688422" h="1268427">
                <a:moveTo>
                  <a:pt x="0" y="0"/>
                </a:moveTo>
                <a:lnTo>
                  <a:pt x="1688422" y="0"/>
                </a:lnTo>
                <a:lnTo>
                  <a:pt x="1688422" y="1268427"/>
                </a:lnTo>
                <a:lnTo>
                  <a:pt x="0" y="12684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490873" y="369767"/>
            <a:ext cx="1999789" cy="1462346"/>
          </a:xfrm>
          <a:custGeom>
            <a:avLst/>
            <a:gdLst/>
            <a:ahLst/>
            <a:cxnLst/>
            <a:rect l="l" t="t" r="r" b="b"/>
            <a:pathLst>
              <a:path w="1999789" h="1462346">
                <a:moveTo>
                  <a:pt x="0" y="0"/>
                </a:moveTo>
                <a:lnTo>
                  <a:pt x="1999789" y="0"/>
                </a:lnTo>
                <a:lnTo>
                  <a:pt x="1999789" y="1462346"/>
                </a:lnTo>
                <a:lnTo>
                  <a:pt x="0" y="14623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1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808238" y="9002435"/>
            <a:ext cx="5224276" cy="1332190"/>
          </a:xfrm>
          <a:custGeom>
            <a:avLst/>
            <a:gdLst/>
            <a:ahLst/>
            <a:cxnLst/>
            <a:rect l="l" t="t" r="r" b="b"/>
            <a:pathLst>
              <a:path w="5224276" h="1332190">
                <a:moveTo>
                  <a:pt x="0" y="0"/>
                </a:moveTo>
                <a:lnTo>
                  <a:pt x="5224276" y="0"/>
                </a:lnTo>
                <a:lnTo>
                  <a:pt x="5224276" y="1332190"/>
                </a:lnTo>
                <a:lnTo>
                  <a:pt x="0" y="13321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3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00090" y="2651515"/>
            <a:ext cx="9962550" cy="7480970"/>
          </a:xfrm>
          <a:custGeom>
            <a:avLst/>
            <a:gdLst/>
            <a:ahLst/>
            <a:cxnLst/>
            <a:rect l="l" t="t" r="r" b="b"/>
            <a:pathLst>
              <a:path w="9962550" h="7480970">
                <a:moveTo>
                  <a:pt x="0" y="0"/>
                </a:moveTo>
                <a:lnTo>
                  <a:pt x="9962551" y="0"/>
                </a:lnTo>
                <a:lnTo>
                  <a:pt x="9962551" y="7480969"/>
                </a:lnTo>
                <a:lnTo>
                  <a:pt x="0" y="7480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945550" y="2267429"/>
            <a:ext cx="7304350" cy="6990871"/>
          </a:xfrm>
          <a:custGeom>
            <a:avLst/>
            <a:gdLst/>
            <a:ahLst/>
            <a:cxnLst/>
            <a:rect l="l" t="t" r="r" b="b"/>
            <a:pathLst>
              <a:path w="7304350" h="6990871">
                <a:moveTo>
                  <a:pt x="0" y="0"/>
                </a:moveTo>
                <a:lnTo>
                  <a:pt x="7304350" y="0"/>
                </a:lnTo>
                <a:lnTo>
                  <a:pt x="7304350" y="6990871"/>
                </a:lnTo>
                <a:lnTo>
                  <a:pt x="0" y="699087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96876" y="639535"/>
            <a:ext cx="11264230" cy="1401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59"/>
              </a:lnSpc>
            </a:pPr>
            <a:r>
              <a:rPr lang="en-US" sz="8477" b="1" dirty="0">
                <a:solidFill>
                  <a:srgbClr val="FFFFFF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Conclusion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57105" y="3190431"/>
            <a:ext cx="8619936" cy="6497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6"/>
              </a:lnSpc>
              <a:spcBef>
                <a:spcPct val="0"/>
              </a:spcBef>
            </a:pPr>
            <a:r>
              <a:rPr lang="en-US" sz="3090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En conclusion, Power BI </a:t>
            </a:r>
            <a:r>
              <a:rPr lang="en-US" sz="3090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est</a:t>
            </a:r>
            <a:r>
              <a:rPr lang="en-US" sz="3090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 un </a:t>
            </a:r>
            <a:r>
              <a:rPr lang="en-US" sz="3090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outil</a:t>
            </a:r>
            <a:r>
              <a:rPr lang="en-US" sz="3090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 puissant et </a:t>
            </a:r>
            <a:r>
              <a:rPr lang="en-US" sz="3090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moderne</a:t>
            </a:r>
            <a:r>
              <a:rPr lang="en-US" sz="3090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 de </a:t>
            </a:r>
            <a:r>
              <a:rPr lang="en-US" sz="3090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visualisation</a:t>
            </a:r>
            <a:r>
              <a:rPr lang="en-US" sz="3090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 et </a:t>
            </a:r>
            <a:r>
              <a:rPr lang="en-US" sz="3090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d’analyse</a:t>
            </a:r>
            <a:r>
              <a:rPr lang="en-US" sz="3090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 des données.</a:t>
            </a:r>
          </a:p>
          <a:p>
            <a:pPr algn="ctr">
              <a:lnSpc>
                <a:spcPts val="4326"/>
              </a:lnSpc>
              <a:spcBef>
                <a:spcPct val="0"/>
              </a:spcBef>
            </a:pPr>
            <a:r>
              <a:rPr lang="en-US" sz="3090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 Il </a:t>
            </a:r>
            <a:r>
              <a:rPr lang="en-US" sz="3090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permet</a:t>
            </a:r>
            <a:r>
              <a:rPr lang="en-US" sz="3090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 aux </a:t>
            </a:r>
            <a:r>
              <a:rPr lang="en-US" sz="3090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entreprises</a:t>
            </a:r>
            <a:r>
              <a:rPr lang="en-US" sz="3090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 et aux </a:t>
            </a:r>
            <a:r>
              <a:rPr lang="en-US" sz="3090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utilisateurs</a:t>
            </a:r>
            <a:r>
              <a:rPr lang="en-US" sz="3090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 de transformer des données complexes </a:t>
            </a:r>
            <a:r>
              <a:rPr lang="en-US" sz="3090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en</a:t>
            </a:r>
            <a:r>
              <a:rPr lang="en-US" sz="3090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 </a:t>
            </a:r>
            <a:r>
              <a:rPr lang="en-US" sz="3090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informations</a:t>
            </a:r>
            <a:r>
              <a:rPr lang="en-US" sz="3090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 </a:t>
            </a:r>
            <a:r>
              <a:rPr lang="en-US" sz="3090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claires</a:t>
            </a:r>
            <a:r>
              <a:rPr lang="en-US" sz="3090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 et interactives, </a:t>
            </a:r>
            <a:r>
              <a:rPr lang="en-US" sz="3090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favorisant</a:t>
            </a:r>
            <a:r>
              <a:rPr lang="en-US" sz="3090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 </a:t>
            </a:r>
            <a:r>
              <a:rPr lang="en-US" sz="3090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ainsi</a:t>
            </a:r>
            <a:r>
              <a:rPr lang="en-US" sz="3090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 </a:t>
            </a:r>
            <a:r>
              <a:rPr lang="en-US" sz="3090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une</a:t>
            </a:r>
            <a:r>
              <a:rPr lang="en-US" sz="3090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 </a:t>
            </a:r>
            <a:r>
              <a:rPr lang="en-US" sz="3090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meilleure</a:t>
            </a:r>
            <a:r>
              <a:rPr lang="en-US" sz="3090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 </a:t>
            </a:r>
            <a:r>
              <a:rPr lang="en-US" sz="3090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prise</a:t>
            </a:r>
            <a:r>
              <a:rPr lang="en-US" sz="3090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 de </a:t>
            </a:r>
            <a:r>
              <a:rPr lang="en-US" sz="3090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décision</a:t>
            </a:r>
            <a:r>
              <a:rPr lang="en-US" sz="3090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.</a:t>
            </a:r>
          </a:p>
          <a:p>
            <a:pPr algn="ctr">
              <a:lnSpc>
                <a:spcPts val="4326"/>
              </a:lnSpc>
              <a:spcBef>
                <a:spcPct val="0"/>
              </a:spcBef>
            </a:pPr>
            <a:r>
              <a:rPr lang="en-US" sz="3090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Grâce à </a:t>
            </a:r>
            <a:r>
              <a:rPr lang="en-US" sz="3090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ses</a:t>
            </a:r>
            <a:r>
              <a:rPr lang="en-US" sz="3090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 </a:t>
            </a:r>
            <a:r>
              <a:rPr lang="en-US" sz="3090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fonctionnalités</a:t>
            </a:r>
            <a:r>
              <a:rPr lang="en-US" sz="3090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 de </a:t>
            </a:r>
            <a:r>
              <a:rPr lang="en-US" sz="3090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connexion</a:t>
            </a:r>
            <a:r>
              <a:rPr lang="en-US" sz="3090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 à </a:t>
            </a:r>
            <a:r>
              <a:rPr lang="en-US" sz="3090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plusieurs</a:t>
            </a:r>
            <a:r>
              <a:rPr lang="en-US" sz="3090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 sources de données, de </a:t>
            </a:r>
            <a:r>
              <a:rPr lang="en-US" sz="3090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nettoyage</a:t>
            </a:r>
            <a:r>
              <a:rPr lang="en-US" sz="3090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, de </a:t>
            </a:r>
            <a:r>
              <a:rPr lang="en-US" sz="3090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modélisation</a:t>
            </a:r>
            <a:r>
              <a:rPr lang="en-US" sz="3090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 et de partage </a:t>
            </a:r>
            <a:r>
              <a:rPr lang="en-US" sz="3090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en</a:t>
            </a:r>
            <a:r>
              <a:rPr lang="en-US" sz="3090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 </a:t>
            </a:r>
            <a:r>
              <a:rPr lang="en-US" sz="3090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ligne</a:t>
            </a:r>
            <a:r>
              <a:rPr lang="en-US" sz="3090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, Power BI </a:t>
            </a:r>
            <a:r>
              <a:rPr lang="en-US" sz="3090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s’impose</a:t>
            </a:r>
            <a:r>
              <a:rPr lang="en-US" sz="3090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 </a:t>
            </a:r>
            <a:r>
              <a:rPr lang="en-US" sz="3090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aujourd’hui</a:t>
            </a:r>
            <a:r>
              <a:rPr lang="en-US" sz="3090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 </a:t>
            </a:r>
            <a:r>
              <a:rPr lang="en-US" sz="3090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comme</a:t>
            </a:r>
            <a:r>
              <a:rPr lang="en-US" sz="3090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 </a:t>
            </a:r>
            <a:r>
              <a:rPr lang="en-US" sz="3090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une</a:t>
            </a:r>
            <a:r>
              <a:rPr lang="en-US" sz="3090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 solution </a:t>
            </a:r>
            <a:r>
              <a:rPr lang="en-US" sz="3090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complète</a:t>
            </a:r>
            <a:r>
              <a:rPr lang="en-US" sz="3090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 et accessible pour la Business Intelligence.</a:t>
            </a:r>
          </a:p>
          <a:p>
            <a:pPr algn="ctr">
              <a:lnSpc>
                <a:spcPts val="4326"/>
              </a:lnSpc>
              <a:spcBef>
                <a:spcPct val="0"/>
              </a:spcBef>
            </a:pPr>
            <a:endParaRPr lang="en-US" sz="3090" b="1" dirty="0">
              <a:solidFill>
                <a:srgbClr val="FFFFFF"/>
              </a:solidFill>
              <a:latin typeface="Awami Nastaliq Bold"/>
              <a:ea typeface="Awami Nastaliq Bold"/>
              <a:cs typeface="Awami Nastaliq Bold"/>
              <a:sym typeface="Awami Nastaliq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91" r="-319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49375" y="1949355"/>
            <a:ext cx="15548250" cy="6388290"/>
            <a:chOff x="0" y="0"/>
            <a:chExt cx="20731000" cy="851772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0731000" cy="8517721"/>
              <a:chOff x="0" y="0"/>
              <a:chExt cx="4249423" cy="1745955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249424" cy="1745955"/>
              </a:xfrm>
              <a:custGeom>
                <a:avLst/>
                <a:gdLst/>
                <a:ahLst/>
                <a:cxnLst/>
                <a:rect l="l" t="t" r="r" b="b"/>
                <a:pathLst>
                  <a:path w="4249424" h="1745955">
                    <a:moveTo>
                      <a:pt x="25394" y="0"/>
                    </a:moveTo>
                    <a:lnTo>
                      <a:pt x="4224029" y="0"/>
                    </a:lnTo>
                    <a:cubicBezTo>
                      <a:pt x="4238054" y="0"/>
                      <a:pt x="4249424" y="11369"/>
                      <a:pt x="4249424" y="25394"/>
                    </a:cubicBezTo>
                    <a:lnTo>
                      <a:pt x="4249424" y="1720561"/>
                    </a:lnTo>
                    <a:cubicBezTo>
                      <a:pt x="4249424" y="1727296"/>
                      <a:pt x="4246748" y="1733755"/>
                      <a:pt x="4241986" y="1738518"/>
                    </a:cubicBezTo>
                    <a:cubicBezTo>
                      <a:pt x="4237224" y="1743280"/>
                      <a:pt x="4230764" y="1745955"/>
                      <a:pt x="4224029" y="1745955"/>
                    </a:cubicBezTo>
                    <a:lnTo>
                      <a:pt x="25394" y="1745955"/>
                    </a:lnTo>
                    <a:cubicBezTo>
                      <a:pt x="18659" y="1745955"/>
                      <a:pt x="12200" y="1743280"/>
                      <a:pt x="7438" y="1738518"/>
                    </a:cubicBezTo>
                    <a:cubicBezTo>
                      <a:pt x="2675" y="1733755"/>
                      <a:pt x="0" y="1727296"/>
                      <a:pt x="0" y="1720561"/>
                    </a:cubicBezTo>
                    <a:lnTo>
                      <a:pt x="0" y="25394"/>
                    </a:lnTo>
                    <a:cubicBezTo>
                      <a:pt x="0" y="18659"/>
                      <a:pt x="2675" y="12200"/>
                      <a:pt x="7438" y="7438"/>
                    </a:cubicBezTo>
                    <a:cubicBezTo>
                      <a:pt x="12200" y="2675"/>
                      <a:pt x="18659" y="0"/>
                      <a:pt x="2539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C89116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47625"/>
                <a:ext cx="4249423" cy="17935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39"/>
                  </a:lnSpc>
                </a:pPr>
                <a:endParaRPr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3217960" y="0"/>
              <a:ext cx="17338871" cy="8517721"/>
            </a:xfrm>
            <a:custGeom>
              <a:avLst/>
              <a:gdLst/>
              <a:ahLst/>
              <a:cxnLst/>
              <a:rect l="l" t="t" r="r" b="b"/>
              <a:pathLst>
                <a:path w="17338871" h="8517721">
                  <a:moveTo>
                    <a:pt x="0" y="0"/>
                  </a:moveTo>
                  <a:lnTo>
                    <a:pt x="17338871" y="0"/>
                  </a:lnTo>
                  <a:lnTo>
                    <a:pt x="17338871" y="8517721"/>
                  </a:lnTo>
                  <a:lnTo>
                    <a:pt x="0" y="85177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973624" y="836946"/>
              <a:ext cx="1772002" cy="1404312"/>
            </a:xfrm>
            <a:custGeom>
              <a:avLst/>
              <a:gdLst/>
              <a:ahLst/>
              <a:cxnLst/>
              <a:rect l="l" t="t" r="r" b="b"/>
              <a:pathLst>
                <a:path w="1772002" h="1404312">
                  <a:moveTo>
                    <a:pt x="0" y="0"/>
                  </a:moveTo>
                  <a:lnTo>
                    <a:pt x="1772002" y="0"/>
                  </a:lnTo>
                  <a:lnTo>
                    <a:pt x="1772002" y="1404312"/>
                  </a:lnTo>
                  <a:lnTo>
                    <a:pt x="0" y="14043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14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6062247" y="6653180"/>
              <a:ext cx="1691930" cy="1607334"/>
            </a:xfrm>
            <a:custGeom>
              <a:avLst/>
              <a:gdLst/>
              <a:ahLst/>
              <a:cxnLst/>
              <a:rect l="l" t="t" r="r" b="b"/>
              <a:pathLst>
                <a:path w="1691930" h="1607334">
                  <a:moveTo>
                    <a:pt x="0" y="0"/>
                  </a:moveTo>
                  <a:lnTo>
                    <a:pt x="1691930" y="0"/>
                  </a:lnTo>
                  <a:lnTo>
                    <a:pt x="1691930" y="1607333"/>
                  </a:lnTo>
                  <a:lnTo>
                    <a:pt x="0" y="16073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6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 flipH="1">
            <a:off x="11485520" y="478225"/>
            <a:ext cx="6596563" cy="8949549"/>
          </a:xfrm>
          <a:custGeom>
            <a:avLst/>
            <a:gdLst/>
            <a:ahLst/>
            <a:cxnLst/>
            <a:rect l="l" t="t" r="r" b="b"/>
            <a:pathLst>
              <a:path w="6596563" h="8949549">
                <a:moveTo>
                  <a:pt x="6596564" y="0"/>
                </a:moveTo>
                <a:lnTo>
                  <a:pt x="0" y="0"/>
                </a:lnTo>
                <a:lnTo>
                  <a:pt x="0" y="8949550"/>
                </a:lnTo>
                <a:lnTo>
                  <a:pt x="6596564" y="8949550"/>
                </a:lnTo>
                <a:lnTo>
                  <a:pt x="6596564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0" y="2158905"/>
            <a:ext cx="14710528" cy="3195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FFFFFF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Merci Pour</a:t>
            </a:r>
          </a:p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FFFFFF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 Votre Attention </a:t>
            </a:r>
          </a:p>
        </p:txBody>
      </p:sp>
      <p:sp>
        <p:nvSpPr>
          <p:cNvPr id="12" name="Freeform 12"/>
          <p:cNvSpPr/>
          <p:nvPr/>
        </p:nvSpPr>
        <p:spPr>
          <a:xfrm>
            <a:off x="12030015" y="9258300"/>
            <a:ext cx="4855026" cy="1238032"/>
          </a:xfrm>
          <a:custGeom>
            <a:avLst/>
            <a:gdLst/>
            <a:ahLst/>
            <a:cxnLst/>
            <a:rect l="l" t="t" r="r" b="b"/>
            <a:pathLst>
              <a:path w="4855026" h="1238032">
                <a:moveTo>
                  <a:pt x="0" y="0"/>
                </a:moveTo>
                <a:lnTo>
                  <a:pt x="4855026" y="0"/>
                </a:lnTo>
                <a:lnTo>
                  <a:pt x="4855026" y="1238032"/>
                </a:lnTo>
                <a:lnTo>
                  <a:pt x="0" y="1238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40000"/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66355" y="5669705"/>
            <a:ext cx="3070193" cy="604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86"/>
              </a:lnSpc>
            </a:pPr>
            <a:r>
              <a:rPr lang="en-US" sz="3561" b="1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Présenté par 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6355" y="7114994"/>
            <a:ext cx="6499837" cy="673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1"/>
              </a:lnSpc>
            </a:pPr>
            <a:r>
              <a:rPr lang="en-US" sz="3858" b="1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BENAOUMEUR ABDERRAHIM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66355" y="6353657"/>
            <a:ext cx="6499837" cy="673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1"/>
              </a:lnSpc>
            </a:pPr>
            <a:r>
              <a:rPr lang="en-US" sz="3858" b="1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BAHI AZZOUOUM ACHOUAK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91" r="-3191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27494" y="2884332"/>
            <a:ext cx="6976514" cy="6042940"/>
            <a:chOff x="0" y="0"/>
            <a:chExt cx="9302018" cy="8057254"/>
          </a:xfrm>
        </p:grpSpPr>
        <p:sp>
          <p:nvSpPr>
            <p:cNvPr id="5" name="Freeform 5"/>
            <p:cNvSpPr/>
            <p:nvPr/>
          </p:nvSpPr>
          <p:spPr>
            <a:xfrm>
              <a:off x="0" y="6182301"/>
              <a:ext cx="9302018" cy="1874952"/>
            </a:xfrm>
            <a:custGeom>
              <a:avLst/>
              <a:gdLst/>
              <a:ahLst/>
              <a:cxnLst/>
              <a:rect l="l" t="t" r="r" b="b"/>
              <a:pathLst>
                <a:path w="9302018" h="1874952">
                  <a:moveTo>
                    <a:pt x="0" y="0"/>
                  </a:moveTo>
                  <a:lnTo>
                    <a:pt x="9302018" y="0"/>
                  </a:lnTo>
                  <a:lnTo>
                    <a:pt x="9302018" y="1874953"/>
                  </a:lnTo>
                  <a:lnTo>
                    <a:pt x="0" y="1874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28577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69992" y="0"/>
              <a:ext cx="8979626" cy="6071131"/>
            </a:xfrm>
            <a:custGeom>
              <a:avLst/>
              <a:gdLst/>
              <a:ahLst/>
              <a:cxnLst/>
              <a:rect l="l" t="t" r="r" b="b"/>
              <a:pathLst>
                <a:path w="8979626" h="6071131">
                  <a:moveTo>
                    <a:pt x="0" y="0"/>
                  </a:moveTo>
                  <a:lnTo>
                    <a:pt x="8979626" y="0"/>
                  </a:lnTo>
                  <a:lnTo>
                    <a:pt x="8979626" y="6071131"/>
                  </a:lnTo>
                  <a:lnTo>
                    <a:pt x="0" y="6071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 rot="5400000">
            <a:off x="10734728" y="835804"/>
            <a:ext cx="9355714" cy="8496558"/>
            <a:chOff x="0" y="0"/>
            <a:chExt cx="660400" cy="5997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60400" cy="599754"/>
            </a:xfrm>
            <a:custGeom>
              <a:avLst/>
              <a:gdLst/>
              <a:ahLst/>
              <a:cxnLst/>
              <a:rect l="l" t="t" r="r" b="b"/>
              <a:pathLst>
                <a:path w="660400" h="599754">
                  <a:moveTo>
                    <a:pt x="220252" y="580685"/>
                  </a:moveTo>
                  <a:cubicBezTo>
                    <a:pt x="254109" y="592199"/>
                    <a:pt x="292600" y="599754"/>
                    <a:pt x="330378" y="599754"/>
                  </a:cubicBezTo>
                  <a:cubicBezTo>
                    <a:pt x="368157" y="599754"/>
                    <a:pt x="404509" y="593277"/>
                    <a:pt x="438009" y="581763"/>
                  </a:cubicBezTo>
                  <a:cubicBezTo>
                    <a:pt x="438723" y="581404"/>
                    <a:pt x="439435" y="581404"/>
                    <a:pt x="440148" y="581044"/>
                  </a:cubicBezTo>
                  <a:cubicBezTo>
                    <a:pt x="565955" y="534989"/>
                    <a:pt x="658618" y="413375"/>
                    <a:pt x="660400" y="275984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275780"/>
                  </a:lnTo>
                  <a:cubicBezTo>
                    <a:pt x="1782" y="414094"/>
                    <a:pt x="93019" y="535709"/>
                    <a:pt x="220252" y="58068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gradFill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C89116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660400" cy="520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88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12445549" y="-95239"/>
            <a:ext cx="8614435" cy="10358644"/>
            <a:chOff x="0" y="0"/>
            <a:chExt cx="675939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75939" cy="812800"/>
            </a:xfrm>
            <a:custGeom>
              <a:avLst/>
              <a:gdLst/>
              <a:ahLst/>
              <a:cxnLst/>
              <a:rect l="l" t="t" r="r" b="b"/>
              <a:pathLst>
                <a:path w="675939" h="812800">
                  <a:moveTo>
                    <a:pt x="225435" y="793731"/>
                  </a:moveTo>
                  <a:cubicBezTo>
                    <a:pt x="260088" y="805245"/>
                    <a:pt x="299485" y="812800"/>
                    <a:pt x="338152" y="812800"/>
                  </a:cubicBezTo>
                  <a:cubicBezTo>
                    <a:pt x="376819" y="812800"/>
                    <a:pt x="414027" y="806323"/>
                    <a:pt x="448315" y="794809"/>
                  </a:cubicBezTo>
                  <a:cubicBezTo>
                    <a:pt x="449046" y="794450"/>
                    <a:pt x="449775" y="794450"/>
                    <a:pt x="450504" y="794090"/>
                  </a:cubicBezTo>
                  <a:cubicBezTo>
                    <a:pt x="579272" y="748035"/>
                    <a:pt x="674115" y="626421"/>
                    <a:pt x="675939" y="484298"/>
                  </a:cubicBezTo>
                  <a:lnTo>
                    <a:pt x="675939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824" y="627140"/>
                    <a:pt x="95208" y="748755"/>
                    <a:pt x="225435" y="793731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EDAA16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675939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-10800000">
            <a:off x="11338270" y="1542938"/>
            <a:ext cx="14416875" cy="7082290"/>
          </a:xfrm>
          <a:custGeom>
            <a:avLst/>
            <a:gdLst/>
            <a:ahLst/>
            <a:cxnLst/>
            <a:rect l="l" t="t" r="r" b="b"/>
            <a:pathLst>
              <a:path w="14416875" h="7082290">
                <a:moveTo>
                  <a:pt x="0" y="0"/>
                </a:moveTo>
                <a:lnTo>
                  <a:pt x="14416875" y="0"/>
                </a:lnTo>
                <a:lnTo>
                  <a:pt x="14416875" y="7082290"/>
                </a:lnTo>
                <a:lnTo>
                  <a:pt x="0" y="70822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TextBox 14"/>
          <p:cNvSpPr txBox="1"/>
          <p:nvPr/>
        </p:nvSpPr>
        <p:spPr>
          <a:xfrm>
            <a:off x="12129476" y="4290936"/>
            <a:ext cx="6589876" cy="1742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355"/>
              </a:lnSpc>
            </a:pPr>
            <a:r>
              <a:rPr lang="en-US" sz="12252" b="1">
                <a:solidFill>
                  <a:srgbClr val="FFFFFF"/>
                </a:solidFill>
                <a:latin typeface="Tarif Bold"/>
                <a:ea typeface="Tarif Bold"/>
                <a:cs typeface="Tarif Bold"/>
                <a:sym typeface="Tarif Bold"/>
              </a:rPr>
              <a:t>Contenu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6460308" y="-7594101"/>
            <a:ext cx="9639827" cy="1857858"/>
            <a:chOff x="0" y="0"/>
            <a:chExt cx="12853103" cy="2477144"/>
          </a:xfrm>
        </p:grpSpPr>
        <p:sp>
          <p:nvSpPr>
            <p:cNvPr id="16" name="Freeform 16"/>
            <p:cNvSpPr/>
            <p:nvPr/>
          </p:nvSpPr>
          <p:spPr>
            <a:xfrm rot="-10800000">
              <a:off x="3282852" y="140894"/>
              <a:ext cx="6287399" cy="1211753"/>
            </a:xfrm>
            <a:custGeom>
              <a:avLst/>
              <a:gdLst/>
              <a:ahLst/>
              <a:cxnLst/>
              <a:rect l="l" t="t" r="r" b="b"/>
              <a:pathLst>
                <a:path w="6287399" h="1211753">
                  <a:moveTo>
                    <a:pt x="0" y="0"/>
                  </a:moveTo>
                  <a:lnTo>
                    <a:pt x="6287399" y="0"/>
                  </a:lnTo>
                  <a:lnTo>
                    <a:pt x="6287399" y="1211753"/>
                  </a:lnTo>
                  <a:lnTo>
                    <a:pt x="0" y="12117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flipH="1">
              <a:off x="0" y="0"/>
              <a:ext cx="12853103" cy="2477144"/>
            </a:xfrm>
            <a:custGeom>
              <a:avLst/>
              <a:gdLst/>
              <a:ahLst/>
              <a:cxnLst/>
              <a:rect l="l" t="t" r="r" b="b"/>
              <a:pathLst>
                <a:path w="12853103" h="2477144">
                  <a:moveTo>
                    <a:pt x="12853103" y="0"/>
                  </a:moveTo>
                  <a:lnTo>
                    <a:pt x="0" y="0"/>
                  </a:lnTo>
                  <a:lnTo>
                    <a:pt x="0" y="2477144"/>
                  </a:lnTo>
                  <a:lnTo>
                    <a:pt x="12853103" y="2477144"/>
                  </a:lnTo>
                  <a:lnTo>
                    <a:pt x="12853103" y="0"/>
                  </a:lnTo>
                  <a:close/>
                </a:path>
              </a:pathLst>
            </a:custGeom>
            <a:blipFill>
              <a:blip r:embed="rId9">
                <a:alphaModFix amt="24000"/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8" name="Freeform 18"/>
            <p:cNvSpPr/>
            <p:nvPr/>
          </p:nvSpPr>
          <p:spPr>
            <a:xfrm rot="-10800000">
              <a:off x="3219231" y="204514"/>
              <a:ext cx="6287399" cy="1211753"/>
            </a:xfrm>
            <a:custGeom>
              <a:avLst/>
              <a:gdLst/>
              <a:ahLst/>
              <a:cxnLst/>
              <a:rect l="l" t="t" r="r" b="b"/>
              <a:pathLst>
                <a:path w="6287399" h="1211753">
                  <a:moveTo>
                    <a:pt x="0" y="0"/>
                  </a:moveTo>
                  <a:lnTo>
                    <a:pt x="6287400" y="0"/>
                  </a:lnTo>
                  <a:lnTo>
                    <a:pt x="6287400" y="1211754"/>
                  </a:lnTo>
                  <a:lnTo>
                    <a:pt x="0" y="1211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-10800000" flipH="1" flipV="1">
              <a:off x="8320047" y="284484"/>
              <a:ext cx="1051814" cy="1051814"/>
            </a:xfrm>
            <a:custGeom>
              <a:avLst/>
              <a:gdLst/>
              <a:ahLst/>
              <a:cxnLst/>
              <a:rect l="l" t="t" r="r" b="b"/>
              <a:pathLst>
                <a:path w="1051814" h="1051814">
                  <a:moveTo>
                    <a:pt x="1051814" y="1051814"/>
                  </a:moveTo>
                  <a:lnTo>
                    <a:pt x="0" y="1051814"/>
                  </a:lnTo>
                  <a:lnTo>
                    <a:pt x="0" y="0"/>
                  </a:lnTo>
                  <a:lnTo>
                    <a:pt x="1051814" y="0"/>
                  </a:lnTo>
                  <a:lnTo>
                    <a:pt x="1051814" y="1051814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3828987" y="265502"/>
              <a:ext cx="3789173" cy="1098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2"/>
                </a:lnSpc>
              </a:pPr>
              <a:r>
                <a:rPr lang="en-US" sz="2824" b="1" dirty="0">
                  <a:solidFill>
                    <a:srgbClr val="041F60"/>
                  </a:solidFill>
                  <a:latin typeface="29LT Riwaya Bold"/>
                  <a:ea typeface="29LT Riwaya Bold"/>
                  <a:cs typeface="29LT Riwaya Bold"/>
                  <a:sym typeface="29LT Riwaya Bold"/>
                </a:rPr>
                <a:t>Principe de</a:t>
              </a:r>
            </a:p>
            <a:p>
              <a:pPr algn="ctr">
                <a:lnSpc>
                  <a:spcPts val="3294"/>
                </a:lnSpc>
              </a:pPr>
              <a:r>
                <a:rPr lang="en-US" sz="2824" b="1" dirty="0">
                  <a:solidFill>
                    <a:srgbClr val="041F60"/>
                  </a:solidFill>
                  <a:latin typeface="29LT Riwaya Bold"/>
                  <a:ea typeface="29LT Riwaya Bold"/>
                  <a:cs typeface="29LT Riwaya Bold"/>
                  <a:sym typeface="29LT Riwaya Bold"/>
                </a:rPr>
                <a:t> </a:t>
              </a:r>
              <a:r>
                <a:rPr lang="en-US" sz="2824" b="1" dirty="0" err="1">
                  <a:solidFill>
                    <a:srgbClr val="041F60"/>
                  </a:solidFill>
                  <a:latin typeface="29LT Riwaya Bold"/>
                  <a:ea typeface="29LT Riwaya Bold"/>
                  <a:cs typeface="29LT Riwaya Bold"/>
                  <a:sym typeface="29LT Riwaya Bold"/>
                </a:rPr>
                <a:t>fonctionnement</a:t>
              </a:r>
              <a:endParaRPr lang="en-US" sz="2824" b="1" dirty="0">
                <a:solidFill>
                  <a:srgbClr val="041F60"/>
                </a:solidFill>
                <a:latin typeface="29LT Riwaya Bold"/>
                <a:ea typeface="29LT Riwaya Bold"/>
                <a:cs typeface="29LT Riwaya Bold"/>
                <a:sym typeface="29LT Riwaya Bold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638800" y="-5999393"/>
            <a:ext cx="9639827" cy="1857858"/>
            <a:chOff x="0" y="0"/>
            <a:chExt cx="12853103" cy="2477144"/>
          </a:xfrm>
        </p:grpSpPr>
        <p:sp>
          <p:nvSpPr>
            <p:cNvPr id="22" name="Freeform 22"/>
            <p:cNvSpPr/>
            <p:nvPr/>
          </p:nvSpPr>
          <p:spPr>
            <a:xfrm rot="-10800000" flipV="1">
              <a:off x="0" y="0"/>
              <a:ext cx="12853103" cy="2477144"/>
            </a:xfrm>
            <a:custGeom>
              <a:avLst/>
              <a:gdLst/>
              <a:ahLst/>
              <a:cxnLst/>
              <a:rect l="l" t="t" r="r" b="b"/>
              <a:pathLst>
                <a:path w="12853103" h="2477144">
                  <a:moveTo>
                    <a:pt x="0" y="2477144"/>
                  </a:moveTo>
                  <a:lnTo>
                    <a:pt x="12853103" y="2477144"/>
                  </a:lnTo>
                  <a:lnTo>
                    <a:pt x="12853103" y="0"/>
                  </a:lnTo>
                  <a:lnTo>
                    <a:pt x="0" y="0"/>
                  </a:lnTo>
                  <a:lnTo>
                    <a:pt x="0" y="2477144"/>
                  </a:lnTo>
                  <a:close/>
                </a:path>
              </a:pathLst>
            </a:custGeom>
            <a:blipFill>
              <a:blip r:embed="rId9">
                <a:alphaModFix amt="24000"/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3" name="Freeform 23"/>
            <p:cNvSpPr/>
            <p:nvPr/>
          </p:nvSpPr>
          <p:spPr>
            <a:xfrm rot="-10800000">
              <a:off x="3282852" y="287246"/>
              <a:ext cx="6287399" cy="1211753"/>
            </a:xfrm>
            <a:custGeom>
              <a:avLst/>
              <a:gdLst/>
              <a:ahLst/>
              <a:cxnLst/>
              <a:rect l="l" t="t" r="r" b="b"/>
              <a:pathLst>
                <a:path w="6287399" h="1211753">
                  <a:moveTo>
                    <a:pt x="0" y="0"/>
                  </a:moveTo>
                  <a:lnTo>
                    <a:pt x="6287399" y="0"/>
                  </a:lnTo>
                  <a:lnTo>
                    <a:pt x="6287399" y="1211753"/>
                  </a:lnTo>
                  <a:lnTo>
                    <a:pt x="0" y="12117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-10800000">
              <a:off x="3219231" y="350866"/>
              <a:ext cx="6287399" cy="1211753"/>
            </a:xfrm>
            <a:custGeom>
              <a:avLst/>
              <a:gdLst/>
              <a:ahLst/>
              <a:cxnLst/>
              <a:rect l="l" t="t" r="r" b="b"/>
              <a:pathLst>
                <a:path w="6287399" h="1211753">
                  <a:moveTo>
                    <a:pt x="0" y="0"/>
                  </a:moveTo>
                  <a:lnTo>
                    <a:pt x="6287400" y="0"/>
                  </a:lnTo>
                  <a:lnTo>
                    <a:pt x="6287400" y="1211754"/>
                  </a:lnTo>
                  <a:lnTo>
                    <a:pt x="0" y="1211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-10800000" flipV="1">
              <a:off x="8438907" y="429445"/>
              <a:ext cx="974932" cy="952996"/>
            </a:xfrm>
            <a:custGeom>
              <a:avLst/>
              <a:gdLst/>
              <a:ahLst/>
              <a:cxnLst/>
              <a:rect l="l" t="t" r="r" b="b"/>
              <a:pathLst>
                <a:path w="974932" h="952996">
                  <a:moveTo>
                    <a:pt x="0" y="952996"/>
                  </a:moveTo>
                  <a:lnTo>
                    <a:pt x="974932" y="952996"/>
                  </a:lnTo>
                  <a:lnTo>
                    <a:pt x="974932" y="0"/>
                  </a:lnTo>
                  <a:lnTo>
                    <a:pt x="0" y="0"/>
                  </a:lnTo>
                  <a:lnTo>
                    <a:pt x="0" y="952996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3865743" y="451670"/>
              <a:ext cx="3789173" cy="1098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4"/>
                </a:lnSpc>
              </a:pPr>
              <a:r>
                <a:rPr lang="en-US" sz="2824" b="1" dirty="0">
                  <a:solidFill>
                    <a:srgbClr val="041F60"/>
                  </a:solidFill>
                  <a:latin typeface="29LT Riwaya Bold"/>
                  <a:ea typeface="29LT Riwaya Bold"/>
                  <a:cs typeface="29LT Riwaya Bold"/>
                  <a:sym typeface="29LT Riwaya Bold"/>
                </a:rPr>
                <a:t>Architecture du Power BI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5638800" y="-4582408"/>
            <a:ext cx="9639827" cy="1857858"/>
            <a:chOff x="0" y="0"/>
            <a:chExt cx="12853103" cy="2477144"/>
          </a:xfrm>
        </p:grpSpPr>
        <p:sp>
          <p:nvSpPr>
            <p:cNvPr id="28" name="Freeform 28"/>
            <p:cNvSpPr/>
            <p:nvPr/>
          </p:nvSpPr>
          <p:spPr>
            <a:xfrm rot="-10800000" flipV="1">
              <a:off x="0" y="0"/>
              <a:ext cx="12853103" cy="2477144"/>
            </a:xfrm>
            <a:custGeom>
              <a:avLst/>
              <a:gdLst/>
              <a:ahLst/>
              <a:cxnLst/>
              <a:rect l="l" t="t" r="r" b="b"/>
              <a:pathLst>
                <a:path w="12853103" h="2477144">
                  <a:moveTo>
                    <a:pt x="0" y="2477144"/>
                  </a:moveTo>
                  <a:lnTo>
                    <a:pt x="12853103" y="2477144"/>
                  </a:lnTo>
                  <a:lnTo>
                    <a:pt x="12853103" y="0"/>
                  </a:lnTo>
                  <a:lnTo>
                    <a:pt x="0" y="0"/>
                  </a:lnTo>
                  <a:lnTo>
                    <a:pt x="0" y="2477144"/>
                  </a:lnTo>
                  <a:close/>
                </a:path>
              </a:pathLst>
            </a:custGeom>
            <a:blipFill>
              <a:blip r:embed="rId9">
                <a:alphaModFix amt="24000"/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9" name="Freeform 29"/>
            <p:cNvSpPr/>
            <p:nvPr/>
          </p:nvSpPr>
          <p:spPr>
            <a:xfrm rot="-10800000">
              <a:off x="3282852" y="263546"/>
              <a:ext cx="6287399" cy="1211753"/>
            </a:xfrm>
            <a:custGeom>
              <a:avLst/>
              <a:gdLst/>
              <a:ahLst/>
              <a:cxnLst/>
              <a:rect l="l" t="t" r="r" b="b"/>
              <a:pathLst>
                <a:path w="6287399" h="1211753">
                  <a:moveTo>
                    <a:pt x="0" y="0"/>
                  </a:moveTo>
                  <a:lnTo>
                    <a:pt x="6287399" y="0"/>
                  </a:lnTo>
                  <a:lnTo>
                    <a:pt x="6287399" y="1211754"/>
                  </a:lnTo>
                  <a:lnTo>
                    <a:pt x="0" y="1211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 rot="-10800000">
              <a:off x="3219231" y="327167"/>
              <a:ext cx="6287399" cy="1211753"/>
            </a:xfrm>
            <a:custGeom>
              <a:avLst/>
              <a:gdLst/>
              <a:ahLst/>
              <a:cxnLst/>
              <a:rect l="l" t="t" r="r" b="b"/>
              <a:pathLst>
                <a:path w="6287399" h="1211753">
                  <a:moveTo>
                    <a:pt x="0" y="0"/>
                  </a:moveTo>
                  <a:lnTo>
                    <a:pt x="6287400" y="0"/>
                  </a:lnTo>
                  <a:lnTo>
                    <a:pt x="6287400" y="1211753"/>
                  </a:lnTo>
                  <a:lnTo>
                    <a:pt x="0" y="12117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8431929" y="468934"/>
              <a:ext cx="871258" cy="871258"/>
            </a:xfrm>
            <a:custGeom>
              <a:avLst/>
              <a:gdLst/>
              <a:ahLst/>
              <a:cxnLst/>
              <a:rect l="l" t="t" r="r" b="b"/>
              <a:pathLst>
                <a:path w="871258" h="871258">
                  <a:moveTo>
                    <a:pt x="0" y="0"/>
                  </a:moveTo>
                  <a:lnTo>
                    <a:pt x="871257" y="0"/>
                  </a:lnTo>
                  <a:lnTo>
                    <a:pt x="871257" y="871258"/>
                  </a:lnTo>
                  <a:lnTo>
                    <a:pt x="0" y="8712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TextBox 32"/>
            <p:cNvSpPr txBox="1"/>
            <p:nvPr/>
          </p:nvSpPr>
          <p:spPr>
            <a:xfrm>
              <a:off x="3878443" y="388498"/>
              <a:ext cx="3789173" cy="1098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4"/>
                </a:lnSpc>
              </a:pPr>
              <a:r>
                <a:rPr lang="en-US" sz="2824" b="1" dirty="0" err="1">
                  <a:solidFill>
                    <a:srgbClr val="041F60"/>
                  </a:solidFill>
                  <a:latin typeface="29LT Riwaya Bold"/>
                  <a:ea typeface="29LT Riwaya Bold"/>
                  <a:cs typeface="29LT Riwaya Bold"/>
                  <a:sym typeface="29LT Riwaya Bold"/>
                </a:rPr>
                <a:t>Avantages</a:t>
              </a:r>
              <a:r>
                <a:rPr lang="en-US" sz="2824" b="1" dirty="0">
                  <a:solidFill>
                    <a:srgbClr val="041F60"/>
                  </a:solidFill>
                  <a:latin typeface="29LT Riwaya Bold"/>
                  <a:ea typeface="29LT Riwaya Bold"/>
                  <a:cs typeface="29LT Riwaya Bold"/>
                  <a:sym typeface="29LT Riwaya Bold"/>
                </a:rPr>
                <a:t> et </a:t>
              </a:r>
              <a:r>
                <a:rPr lang="en-US" sz="2824" b="1" dirty="0" err="1">
                  <a:solidFill>
                    <a:srgbClr val="041F60"/>
                  </a:solidFill>
                  <a:latin typeface="29LT Riwaya Bold"/>
                  <a:ea typeface="29LT Riwaya Bold"/>
                  <a:cs typeface="29LT Riwaya Bold"/>
                  <a:sym typeface="29LT Riwaya Bold"/>
                </a:rPr>
                <a:t>Bénéfices</a:t>
              </a:r>
              <a:endParaRPr lang="en-US" sz="2824" b="1" dirty="0">
                <a:solidFill>
                  <a:srgbClr val="041F60"/>
                </a:solidFill>
                <a:latin typeface="29LT Riwaya Bold"/>
                <a:ea typeface="29LT Riwaya Bold"/>
                <a:cs typeface="29LT Riwaya Bold"/>
                <a:sym typeface="29LT Riwaya Bold"/>
              </a:endParaRP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7450505" y="-9211112"/>
            <a:ext cx="9639827" cy="1857858"/>
            <a:chOff x="0" y="0"/>
            <a:chExt cx="12853103" cy="2477144"/>
          </a:xfrm>
        </p:grpSpPr>
        <p:sp>
          <p:nvSpPr>
            <p:cNvPr id="34" name="Freeform 34"/>
            <p:cNvSpPr/>
            <p:nvPr/>
          </p:nvSpPr>
          <p:spPr>
            <a:xfrm rot="-10800000" flipV="1">
              <a:off x="0" y="0"/>
              <a:ext cx="12853103" cy="2477144"/>
            </a:xfrm>
            <a:custGeom>
              <a:avLst/>
              <a:gdLst/>
              <a:ahLst/>
              <a:cxnLst/>
              <a:rect l="l" t="t" r="r" b="b"/>
              <a:pathLst>
                <a:path w="12853103" h="2477144">
                  <a:moveTo>
                    <a:pt x="0" y="2477144"/>
                  </a:moveTo>
                  <a:lnTo>
                    <a:pt x="12853103" y="2477144"/>
                  </a:lnTo>
                  <a:lnTo>
                    <a:pt x="12853103" y="0"/>
                  </a:lnTo>
                  <a:lnTo>
                    <a:pt x="0" y="0"/>
                  </a:lnTo>
                  <a:lnTo>
                    <a:pt x="0" y="2477144"/>
                  </a:lnTo>
                  <a:close/>
                </a:path>
              </a:pathLst>
            </a:custGeom>
            <a:blipFill>
              <a:blip r:embed="rId9">
                <a:alphaModFix amt="24000"/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35" name="Freeform 35"/>
            <p:cNvSpPr/>
            <p:nvPr/>
          </p:nvSpPr>
          <p:spPr>
            <a:xfrm rot="-10800000">
              <a:off x="3346472" y="199849"/>
              <a:ext cx="6287399" cy="1211753"/>
            </a:xfrm>
            <a:custGeom>
              <a:avLst/>
              <a:gdLst/>
              <a:ahLst/>
              <a:cxnLst/>
              <a:rect l="l" t="t" r="r" b="b"/>
              <a:pathLst>
                <a:path w="6287399" h="1211753">
                  <a:moveTo>
                    <a:pt x="0" y="0"/>
                  </a:moveTo>
                  <a:lnTo>
                    <a:pt x="6287400" y="0"/>
                  </a:lnTo>
                  <a:lnTo>
                    <a:pt x="6287400" y="1211754"/>
                  </a:lnTo>
                  <a:lnTo>
                    <a:pt x="0" y="1211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 rot="-10800000">
              <a:off x="3282852" y="263470"/>
              <a:ext cx="6287399" cy="1211753"/>
            </a:xfrm>
            <a:custGeom>
              <a:avLst/>
              <a:gdLst/>
              <a:ahLst/>
              <a:cxnLst/>
              <a:rect l="l" t="t" r="r" b="b"/>
              <a:pathLst>
                <a:path w="6287399" h="1211753">
                  <a:moveTo>
                    <a:pt x="0" y="0"/>
                  </a:moveTo>
                  <a:lnTo>
                    <a:pt x="6287399" y="0"/>
                  </a:lnTo>
                  <a:lnTo>
                    <a:pt x="6287399" y="1211753"/>
                  </a:lnTo>
                  <a:lnTo>
                    <a:pt x="0" y="12117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 rot="-10800000" flipH="1" flipV="1">
              <a:off x="8478064" y="462313"/>
              <a:ext cx="891382" cy="908414"/>
            </a:xfrm>
            <a:custGeom>
              <a:avLst/>
              <a:gdLst/>
              <a:ahLst/>
              <a:cxnLst/>
              <a:rect l="l" t="t" r="r" b="b"/>
              <a:pathLst>
                <a:path w="891382" h="908414">
                  <a:moveTo>
                    <a:pt x="891382" y="908414"/>
                  </a:moveTo>
                  <a:lnTo>
                    <a:pt x="0" y="908414"/>
                  </a:lnTo>
                  <a:lnTo>
                    <a:pt x="0" y="0"/>
                  </a:lnTo>
                  <a:lnTo>
                    <a:pt x="891382" y="0"/>
                  </a:lnTo>
                  <a:lnTo>
                    <a:pt x="891382" y="908414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TextBox 38"/>
            <p:cNvSpPr txBox="1"/>
            <p:nvPr/>
          </p:nvSpPr>
          <p:spPr>
            <a:xfrm>
              <a:off x="3346472" y="604866"/>
              <a:ext cx="4874782" cy="551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91"/>
                </a:lnSpc>
              </a:pPr>
              <a:r>
                <a:rPr lang="en-US" sz="2821" b="1" dirty="0" err="1">
                  <a:solidFill>
                    <a:srgbClr val="041F60"/>
                  </a:solidFill>
                  <a:latin typeface="29LT Riwaya Bold"/>
                  <a:ea typeface="29LT Riwaya Bold"/>
                  <a:cs typeface="29LT Riwaya Bold"/>
                  <a:sym typeface="29LT Riwaya Bold"/>
                </a:rPr>
                <a:t>Définition</a:t>
              </a:r>
              <a:r>
                <a:rPr lang="en-US" sz="2821" b="1" dirty="0">
                  <a:solidFill>
                    <a:srgbClr val="041F60"/>
                  </a:solidFill>
                  <a:latin typeface="29LT Riwaya Bold"/>
                  <a:ea typeface="29LT Riwaya Bold"/>
                  <a:cs typeface="29LT Riwaya Bold"/>
                  <a:sym typeface="29LT Riwaya Bold"/>
                </a:rPr>
                <a:t> de Power BI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6460308" y="-2942443"/>
            <a:ext cx="9639827" cy="1857858"/>
            <a:chOff x="0" y="0"/>
            <a:chExt cx="12853103" cy="2477144"/>
          </a:xfrm>
        </p:grpSpPr>
        <p:sp>
          <p:nvSpPr>
            <p:cNvPr id="40" name="Freeform 40"/>
            <p:cNvSpPr/>
            <p:nvPr/>
          </p:nvSpPr>
          <p:spPr>
            <a:xfrm rot="-10800000" flipV="1">
              <a:off x="0" y="0"/>
              <a:ext cx="12853103" cy="2477144"/>
            </a:xfrm>
            <a:custGeom>
              <a:avLst/>
              <a:gdLst/>
              <a:ahLst/>
              <a:cxnLst/>
              <a:rect l="l" t="t" r="r" b="b"/>
              <a:pathLst>
                <a:path w="12853103" h="2477144">
                  <a:moveTo>
                    <a:pt x="0" y="2477144"/>
                  </a:moveTo>
                  <a:lnTo>
                    <a:pt x="12853103" y="2477144"/>
                  </a:lnTo>
                  <a:lnTo>
                    <a:pt x="12853103" y="0"/>
                  </a:lnTo>
                  <a:lnTo>
                    <a:pt x="0" y="0"/>
                  </a:lnTo>
                  <a:lnTo>
                    <a:pt x="0" y="2477144"/>
                  </a:lnTo>
                  <a:close/>
                </a:path>
              </a:pathLst>
            </a:custGeom>
            <a:blipFill>
              <a:blip r:embed="rId9">
                <a:alphaModFix amt="24000"/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1" name="Freeform 41"/>
            <p:cNvSpPr/>
            <p:nvPr/>
          </p:nvSpPr>
          <p:spPr>
            <a:xfrm rot="-10800000">
              <a:off x="3282852" y="277703"/>
              <a:ext cx="6287399" cy="1211753"/>
            </a:xfrm>
            <a:custGeom>
              <a:avLst/>
              <a:gdLst/>
              <a:ahLst/>
              <a:cxnLst/>
              <a:rect l="l" t="t" r="r" b="b"/>
              <a:pathLst>
                <a:path w="6287399" h="1211753">
                  <a:moveTo>
                    <a:pt x="0" y="0"/>
                  </a:moveTo>
                  <a:lnTo>
                    <a:pt x="6287399" y="0"/>
                  </a:lnTo>
                  <a:lnTo>
                    <a:pt x="6287399" y="1211753"/>
                  </a:lnTo>
                  <a:lnTo>
                    <a:pt x="0" y="12117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 rot="-10800000">
              <a:off x="3219231" y="341323"/>
              <a:ext cx="6287399" cy="1211753"/>
            </a:xfrm>
            <a:custGeom>
              <a:avLst/>
              <a:gdLst/>
              <a:ahLst/>
              <a:cxnLst/>
              <a:rect l="l" t="t" r="r" b="b"/>
              <a:pathLst>
                <a:path w="6287399" h="1211753">
                  <a:moveTo>
                    <a:pt x="0" y="0"/>
                  </a:moveTo>
                  <a:lnTo>
                    <a:pt x="6287400" y="0"/>
                  </a:lnTo>
                  <a:lnTo>
                    <a:pt x="6287400" y="1211754"/>
                  </a:lnTo>
                  <a:lnTo>
                    <a:pt x="0" y="1211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 rot="-10800000" flipV="1">
              <a:off x="8349737" y="485407"/>
              <a:ext cx="998472" cy="923586"/>
            </a:xfrm>
            <a:custGeom>
              <a:avLst/>
              <a:gdLst/>
              <a:ahLst/>
              <a:cxnLst/>
              <a:rect l="l" t="t" r="r" b="b"/>
              <a:pathLst>
                <a:path w="998472" h="923586">
                  <a:moveTo>
                    <a:pt x="0" y="923586"/>
                  </a:moveTo>
                  <a:lnTo>
                    <a:pt x="998471" y="923586"/>
                  </a:lnTo>
                  <a:lnTo>
                    <a:pt x="998471" y="0"/>
                  </a:lnTo>
                  <a:lnTo>
                    <a:pt x="0" y="0"/>
                  </a:lnTo>
                  <a:lnTo>
                    <a:pt x="0" y="923586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TextBox 44"/>
            <p:cNvSpPr txBox="1"/>
            <p:nvPr/>
          </p:nvSpPr>
          <p:spPr>
            <a:xfrm>
              <a:off x="3919959" y="390841"/>
              <a:ext cx="3789173" cy="1098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4"/>
                </a:lnSpc>
              </a:pPr>
              <a:r>
                <a:rPr lang="en-US" sz="2824" b="1">
                  <a:solidFill>
                    <a:srgbClr val="041F60"/>
                  </a:solidFill>
                  <a:latin typeface="29LT Riwaya Bold"/>
                  <a:ea typeface="29LT Riwaya Bold"/>
                  <a:cs typeface="29LT Riwaya Bold"/>
                  <a:sym typeface="29LT Riwaya Bold"/>
                </a:rPr>
                <a:t>Application pratique</a:t>
              </a: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7598955" y="-1314272"/>
            <a:ext cx="9639827" cy="1857858"/>
            <a:chOff x="0" y="0"/>
            <a:chExt cx="12853103" cy="2477144"/>
          </a:xfrm>
        </p:grpSpPr>
        <p:sp>
          <p:nvSpPr>
            <p:cNvPr id="46" name="Freeform 46"/>
            <p:cNvSpPr/>
            <p:nvPr/>
          </p:nvSpPr>
          <p:spPr>
            <a:xfrm rot="-10800000" flipV="1">
              <a:off x="0" y="0"/>
              <a:ext cx="12853103" cy="2477144"/>
            </a:xfrm>
            <a:custGeom>
              <a:avLst/>
              <a:gdLst/>
              <a:ahLst/>
              <a:cxnLst/>
              <a:rect l="l" t="t" r="r" b="b"/>
              <a:pathLst>
                <a:path w="12853103" h="2477144">
                  <a:moveTo>
                    <a:pt x="0" y="2477144"/>
                  </a:moveTo>
                  <a:lnTo>
                    <a:pt x="12853103" y="2477144"/>
                  </a:lnTo>
                  <a:lnTo>
                    <a:pt x="12853103" y="0"/>
                  </a:lnTo>
                  <a:lnTo>
                    <a:pt x="0" y="0"/>
                  </a:lnTo>
                  <a:lnTo>
                    <a:pt x="0" y="2477144"/>
                  </a:lnTo>
                  <a:close/>
                </a:path>
              </a:pathLst>
            </a:custGeom>
            <a:blipFill>
              <a:blip r:embed="rId9">
                <a:alphaModFix amt="24000"/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7" name="Freeform 47"/>
            <p:cNvSpPr/>
            <p:nvPr/>
          </p:nvSpPr>
          <p:spPr>
            <a:xfrm rot="-10800000">
              <a:off x="3270152" y="313575"/>
              <a:ext cx="6287399" cy="1211753"/>
            </a:xfrm>
            <a:custGeom>
              <a:avLst/>
              <a:gdLst/>
              <a:ahLst/>
              <a:cxnLst/>
              <a:rect l="l" t="t" r="r" b="b"/>
              <a:pathLst>
                <a:path w="6287399" h="1211753">
                  <a:moveTo>
                    <a:pt x="0" y="0"/>
                  </a:moveTo>
                  <a:lnTo>
                    <a:pt x="6287399" y="0"/>
                  </a:lnTo>
                  <a:lnTo>
                    <a:pt x="6287399" y="1211753"/>
                  </a:lnTo>
                  <a:lnTo>
                    <a:pt x="0" y="12117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 rot="-10800000">
              <a:off x="3206531" y="377195"/>
              <a:ext cx="6287399" cy="1211753"/>
            </a:xfrm>
            <a:custGeom>
              <a:avLst/>
              <a:gdLst/>
              <a:ahLst/>
              <a:cxnLst/>
              <a:rect l="l" t="t" r="r" b="b"/>
              <a:pathLst>
                <a:path w="6287399" h="1211753">
                  <a:moveTo>
                    <a:pt x="0" y="0"/>
                  </a:moveTo>
                  <a:lnTo>
                    <a:pt x="6287400" y="0"/>
                  </a:lnTo>
                  <a:lnTo>
                    <a:pt x="6287400" y="1211754"/>
                  </a:lnTo>
                  <a:lnTo>
                    <a:pt x="0" y="1211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49"/>
            <p:cNvSpPr/>
            <p:nvPr/>
          </p:nvSpPr>
          <p:spPr>
            <a:xfrm>
              <a:off x="8374148" y="424392"/>
              <a:ext cx="1061790" cy="990119"/>
            </a:xfrm>
            <a:custGeom>
              <a:avLst/>
              <a:gdLst/>
              <a:ahLst/>
              <a:cxnLst/>
              <a:rect l="l" t="t" r="r" b="b"/>
              <a:pathLst>
                <a:path w="1061790" h="990119">
                  <a:moveTo>
                    <a:pt x="0" y="0"/>
                  </a:moveTo>
                  <a:lnTo>
                    <a:pt x="1061790" y="0"/>
                  </a:lnTo>
                  <a:lnTo>
                    <a:pt x="1061790" y="990119"/>
                  </a:lnTo>
                  <a:lnTo>
                    <a:pt x="0" y="990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TextBox 50"/>
            <p:cNvSpPr txBox="1"/>
            <p:nvPr/>
          </p:nvSpPr>
          <p:spPr>
            <a:xfrm>
              <a:off x="3935490" y="709474"/>
              <a:ext cx="3789173" cy="5525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4"/>
                </a:lnSpc>
              </a:pPr>
              <a:r>
                <a:rPr lang="en-US" sz="2824" b="1">
                  <a:solidFill>
                    <a:srgbClr val="041F60"/>
                  </a:solidFill>
                  <a:latin typeface="29LT Riwaya Bold"/>
                  <a:ea typeface="29LT Riwaya Bold"/>
                  <a:cs typeface="29LT Riwaya Bold"/>
                  <a:sym typeface="29LT Riwaya Bold"/>
                </a:rPr>
                <a:t>Conclusion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43 0.02315 L -0.09444 0.26944 C -0.10339 0.32099 -0.10842 0.39815 -0.10842 0.47932 C -0.10842 0.57114 -0.10339 0.64444 -0.09444 0.69599 L -0.05443 0.94213 " pathEditMode="relative" rAng="0" ptsTypes="AAAAA">
                                      <p:cBhvr>
                                        <p:cTn id="31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" y="459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42 -4.93827E-7 L -0.09843 0.24383 C -0.10737 0.29491 -0.11241 0.37114 -0.11241 0.45201 C -0.11241 0.54259 -0.10737 0.61482 -0.09843 0.66574 L -0.05842 0.90941 " pathEditMode="relative" rAng="0" ptsTypes="AAAAA">
                                      <p:cBhvr>
                                        <p:cTn id="3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" y="454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43 0.00771 L -0.11424 0.25154 C -0.12718 0.30247 -0.13438 0.37886 -0.13438 0.45972 C -0.13438 0.54984 -0.12718 0.62238 -0.11424 0.67346 L -0.05643 0.91713 " pathEditMode="relative" rAng="0" ptsTypes="AAAAA">
                                      <p:cBhvr>
                                        <p:cTn id="3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8" y="454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39 0.04197 L -0.09539 0.2858 C -0.10435 0.33673 -0.10938 0.41296 -0.10938 0.49321 C -0.10938 0.5841 -0.10435 0.65663 -0.09539 0.70771 L -0.05539 0.95139 " pathEditMode="relative" rAng="0" ptsTypes="AAAAA">
                                      <p:cBhvr>
                                        <p:cTn id="4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" y="4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42 0.03812 L -0.11944 0.28164 C -0.12838 0.33272 -0.13342 0.40911 -0.13342 0.48935 C -0.13342 0.58025 -0.12838 0.65278 -0.11944 0.70386 L -0.07942 0.94753 " pathEditMode="relative" rAng="0" ptsTypes="AAAAA">
                                      <p:cBhvr>
                                        <p:cTn id="47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" y="4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75 -0.02037 L -0.10677 0.23426 C -0.11571 0.2875 -0.12075 0.36744 -0.12075 0.45123 C -0.12075 0.5463 -0.11571 0.62207 -0.10677 0.67531 L -0.06675 0.93009 " pathEditMode="relative" rAng="0" ptsTypes="AAAAA">
                                      <p:cBhvr>
                                        <p:cTn id="51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" y="475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C8911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EFB1A129-1A20-5290-82C6-9B343018D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5400000">
            <a:off x="4648717" y="-5427240"/>
            <a:ext cx="1969902" cy="13563916"/>
            <a:chOff x="0" y="0"/>
            <a:chExt cx="170332" cy="11728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332" cy="1172835"/>
            </a:xfrm>
            <a:custGeom>
              <a:avLst/>
              <a:gdLst/>
              <a:ahLst/>
              <a:cxnLst/>
              <a:rect l="l" t="t" r="r" b="b"/>
              <a:pathLst>
                <a:path w="170332" h="1172835">
                  <a:moveTo>
                    <a:pt x="85166" y="0"/>
                  </a:moveTo>
                  <a:lnTo>
                    <a:pt x="85166" y="0"/>
                  </a:lnTo>
                  <a:cubicBezTo>
                    <a:pt x="132202" y="0"/>
                    <a:pt x="170332" y="38130"/>
                    <a:pt x="170332" y="85166"/>
                  </a:cubicBezTo>
                  <a:lnTo>
                    <a:pt x="170332" y="1087669"/>
                  </a:lnTo>
                  <a:cubicBezTo>
                    <a:pt x="170332" y="1134704"/>
                    <a:pt x="132202" y="1172835"/>
                    <a:pt x="85166" y="1172835"/>
                  </a:cubicBezTo>
                  <a:lnTo>
                    <a:pt x="85166" y="1172835"/>
                  </a:lnTo>
                  <a:cubicBezTo>
                    <a:pt x="38130" y="1172835"/>
                    <a:pt x="0" y="1134704"/>
                    <a:pt x="0" y="1087669"/>
                  </a:cubicBezTo>
                  <a:lnTo>
                    <a:pt x="0" y="85166"/>
                  </a:lnTo>
                  <a:cubicBezTo>
                    <a:pt x="0" y="38130"/>
                    <a:pt x="38130" y="0"/>
                    <a:pt x="8516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EDAA16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70332" cy="12204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862641" y="9258300"/>
            <a:ext cx="1688422" cy="1268427"/>
          </a:xfrm>
          <a:custGeom>
            <a:avLst/>
            <a:gdLst/>
            <a:ahLst/>
            <a:cxnLst/>
            <a:rect l="l" t="t" r="r" b="b"/>
            <a:pathLst>
              <a:path w="1688422" h="1268427">
                <a:moveTo>
                  <a:pt x="0" y="0"/>
                </a:moveTo>
                <a:lnTo>
                  <a:pt x="1688422" y="0"/>
                </a:lnTo>
                <a:lnTo>
                  <a:pt x="1688422" y="1268427"/>
                </a:lnTo>
                <a:lnTo>
                  <a:pt x="0" y="12684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490873" y="369767"/>
            <a:ext cx="1999789" cy="1462346"/>
          </a:xfrm>
          <a:custGeom>
            <a:avLst/>
            <a:gdLst/>
            <a:ahLst/>
            <a:cxnLst/>
            <a:rect l="l" t="t" r="r" b="b"/>
            <a:pathLst>
              <a:path w="1999789" h="1462346">
                <a:moveTo>
                  <a:pt x="0" y="0"/>
                </a:moveTo>
                <a:lnTo>
                  <a:pt x="1999789" y="0"/>
                </a:lnTo>
                <a:lnTo>
                  <a:pt x="1999789" y="1462346"/>
                </a:lnTo>
                <a:lnTo>
                  <a:pt x="0" y="14623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1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817763" y="8973860"/>
            <a:ext cx="5224276" cy="1332190"/>
          </a:xfrm>
          <a:custGeom>
            <a:avLst/>
            <a:gdLst/>
            <a:ahLst/>
            <a:cxnLst/>
            <a:rect l="l" t="t" r="r" b="b"/>
            <a:pathLst>
              <a:path w="5224276" h="1332190">
                <a:moveTo>
                  <a:pt x="0" y="0"/>
                </a:moveTo>
                <a:lnTo>
                  <a:pt x="5224276" y="0"/>
                </a:lnTo>
                <a:lnTo>
                  <a:pt x="5224276" y="1332190"/>
                </a:lnTo>
                <a:lnTo>
                  <a:pt x="0" y="13321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3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00090" y="2651515"/>
            <a:ext cx="9962550" cy="7480970"/>
          </a:xfrm>
          <a:custGeom>
            <a:avLst/>
            <a:gdLst/>
            <a:ahLst/>
            <a:cxnLst/>
            <a:rect l="l" t="t" r="r" b="b"/>
            <a:pathLst>
              <a:path w="9962550" h="7480970">
                <a:moveTo>
                  <a:pt x="0" y="0"/>
                </a:moveTo>
                <a:lnTo>
                  <a:pt x="9962551" y="0"/>
                </a:lnTo>
                <a:lnTo>
                  <a:pt x="9962551" y="7480969"/>
                </a:lnTo>
                <a:lnTo>
                  <a:pt x="0" y="7480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1561105" y="2159198"/>
            <a:ext cx="6149597" cy="7099102"/>
          </a:xfrm>
          <a:custGeom>
            <a:avLst/>
            <a:gdLst/>
            <a:ahLst/>
            <a:cxnLst/>
            <a:rect l="l" t="t" r="r" b="b"/>
            <a:pathLst>
              <a:path w="6149597" h="7099102">
                <a:moveTo>
                  <a:pt x="6149597" y="0"/>
                </a:moveTo>
                <a:lnTo>
                  <a:pt x="0" y="0"/>
                </a:lnTo>
                <a:lnTo>
                  <a:pt x="0" y="7099102"/>
                </a:lnTo>
                <a:lnTo>
                  <a:pt x="6149597" y="7099102"/>
                </a:lnTo>
                <a:lnTo>
                  <a:pt x="6149597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10" name="TextBox 10"/>
          <p:cNvSpPr txBox="1"/>
          <p:nvPr/>
        </p:nvSpPr>
        <p:spPr>
          <a:xfrm>
            <a:off x="296876" y="639535"/>
            <a:ext cx="11264230" cy="1401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59"/>
              </a:lnSpc>
            </a:pPr>
            <a:r>
              <a:rPr lang="en-US" sz="8477" b="1" dirty="0" err="1">
                <a:solidFill>
                  <a:srgbClr val="FFFFFF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Définition</a:t>
            </a:r>
            <a:r>
              <a:rPr lang="en-US" sz="8477" b="1" dirty="0">
                <a:solidFill>
                  <a:srgbClr val="FFFFFF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 de Power BI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74155" y="3159869"/>
            <a:ext cx="9135324" cy="5980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09"/>
              </a:lnSpc>
              <a:spcBef>
                <a:spcPct val="0"/>
              </a:spcBef>
            </a:pPr>
            <a:r>
              <a:rPr lang="en-US" sz="3792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Power BI </a:t>
            </a:r>
            <a:r>
              <a:rPr lang="en-US" sz="3792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est</a:t>
            </a:r>
            <a:r>
              <a:rPr lang="en-US" sz="3792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 la </a:t>
            </a:r>
            <a:r>
              <a:rPr lang="en-US" sz="3792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plateforme</a:t>
            </a:r>
            <a:r>
              <a:rPr lang="en-US" sz="3792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 </a:t>
            </a:r>
            <a:r>
              <a:rPr lang="en-US" sz="3792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d’analytique</a:t>
            </a:r>
            <a:r>
              <a:rPr lang="en-US" sz="3792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 métier de Microsoft qui </a:t>
            </a:r>
            <a:r>
              <a:rPr lang="en-US" sz="3792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vous</a:t>
            </a:r>
            <a:r>
              <a:rPr lang="en-US" sz="3792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 aide à transformer les données </a:t>
            </a:r>
            <a:r>
              <a:rPr lang="en-US" sz="3792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en</a:t>
            </a:r>
            <a:r>
              <a:rPr lang="en-US" sz="3792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 insights </a:t>
            </a:r>
            <a:r>
              <a:rPr lang="en-US" sz="3792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exploitables</a:t>
            </a:r>
            <a:r>
              <a:rPr lang="en-US" sz="3792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. </a:t>
            </a:r>
            <a:r>
              <a:rPr lang="en-US" sz="3792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Que</a:t>
            </a:r>
            <a:r>
              <a:rPr lang="en-US" sz="3792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 </a:t>
            </a:r>
            <a:r>
              <a:rPr lang="en-US" sz="3792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vous</a:t>
            </a:r>
            <a:r>
              <a:rPr lang="en-US" sz="3792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 </a:t>
            </a:r>
            <a:r>
              <a:rPr lang="en-US" sz="3792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soyez</a:t>
            </a:r>
            <a:r>
              <a:rPr lang="en-US" sz="3792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 un </a:t>
            </a:r>
            <a:r>
              <a:rPr lang="en-US" sz="3792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utilisateur</a:t>
            </a:r>
            <a:r>
              <a:rPr lang="en-US" sz="3792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 </a:t>
            </a:r>
            <a:r>
              <a:rPr lang="en-US" sz="3792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professionnel</a:t>
            </a:r>
            <a:r>
              <a:rPr lang="en-US" sz="3792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, un </a:t>
            </a:r>
            <a:r>
              <a:rPr lang="en-US" sz="3792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créateur</a:t>
            </a:r>
            <a:r>
              <a:rPr lang="en-US" sz="3792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 de rapports </a:t>
            </a:r>
            <a:r>
              <a:rPr lang="en-US" sz="3792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ou</a:t>
            </a:r>
            <a:r>
              <a:rPr lang="en-US" sz="3792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 un </a:t>
            </a:r>
            <a:r>
              <a:rPr lang="en-US" sz="3792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développeur</a:t>
            </a:r>
            <a:r>
              <a:rPr lang="en-US" sz="3792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, Power BI </a:t>
            </a:r>
            <a:r>
              <a:rPr lang="en-US" sz="3792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offre</a:t>
            </a:r>
            <a:r>
              <a:rPr lang="en-US" sz="3792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 des </a:t>
            </a:r>
            <a:r>
              <a:rPr lang="en-US" sz="3792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outils</a:t>
            </a:r>
            <a:r>
              <a:rPr lang="en-US" sz="3792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 et services </a:t>
            </a:r>
            <a:r>
              <a:rPr lang="en-US" sz="3792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intégrés</a:t>
            </a:r>
            <a:r>
              <a:rPr lang="en-US" sz="3792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 pour connecter, </a:t>
            </a:r>
            <a:r>
              <a:rPr lang="en-US" sz="3792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visualiser</a:t>
            </a:r>
            <a:r>
              <a:rPr lang="en-US" sz="3792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 et </a:t>
            </a:r>
            <a:r>
              <a:rPr lang="en-US" sz="3792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partager</a:t>
            </a:r>
            <a:r>
              <a:rPr lang="en-US" sz="3792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 des données au sein de </a:t>
            </a:r>
            <a:r>
              <a:rPr lang="en-US" sz="3792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votre</a:t>
            </a:r>
            <a:r>
              <a:rPr lang="en-US" sz="3792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 </a:t>
            </a:r>
            <a:r>
              <a:rPr lang="en-US" sz="3792" b="1" dirty="0" err="1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organisation</a:t>
            </a:r>
            <a:r>
              <a:rPr lang="en-US" sz="3792" b="1" dirty="0">
                <a:solidFill>
                  <a:srgbClr val="FFFFFF"/>
                </a:solidFill>
                <a:latin typeface="Awami Nastaliq Bold"/>
                <a:ea typeface="Awami Nastaliq Bold"/>
                <a:cs typeface="Awami Nastaliq Bold"/>
                <a:sym typeface="Awami Nastaliq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91" r="-31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38174" y="3294850"/>
            <a:ext cx="5914180" cy="6250125"/>
          </a:xfrm>
          <a:custGeom>
            <a:avLst/>
            <a:gdLst/>
            <a:ahLst/>
            <a:cxnLst/>
            <a:rect l="l" t="t" r="r" b="b"/>
            <a:pathLst>
              <a:path w="5914180" h="6250125">
                <a:moveTo>
                  <a:pt x="0" y="0"/>
                </a:moveTo>
                <a:lnTo>
                  <a:pt x="5914180" y="0"/>
                </a:lnTo>
                <a:lnTo>
                  <a:pt x="5914180" y="6250124"/>
                </a:lnTo>
                <a:lnTo>
                  <a:pt x="0" y="62501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9258300"/>
            <a:ext cx="5224276" cy="1332190"/>
          </a:xfrm>
          <a:custGeom>
            <a:avLst/>
            <a:gdLst/>
            <a:ahLst/>
            <a:cxnLst/>
            <a:rect l="l" t="t" r="r" b="b"/>
            <a:pathLst>
              <a:path w="5224276" h="1332190">
                <a:moveTo>
                  <a:pt x="0" y="0"/>
                </a:moveTo>
                <a:lnTo>
                  <a:pt x="5224276" y="0"/>
                </a:lnTo>
                <a:lnTo>
                  <a:pt x="5224276" y="1332190"/>
                </a:lnTo>
                <a:lnTo>
                  <a:pt x="0" y="13321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2999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452354" y="3026236"/>
            <a:ext cx="11650896" cy="4179759"/>
          </a:xfrm>
          <a:custGeom>
            <a:avLst/>
            <a:gdLst/>
            <a:ahLst/>
            <a:cxnLst/>
            <a:rect l="l" t="t" r="r" b="b"/>
            <a:pathLst>
              <a:path w="11650896" h="4179759">
                <a:moveTo>
                  <a:pt x="0" y="0"/>
                </a:moveTo>
                <a:lnTo>
                  <a:pt x="11650896" y="0"/>
                </a:lnTo>
                <a:lnTo>
                  <a:pt x="11650896" y="4179759"/>
                </a:lnTo>
                <a:lnTo>
                  <a:pt x="0" y="41797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77802" y="-3537587"/>
            <a:ext cx="1813900" cy="2743138"/>
          </a:xfrm>
          <a:custGeom>
            <a:avLst/>
            <a:gdLst/>
            <a:ahLst/>
            <a:cxnLst/>
            <a:rect l="l" t="t" r="r" b="b"/>
            <a:pathLst>
              <a:path w="1813900" h="2743138">
                <a:moveTo>
                  <a:pt x="0" y="0"/>
                </a:moveTo>
                <a:lnTo>
                  <a:pt x="1813900" y="0"/>
                </a:lnTo>
                <a:lnTo>
                  <a:pt x="1813900" y="2743138"/>
                </a:lnTo>
                <a:lnTo>
                  <a:pt x="0" y="27431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882117" y="7537160"/>
            <a:ext cx="1877307" cy="2007815"/>
          </a:xfrm>
          <a:custGeom>
            <a:avLst/>
            <a:gdLst/>
            <a:ahLst/>
            <a:cxnLst/>
            <a:rect l="l" t="t" r="r" b="b"/>
            <a:pathLst>
              <a:path w="1877307" h="2007815">
                <a:moveTo>
                  <a:pt x="0" y="0"/>
                </a:moveTo>
                <a:lnTo>
                  <a:pt x="1877306" y="0"/>
                </a:lnTo>
                <a:lnTo>
                  <a:pt x="1877306" y="2007814"/>
                </a:lnTo>
                <a:lnTo>
                  <a:pt x="0" y="20078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823156" y="7537160"/>
            <a:ext cx="1889855" cy="2007815"/>
          </a:xfrm>
          <a:custGeom>
            <a:avLst/>
            <a:gdLst/>
            <a:ahLst/>
            <a:cxnLst/>
            <a:rect l="l" t="t" r="r" b="b"/>
            <a:pathLst>
              <a:path w="1889855" h="2007815">
                <a:moveTo>
                  <a:pt x="0" y="0"/>
                </a:moveTo>
                <a:lnTo>
                  <a:pt x="1889855" y="0"/>
                </a:lnTo>
                <a:lnTo>
                  <a:pt x="1889855" y="2007814"/>
                </a:lnTo>
                <a:lnTo>
                  <a:pt x="0" y="20078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726741" y="7411080"/>
            <a:ext cx="2000294" cy="2111128"/>
          </a:xfrm>
          <a:custGeom>
            <a:avLst/>
            <a:gdLst/>
            <a:ahLst/>
            <a:cxnLst/>
            <a:rect l="l" t="t" r="r" b="b"/>
            <a:pathLst>
              <a:path w="2000294" h="2111128">
                <a:moveTo>
                  <a:pt x="0" y="0"/>
                </a:moveTo>
                <a:lnTo>
                  <a:pt x="2000294" y="0"/>
                </a:lnTo>
                <a:lnTo>
                  <a:pt x="2000294" y="2111128"/>
                </a:lnTo>
                <a:lnTo>
                  <a:pt x="0" y="21111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087406" y="7537160"/>
            <a:ext cx="1728407" cy="1933882"/>
          </a:xfrm>
          <a:custGeom>
            <a:avLst/>
            <a:gdLst/>
            <a:ahLst/>
            <a:cxnLst/>
            <a:rect l="l" t="t" r="r" b="b"/>
            <a:pathLst>
              <a:path w="1728407" h="1933882">
                <a:moveTo>
                  <a:pt x="0" y="0"/>
                </a:moveTo>
                <a:lnTo>
                  <a:pt x="1728407" y="0"/>
                </a:lnTo>
                <a:lnTo>
                  <a:pt x="1728407" y="1933882"/>
                </a:lnTo>
                <a:lnTo>
                  <a:pt x="0" y="193388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139865" y="7537160"/>
            <a:ext cx="1827111" cy="2007815"/>
          </a:xfrm>
          <a:custGeom>
            <a:avLst/>
            <a:gdLst/>
            <a:ahLst/>
            <a:cxnLst/>
            <a:rect l="l" t="t" r="r" b="b"/>
            <a:pathLst>
              <a:path w="1827111" h="2007815">
                <a:moveTo>
                  <a:pt x="0" y="0"/>
                </a:moveTo>
                <a:lnTo>
                  <a:pt x="1827111" y="0"/>
                </a:lnTo>
                <a:lnTo>
                  <a:pt x="1827111" y="2007814"/>
                </a:lnTo>
                <a:lnTo>
                  <a:pt x="0" y="200781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338451" y="7469903"/>
            <a:ext cx="2215714" cy="2052305"/>
          </a:xfrm>
          <a:custGeom>
            <a:avLst/>
            <a:gdLst/>
            <a:ahLst/>
            <a:cxnLst/>
            <a:rect l="l" t="t" r="r" b="b"/>
            <a:pathLst>
              <a:path w="2215714" h="2052305">
                <a:moveTo>
                  <a:pt x="0" y="0"/>
                </a:moveTo>
                <a:lnTo>
                  <a:pt x="2215714" y="0"/>
                </a:lnTo>
                <a:lnTo>
                  <a:pt x="2215714" y="2052305"/>
                </a:lnTo>
                <a:lnTo>
                  <a:pt x="0" y="205230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6724541" y="3553137"/>
            <a:ext cx="8412753" cy="1037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84"/>
              </a:lnSpc>
            </a:pPr>
            <a:r>
              <a:rPr lang="en-US" sz="6331" b="1" dirty="0" err="1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Collecte</a:t>
            </a:r>
            <a:r>
              <a:rPr lang="en-US" sz="6331" b="1" dirty="0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 des données 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495910" y="4615134"/>
            <a:ext cx="9943824" cy="1804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832"/>
              </a:lnSpc>
            </a:pPr>
            <a:r>
              <a:rPr lang="en-US" sz="34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Power BI se connecte à différentes sources (Excel, bases de données, web, cloud...) pour importer les données brutes</a:t>
            </a:r>
            <a:r>
              <a:rPr lang="ar-EG" sz="34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.</a:t>
            </a:r>
          </a:p>
        </p:txBody>
      </p:sp>
      <p:sp>
        <p:nvSpPr>
          <p:cNvPr id="15" name="Freeform 15"/>
          <p:cNvSpPr/>
          <p:nvPr/>
        </p:nvSpPr>
        <p:spPr>
          <a:xfrm>
            <a:off x="4219619" y="9522208"/>
            <a:ext cx="2337510" cy="596065"/>
          </a:xfrm>
          <a:custGeom>
            <a:avLst/>
            <a:gdLst/>
            <a:ahLst/>
            <a:cxnLst/>
            <a:rect l="l" t="t" r="r" b="b"/>
            <a:pathLst>
              <a:path w="2337510" h="596065">
                <a:moveTo>
                  <a:pt x="0" y="0"/>
                </a:moveTo>
                <a:lnTo>
                  <a:pt x="2337510" y="0"/>
                </a:lnTo>
                <a:lnTo>
                  <a:pt x="2337510" y="596065"/>
                </a:lnTo>
                <a:lnTo>
                  <a:pt x="0" y="5960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2999"/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773767" y="9559688"/>
            <a:ext cx="2337510" cy="596065"/>
          </a:xfrm>
          <a:custGeom>
            <a:avLst/>
            <a:gdLst/>
            <a:ahLst/>
            <a:cxnLst/>
            <a:rect l="l" t="t" r="r" b="b"/>
            <a:pathLst>
              <a:path w="2337510" h="596065">
                <a:moveTo>
                  <a:pt x="0" y="0"/>
                </a:moveTo>
                <a:lnTo>
                  <a:pt x="2337510" y="0"/>
                </a:lnTo>
                <a:lnTo>
                  <a:pt x="2337510" y="596065"/>
                </a:lnTo>
                <a:lnTo>
                  <a:pt x="0" y="5960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2999"/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901167" y="9559688"/>
            <a:ext cx="2337510" cy="596065"/>
          </a:xfrm>
          <a:custGeom>
            <a:avLst/>
            <a:gdLst/>
            <a:ahLst/>
            <a:cxnLst/>
            <a:rect l="l" t="t" r="r" b="b"/>
            <a:pathLst>
              <a:path w="2337510" h="596065">
                <a:moveTo>
                  <a:pt x="0" y="0"/>
                </a:moveTo>
                <a:lnTo>
                  <a:pt x="2337510" y="0"/>
                </a:lnTo>
                <a:lnTo>
                  <a:pt x="2337510" y="596065"/>
                </a:lnTo>
                <a:lnTo>
                  <a:pt x="0" y="5960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2999"/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790414" y="9522208"/>
            <a:ext cx="2337510" cy="596065"/>
          </a:xfrm>
          <a:custGeom>
            <a:avLst/>
            <a:gdLst/>
            <a:ahLst/>
            <a:cxnLst/>
            <a:rect l="l" t="t" r="r" b="b"/>
            <a:pathLst>
              <a:path w="2337510" h="596065">
                <a:moveTo>
                  <a:pt x="0" y="0"/>
                </a:moveTo>
                <a:lnTo>
                  <a:pt x="2337510" y="0"/>
                </a:lnTo>
                <a:lnTo>
                  <a:pt x="2337510" y="596065"/>
                </a:lnTo>
                <a:lnTo>
                  <a:pt x="0" y="5960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2999"/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2932290" y="9559688"/>
            <a:ext cx="2337510" cy="596065"/>
          </a:xfrm>
          <a:custGeom>
            <a:avLst/>
            <a:gdLst/>
            <a:ahLst/>
            <a:cxnLst/>
            <a:rect l="l" t="t" r="r" b="b"/>
            <a:pathLst>
              <a:path w="2337510" h="596065">
                <a:moveTo>
                  <a:pt x="0" y="0"/>
                </a:moveTo>
                <a:lnTo>
                  <a:pt x="2337511" y="0"/>
                </a:lnTo>
                <a:lnTo>
                  <a:pt x="2337511" y="596065"/>
                </a:lnTo>
                <a:lnTo>
                  <a:pt x="0" y="5960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2999"/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5412676" y="9522208"/>
            <a:ext cx="2337510" cy="596065"/>
          </a:xfrm>
          <a:custGeom>
            <a:avLst/>
            <a:gdLst/>
            <a:ahLst/>
            <a:cxnLst/>
            <a:rect l="l" t="t" r="r" b="b"/>
            <a:pathLst>
              <a:path w="2337510" h="596065">
                <a:moveTo>
                  <a:pt x="0" y="0"/>
                </a:moveTo>
                <a:lnTo>
                  <a:pt x="2337510" y="0"/>
                </a:lnTo>
                <a:lnTo>
                  <a:pt x="2337510" y="596065"/>
                </a:lnTo>
                <a:lnTo>
                  <a:pt x="0" y="5960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2999"/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-1148290" y="262124"/>
            <a:ext cx="11904786" cy="2697437"/>
            <a:chOff x="0" y="0"/>
            <a:chExt cx="15873049" cy="3596583"/>
          </a:xfrm>
        </p:grpSpPr>
        <p:sp>
          <p:nvSpPr>
            <p:cNvPr id="22" name="Freeform 22"/>
            <p:cNvSpPr/>
            <p:nvPr/>
          </p:nvSpPr>
          <p:spPr>
            <a:xfrm>
              <a:off x="1015544" y="2093566"/>
              <a:ext cx="14857505" cy="1503017"/>
            </a:xfrm>
            <a:custGeom>
              <a:avLst/>
              <a:gdLst/>
              <a:ahLst/>
              <a:cxnLst/>
              <a:rect l="l" t="t" r="r" b="b"/>
              <a:pathLst>
                <a:path w="14857505" h="1503017">
                  <a:moveTo>
                    <a:pt x="0" y="0"/>
                  </a:moveTo>
                  <a:lnTo>
                    <a:pt x="14857505" y="0"/>
                  </a:lnTo>
                  <a:lnTo>
                    <a:pt x="14857505" y="1503017"/>
                  </a:lnTo>
                  <a:lnTo>
                    <a:pt x="0" y="1503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t="-1896" b="-1896"/>
              </a:stretch>
            </a:blipFill>
          </p:spPr>
        </p:sp>
        <p:grpSp>
          <p:nvGrpSpPr>
            <p:cNvPr id="23" name="Group 23"/>
            <p:cNvGrpSpPr/>
            <p:nvPr/>
          </p:nvGrpSpPr>
          <p:grpSpPr>
            <a:xfrm rot="-5400000">
              <a:off x="6670619" y="-6670619"/>
              <a:ext cx="2531811" cy="15873049"/>
              <a:chOff x="0" y="0"/>
              <a:chExt cx="145177" cy="910177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45177" cy="910177"/>
              </a:xfrm>
              <a:custGeom>
                <a:avLst/>
                <a:gdLst/>
                <a:ahLst/>
                <a:cxnLst/>
                <a:rect l="l" t="t" r="r" b="b"/>
                <a:pathLst>
                  <a:path w="145177" h="910177">
                    <a:moveTo>
                      <a:pt x="72588" y="0"/>
                    </a:moveTo>
                    <a:lnTo>
                      <a:pt x="72588" y="0"/>
                    </a:lnTo>
                    <a:cubicBezTo>
                      <a:pt x="112678" y="0"/>
                      <a:pt x="145177" y="32499"/>
                      <a:pt x="145177" y="72588"/>
                    </a:cubicBezTo>
                    <a:lnTo>
                      <a:pt x="145177" y="837589"/>
                    </a:lnTo>
                    <a:cubicBezTo>
                      <a:pt x="145177" y="856841"/>
                      <a:pt x="137529" y="875304"/>
                      <a:pt x="123916" y="888917"/>
                    </a:cubicBezTo>
                    <a:cubicBezTo>
                      <a:pt x="110303" y="902530"/>
                      <a:pt x="91840" y="910177"/>
                      <a:pt x="72588" y="910177"/>
                    </a:cubicBezTo>
                    <a:lnTo>
                      <a:pt x="72588" y="910177"/>
                    </a:lnTo>
                    <a:cubicBezTo>
                      <a:pt x="32499" y="910177"/>
                      <a:pt x="0" y="877679"/>
                      <a:pt x="0" y="837589"/>
                    </a:cubicBezTo>
                    <a:lnTo>
                      <a:pt x="0" y="72588"/>
                    </a:lnTo>
                    <a:cubicBezTo>
                      <a:pt x="0" y="53337"/>
                      <a:pt x="7648" y="34874"/>
                      <a:pt x="21261" y="21261"/>
                    </a:cubicBezTo>
                    <a:cubicBezTo>
                      <a:pt x="34874" y="7648"/>
                      <a:pt x="53337" y="0"/>
                      <a:pt x="72588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FA013">
                      <a:alpha val="100000"/>
                    </a:srgbClr>
                  </a:gs>
                  <a:gs pos="100000">
                    <a:srgbClr val="000000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47625"/>
                <a:ext cx="145177" cy="9578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1376312" y="661937"/>
              <a:ext cx="14275786" cy="1216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80"/>
                </a:lnSpc>
              </a:pPr>
              <a:r>
                <a:rPr lang="en-US" sz="6154" b="1">
                  <a:solidFill>
                    <a:srgbClr val="FCFDFE"/>
                  </a:solidFill>
                  <a:latin typeface="29LT Riwaya Bold"/>
                  <a:ea typeface="29LT Riwaya Bold"/>
                  <a:cs typeface="29LT Riwaya Bold"/>
                  <a:sym typeface="29LT Riwaya Bold"/>
                </a:rPr>
                <a:t>Principe  De  Fonctionnement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3.82716E-6 L -0.00243 0.3728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1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91" r="-31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38174" y="3294850"/>
            <a:ext cx="5914180" cy="6250125"/>
          </a:xfrm>
          <a:custGeom>
            <a:avLst/>
            <a:gdLst/>
            <a:ahLst/>
            <a:cxnLst/>
            <a:rect l="l" t="t" r="r" b="b"/>
            <a:pathLst>
              <a:path w="5914180" h="6250125">
                <a:moveTo>
                  <a:pt x="0" y="0"/>
                </a:moveTo>
                <a:lnTo>
                  <a:pt x="5914180" y="0"/>
                </a:lnTo>
                <a:lnTo>
                  <a:pt x="5914180" y="6250124"/>
                </a:lnTo>
                <a:lnTo>
                  <a:pt x="0" y="62501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9258300"/>
            <a:ext cx="5224276" cy="1332190"/>
          </a:xfrm>
          <a:custGeom>
            <a:avLst/>
            <a:gdLst/>
            <a:ahLst/>
            <a:cxnLst/>
            <a:rect l="l" t="t" r="r" b="b"/>
            <a:pathLst>
              <a:path w="5224276" h="1332190">
                <a:moveTo>
                  <a:pt x="0" y="0"/>
                </a:moveTo>
                <a:lnTo>
                  <a:pt x="5224276" y="0"/>
                </a:lnTo>
                <a:lnTo>
                  <a:pt x="5224276" y="1332190"/>
                </a:lnTo>
                <a:lnTo>
                  <a:pt x="0" y="13321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2999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718086" y="3038790"/>
            <a:ext cx="11498443" cy="7200900"/>
          </a:xfrm>
          <a:custGeom>
            <a:avLst/>
            <a:gdLst/>
            <a:ahLst/>
            <a:cxnLst/>
            <a:rect l="l" t="t" r="r" b="b"/>
            <a:pathLst>
              <a:path w="11498443" h="7200900">
                <a:moveTo>
                  <a:pt x="0" y="0"/>
                </a:moveTo>
                <a:lnTo>
                  <a:pt x="11498443" y="0"/>
                </a:lnTo>
                <a:lnTo>
                  <a:pt x="11498443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467307" y="-3368512"/>
            <a:ext cx="1735792" cy="2722812"/>
          </a:xfrm>
          <a:custGeom>
            <a:avLst/>
            <a:gdLst/>
            <a:ahLst/>
            <a:cxnLst/>
            <a:rect l="l" t="t" r="r" b="b"/>
            <a:pathLst>
              <a:path w="1735792" h="2722812">
                <a:moveTo>
                  <a:pt x="0" y="0"/>
                </a:moveTo>
                <a:lnTo>
                  <a:pt x="1735792" y="0"/>
                </a:lnTo>
                <a:lnTo>
                  <a:pt x="1735792" y="2722812"/>
                </a:lnTo>
                <a:lnTo>
                  <a:pt x="0" y="27228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 dirty="0"/>
          </a:p>
        </p:txBody>
      </p:sp>
      <p:grpSp>
        <p:nvGrpSpPr>
          <p:cNvPr id="7" name="Group 7"/>
          <p:cNvGrpSpPr/>
          <p:nvPr/>
        </p:nvGrpSpPr>
        <p:grpSpPr>
          <a:xfrm>
            <a:off x="14701192" y="2078021"/>
            <a:ext cx="3161886" cy="3669239"/>
            <a:chOff x="0" y="0"/>
            <a:chExt cx="4215848" cy="4892319"/>
          </a:xfrm>
        </p:grpSpPr>
        <p:sp>
          <p:nvSpPr>
            <p:cNvPr id="8" name="Freeform 8"/>
            <p:cNvSpPr/>
            <p:nvPr/>
          </p:nvSpPr>
          <p:spPr>
            <a:xfrm>
              <a:off x="1128192" y="0"/>
              <a:ext cx="3087656" cy="4023005"/>
            </a:xfrm>
            <a:custGeom>
              <a:avLst/>
              <a:gdLst/>
              <a:ahLst/>
              <a:cxnLst/>
              <a:rect l="l" t="t" r="r" b="b"/>
              <a:pathLst>
                <a:path w="3087656" h="4023005">
                  <a:moveTo>
                    <a:pt x="0" y="0"/>
                  </a:moveTo>
                  <a:lnTo>
                    <a:pt x="3087656" y="0"/>
                  </a:lnTo>
                  <a:lnTo>
                    <a:pt x="3087656" y="4023005"/>
                  </a:lnTo>
                  <a:lnTo>
                    <a:pt x="0" y="402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8890327">
              <a:off x="736594" y="927192"/>
              <a:ext cx="2619945" cy="3540467"/>
            </a:xfrm>
            <a:custGeom>
              <a:avLst/>
              <a:gdLst/>
              <a:ahLst/>
              <a:cxnLst/>
              <a:rect l="l" t="t" r="r" b="b"/>
              <a:pathLst>
                <a:path w="2619945" h="3540467">
                  <a:moveTo>
                    <a:pt x="0" y="0"/>
                  </a:moveTo>
                  <a:lnTo>
                    <a:pt x="2619946" y="0"/>
                  </a:lnTo>
                  <a:lnTo>
                    <a:pt x="2619946" y="3540467"/>
                  </a:lnTo>
                  <a:lnTo>
                    <a:pt x="0" y="35404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7004073" y="4330190"/>
            <a:ext cx="8647749" cy="1664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3"/>
              </a:lnSpc>
            </a:pPr>
            <a:r>
              <a:rPr lang="en-US" sz="4942" b="1" dirty="0" err="1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Nettoyage</a:t>
            </a:r>
            <a:r>
              <a:rPr lang="en-US" sz="4942" b="1" dirty="0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 et  transformation des données 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091856" y="6170446"/>
            <a:ext cx="10293704" cy="2787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96786" lvl="1" indent="-448393" algn="ctr">
              <a:lnSpc>
                <a:spcPts val="5565"/>
              </a:lnSpc>
              <a:buFont typeface="Arial"/>
              <a:buChar char="•"/>
            </a:pPr>
            <a:r>
              <a:rPr lang="en-US" sz="4153" b="1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Supprimer les doublons ou les erreurs</a:t>
            </a:r>
          </a:p>
          <a:p>
            <a:pPr marL="896786" lvl="1" indent="-448393" algn="ctr">
              <a:lnSpc>
                <a:spcPts val="5565"/>
              </a:lnSpc>
              <a:buFont typeface="Arial"/>
              <a:buChar char="•"/>
            </a:pPr>
            <a:r>
              <a:rPr lang="en-US" sz="4153" b="1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Changer les types de données</a:t>
            </a:r>
          </a:p>
          <a:p>
            <a:pPr marL="896786" lvl="1" indent="-448393" algn="ctr">
              <a:lnSpc>
                <a:spcPts val="5565"/>
              </a:lnSpc>
              <a:buFont typeface="Arial"/>
              <a:buChar char="•"/>
            </a:pPr>
            <a:r>
              <a:rPr lang="en-US" sz="4153" b="1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Fusionner ou diviser les colonnes</a:t>
            </a:r>
          </a:p>
          <a:p>
            <a:pPr marL="896786" lvl="1" indent="-448393" algn="ctr">
              <a:lnSpc>
                <a:spcPts val="5565"/>
              </a:lnSpc>
              <a:buFont typeface="Arial"/>
              <a:buChar char="•"/>
            </a:pPr>
            <a:r>
              <a:rPr lang="en-US" sz="4153" b="1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Créer de nouvelles colonnes calculées</a:t>
            </a:r>
          </a:p>
        </p:txBody>
      </p:sp>
      <p:sp>
        <p:nvSpPr>
          <p:cNvPr id="12" name="Freeform 12"/>
          <p:cNvSpPr/>
          <p:nvPr/>
        </p:nvSpPr>
        <p:spPr>
          <a:xfrm>
            <a:off x="15313294" y="5341695"/>
            <a:ext cx="2903236" cy="740325"/>
          </a:xfrm>
          <a:custGeom>
            <a:avLst/>
            <a:gdLst/>
            <a:ahLst/>
            <a:cxnLst/>
            <a:rect l="l" t="t" r="r" b="b"/>
            <a:pathLst>
              <a:path w="2903236" h="740325">
                <a:moveTo>
                  <a:pt x="0" y="0"/>
                </a:moveTo>
                <a:lnTo>
                  <a:pt x="2903235" y="0"/>
                </a:lnTo>
                <a:lnTo>
                  <a:pt x="2903235" y="740325"/>
                </a:lnTo>
                <a:lnTo>
                  <a:pt x="0" y="7403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2999"/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-1148290" y="262124"/>
            <a:ext cx="11904786" cy="2697437"/>
            <a:chOff x="0" y="0"/>
            <a:chExt cx="15873049" cy="3596583"/>
          </a:xfrm>
        </p:grpSpPr>
        <p:sp>
          <p:nvSpPr>
            <p:cNvPr id="14" name="Freeform 14"/>
            <p:cNvSpPr/>
            <p:nvPr/>
          </p:nvSpPr>
          <p:spPr>
            <a:xfrm>
              <a:off x="1015544" y="2093566"/>
              <a:ext cx="14857505" cy="1503017"/>
            </a:xfrm>
            <a:custGeom>
              <a:avLst/>
              <a:gdLst/>
              <a:ahLst/>
              <a:cxnLst/>
              <a:rect l="l" t="t" r="r" b="b"/>
              <a:pathLst>
                <a:path w="14857505" h="1503017">
                  <a:moveTo>
                    <a:pt x="0" y="0"/>
                  </a:moveTo>
                  <a:lnTo>
                    <a:pt x="14857505" y="0"/>
                  </a:lnTo>
                  <a:lnTo>
                    <a:pt x="14857505" y="1503017"/>
                  </a:lnTo>
                  <a:lnTo>
                    <a:pt x="0" y="1503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1896" b="-1896"/>
              </a:stretch>
            </a:blipFill>
          </p:spPr>
        </p:sp>
        <p:grpSp>
          <p:nvGrpSpPr>
            <p:cNvPr id="15" name="Group 15"/>
            <p:cNvGrpSpPr/>
            <p:nvPr/>
          </p:nvGrpSpPr>
          <p:grpSpPr>
            <a:xfrm rot="-5400000">
              <a:off x="6670619" y="-6670619"/>
              <a:ext cx="2531811" cy="15873049"/>
              <a:chOff x="0" y="0"/>
              <a:chExt cx="145177" cy="91017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45177" cy="910177"/>
              </a:xfrm>
              <a:custGeom>
                <a:avLst/>
                <a:gdLst/>
                <a:ahLst/>
                <a:cxnLst/>
                <a:rect l="l" t="t" r="r" b="b"/>
                <a:pathLst>
                  <a:path w="145177" h="910177">
                    <a:moveTo>
                      <a:pt x="72588" y="0"/>
                    </a:moveTo>
                    <a:lnTo>
                      <a:pt x="72588" y="0"/>
                    </a:lnTo>
                    <a:cubicBezTo>
                      <a:pt x="112678" y="0"/>
                      <a:pt x="145177" y="32499"/>
                      <a:pt x="145177" y="72588"/>
                    </a:cubicBezTo>
                    <a:lnTo>
                      <a:pt x="145177" y="837589"/>
                    </a:lnTo>
                    <a:cubicBezTo>
                      <a:pt x="145177" y="856841"/>
                      <a:pt x="137529" y="875304"/>
                      <a:pt x="123916" y="888917"/>
                    </a:cubicBezTo>
                    <a:cubicBezTo>
                      <a:pt x="110303" y="902530"/>
                      <a:pt x="91840" y="910177"/>
                      <a:pt x="72588" y="910177"/>
                    </a:cubicBezTo>
                    <a:lnTo>
                      <a:pt x="72588" y="910177"/>
                    </a:lnTo>
                    <a:cubicBezTo>
                      <a:pt x="32499" y="910177"/>
                      <a:pt x="0" y="877679"/>
                      <a:pt x="0" y="837589"/>
                    </a:cubicBezTo>
                    <a:lnTo>
                      <a:pt x="0" y="72588"/>
                    </a:lnTo>
                    <a:cubicBezTo>
                      <a:pt x="0" y="53337"/>
                      <a:pt x="7648" y="34874"/>
                      <a:pt x="21261" y="21261"/>
                    </a:cubicBezTo>
                    <a:cubicBezTo>
                      <a:pt x="34874" y="7648"/>
                      <a:pt x="53337" y="0"/>
                      <a:pt x="72588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FA013">
                      <a:alpha val="100000"/>
                    </a:srgbClr>
                  </a:gs>
                  <a:gs pos="100000">
                    <a:srgbClr val="000000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145177" cy="9578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1376312" y="661937"/>
              <a:ext cx="14275786" cy="1216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80"/>
                </a:lnSpc>
              </a:pPr>
              <a:r>
                <a:rPr lang="en-US" sz="6154" b="1">
                  <a:solidFill>
                    <a:srgbClr val="FCFDFE"/>
                  </a:solidFill>
                  <a:latin typeface="29LT Riwaya Bold"/>
                  <a:ea typeface="29LT Riwaya Bold"/>
                  <a:cs typeface="29LT Riwaya Bold"/>
                  <a:sym typeface="29LT Riwaya Bold"/>
                </a:rPr>
                <a:t>Principe  De  Fonctionnement</a:t>
              </a: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7284E-6 L 3.33333E-6 0.397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8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  <p:bldP spid="11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91" r="-31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452354" y="3026236"/>
            <a:ext cx="11650896" cy="4179759"/>
          </a:xfrm>
          <a:custGeom>
            <a:avLst/>
            <a:gdLst/>
            <a:ahLst/>
            <a:cxnLst/>
            <a:rect l="l" t="t" r="r" b="b"/>
            <a:pathLst>
              <a:path w="11650896" h="4179759">
                <a:moveTo>
                  <a:pt x="0" y="0"/>
                </a:moveTo>
                <a:lnTo>
                  <a:pt x="11650896" y="0"/>
                </a:lnTo>
                <a:lnTo>
                  <a:pt x="11650896" y="4179759"/>
                </a:lnTo>
                <a:lnTo>
                  <a:pt x="0" y="41797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38174" y="3294850"/>
            <a:ext cx="5914180" cy="6250125"/>
          </a:xfrm>
          <a:custGeom>
            <a:avLst/>
            <a:gdLst/>
            <a:ahLst/>
            <a:cxnLst/>
            <a:rect l="l" t="t" r="r" b="b"/>
            <a:pathLst>
              <a:path w="5914180" h="6250125">
                <a:moveTo>
                  <a:pt x="0" y="0"/>
                </a:moveTo>
                <a:lnTo>
                  <a:pt x="5914180" y="0"/>
                </a:lnTo>
                <a:lnTo>
                  <a:pt x="5914180" y="6250124"/>
                </a:lnTo>
                <a:lnTo>
                  <a:pt x="0" y="62501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9258300"/>
            <a:ext cx="5224276" cy="1332190"/>
          </a:xfrm>
          <a:custGeom>
            <a:avLst/>
            <a:gdLst/>
            <a:ahLst/>
            <a:cxnLst/>
            <a:rect l="l" t="t" r="r" b="b"/>
            <a:pathLst>
              <a:path w="5224276" h="1332190">
                <a:moveTo>
                  <a:pt x="0" y="0"/>
                </a:moveTo>
                <a:lnTo>
                  <a:pt x="5224276" y="0"/>
                </a:lnTo>
                <a:lnTo>
                  <a:pt x="5224276" y="1332190"/>
                </a:lnTo>
                <a:lnTo>
                  <a:pt x="0" y="13321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2999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68279" y="7301245"/>
            <a:ext cx="2512474" cy="2512474"/>
          </a:xfrm>
          <a:custGeom>
            <a:avLst/>
            <a:gdLst/>
            <a:ahLst/>
            <a:cxnLst/>
            <a:rect l="l" t="t" r="r" b="b"/>
            <a:pathLst>
              <a:path w="2512474" h="2512474">
                <a:moveTo>
                  <a:pt x="0" y="0"/>
                </a:moveTo>
                <a:lnTo>
                  <a:pt x="2512473" y="0"/>
                </a:lnTo>
                <a:lnTo>
                  <a:pt x="2512473" y="2512473"/>
                </a:lnTo>
                <a:lnTo>
                  <a:pt x="0" y="25124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840138" y="7205995"/>
            <a:ext cx="2607724" cy="2607724"/>
          </a:xfrm>
          <a:custGeom>
            <a:avLst/>
            <a:gdLst/>
            <a:ahLst/>
            <a:cxnLst/>
            <a:rect l="l" t="t" r="r" b="b"/>
            <a:pathLst>
              <a:path w="2607724" h="2607724">
                <a:moveTo>
                  <a:pt x="0" y="0"/>
                </a:moveTo>
                <a:lnTo>
                  <a:pt x="2607724" y="0"/>
                </a:lnTo>
                <a:lnTo>
                  <a:pt x="2607724" y="2607723"/>
                </a:lnTo>
                <a:lnTo>
                  <a:pt x="0" y="26077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268549" y="-3162300"/>
            <a:ext cx="1735766" cy="2722770"/>
          </a:xfrm>
          <a:custGeom>
            <a:avLst/>
            <a:gdLst/>
            <a:ahLst/>
            <a:cxnLst/>
            <a:rect l="l" t="t" r="r" b="b"/>
            <a:pathLst>
              <a:path w="1735766" h="2722770">
                <a:moveTo>
                  <a:pt x="0" y="0"/>
                </a:moveTo>
                <a:lnTo>
                  <a:pt x="1735766" y="0"/>
                </a:lnTo>
                <a:lnTo>
                  <a:pt x="1735766" y="2722770"/>
                </a:lnTo>
                <a:lnTo>
                  <a:pt x="0" y="27227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091856" y="3722160"/>
            <a:ext cx="9264331" cy="979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93"/>
              </a:lnSpc>
            </a:pPr>
            <a:r>
              <a:rPr lang="en-US" sz="5890" b="1" dirty="0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 </a:t>
            </a:r>
            <a:r>
              <a:rPr lang="en-US" sz="5890" b="1" dirty="0" err="1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Modélisation</a:t>
            </a:r>
            <a:r>
              <a:rPr lang="en-US" sz="5890" b="1" dirty="0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 des données 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267422" y="4754165"/>
            <a:ext cx="11738021" cy="2356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2978" lvl="1" indent="-381489" algn="just">
              <a:lnSpc>
                <a:spcPts val="4735"/>
              </a:lnSpc>
              <a:buFont typeface="Arial"/>
              <a:buChar char="•"/>
            </a:pPr>
            <a:r>
              <a:rPr lang="en-US" sz="3533" b="1" dirty="0" err="1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Définir</a:t>
            </a:r>
            <a:r>
              <a:rPr lang="en-US" sz="3533" b="1" dirty="0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 des relations entre tables,</a:t>
            </a:r>
          </a:p>
          <a:p>
            <a:pPr marL="762978" lvl="1" indent="-381489" algn="l">
              <a:lnSpc>
                <a:spcPts val="4735"/>
              </a:lnSpc>
              <a:buFont typeface="Arial"/>
              <a:buChar char="•"/>
            </a:pPr>
            <a:r>
              <a:rPr lang="en-US" sz="3533" b="1" dirty="0" err="1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Créer</a:t>
            </a:r>
            <a:r>
              <a:rPr lang="en-US" sz="3533" b="1" dirty="0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 des </a:t>
            </a:r>
            <a:r>
              <a:rPr lang="en-US" sz="3533" b="1" dirty="0" err="1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mesures</a:t>
            </a:r>
            <a:r>
              <a:rPr lang="en-US" sz="3533" b="1" dirty="0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 (</a:t>
            </a:r>
            <a:r>
              <a:rPr lang="en-US" sz="3533" b="1" dirty="0" err="1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calculs</a:t>
            </a:r>
            <a:r>
              <a:rPr lang="en-US" sz="3533" b="1" dirty="0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 </a:t>
            </a:r>
            <a:r>
              <a:rPr lang="en-US" sz="3533" b="1" dirty="0" err="1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comme</a:t>
            </a:r>
            <a:r>
              <a:rPr lang="en-US" sz="3533" b="1" dirty="0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 la </a:t>
            </a:r>
            <a:r>
              <a:rPr lang="en-US" sz="3533" b="1" dirty="0" err="1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somme</a:t>
            </a:r>
            <a:r>
              <a:rPr lang="en-US" sz="3533" b="1" dirty="0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, </a:t>
            </a:r>
            <a:r>
              <a:rPr lang="en-US" sz="3533" b="1" dirty="0" err="1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moyenne</a:t>
            </a:r>
            <a:r>
              <a:rPr lang="en-US" sz="3533" b="1" dirty="0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, </a:t>
            </a:r>
            <a:r>
              <a:rPr lang="en-US" sz="3533" b="1" dirty="0" err="1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taux</a:t>
            </a:r>
            <a:r>
              <a:rPr lang="en-US" sz="3533" b="1" dirty="0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, etc.) avec le </a:t>
            </a:r>
            <a:r>
              <a:rPr lang="en-US" sz="3533" b="1" dirty="0" err="1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langage</a:t>
            </a:r>
            <a:r>
              <a:rPr lang="en-US" sz="3533" b="1" dirty="0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 DAX.</a:t>
            </a:r>
          </a:p>
          <a:p>
            <a:pPr algn="ctr">
              <a:lnSpc>
                <a:spcPts val="4735"/>
              </a:lnSpc>
            </a:pPr>
            <a:endParaRPr lang="en-US" sz="3533" b="1" dirty="0">
              <a:solidFill>
                <a:srgbClr val="000000"/>
              </a:solidFill>
              <a:latin typeface="29LT Riwaya Bold"/>
              <a:ea typeface="29LT Riwaya Bold"/>
              <a:cs typeface="29LT Riwaya Bold"/>
              <a:sym typeface="29LT Riwaya Bold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-1148290" y="262124"/>
            <a:ext cx="11904786" cy="2697437"/>
            <a:chOff x="0" y="0"/>
            <a:chExt cx="15873049" cy="3596583"/>
          </a:xfrm>
        </p:grpSpPr>
        <p:sp>
          <p:nvSpPr>
            <p:cNvPr id="12" name="Freeform 12"/>
            <p:cNvSpPr/>
            <p:nvPr/>
          </p:nvSpPr>
          <p:spPr>
            <a:xfrm>
              <a:off x="1015544" y="2093566"/>
              <a:ext cx="14857505" cy="1503017"/>
            </a:xfrm>
            <a:custGeom>
              <a:avLst/>
              <a:gdLst/>
              <a:ahLst/>
              <a:cxnLst/>
              <a:rect l="l" t="t" r="r" b="b"/>
              <a:pathLst>
                <a:path w="14857505" h="1503017">
                  <a:moveTo>
                    <a:pt x="0" y="0"/>
                  </a:moveTo>
                  <a:lnTo>
                    <a:pt x="14857505" y="0"/>
                  </a:lnTo>
                  <a:lnTo>
                    <a:pt x="14857505" y="1503017"/>
                  </a:lnTo>
                  <a:lnTo>
                    <a:pt x="0" y="1503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t="-1896" b="-1896"/>
              </a:stretch>
            </a:blipFill>
          </p:spPr>
        </p:sp>
        <p:grpSp>
          <p:nvGrpSpPr>
            <p:cNvPr id="13" name="Group 13"/>
            <p:cNvGrpSpPr/>
            <p:nvPr/>
          </p:nvGrpSpPr>
          <p:grpSpPr>
            <a:xfrm rot="-5400000">
              <a:off x="6670619" y="-6670619"/>
              <a:ext cx="2531811" cy="15873049"/>
              <a:chOff x="0" y="0"/>
              <a:chExt cx="145177" cy="910177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45177" cy="910177"/>
              </a:xfrm>
              <a:custGeom>
                <a:avLst/>
                <a:gdLst/>
                <a:ahLst/>
                <a:cxnLst/>
                <a:rect l="l" t="t" r="r" b="b"/>
                <a:pathLst>
                  <a:path w="145177" h="910177">
                    <a:moveTo>
                      <a:pt x="72588" y="0"/>
                    </a:moveTo>
                    <a:lnTo>
                      <a:pt x="72588" y="0"/>
                    </a:lnTo>
                    <a:cubicBezTo>
                      <a:pt x="112678" y="0"/>
                      <a:pt x="145177" y="32499"/>
                      <a:pt x="145177" y="72588"/>
                    </a:cubicBezTo>
                    <a:lnTo>
                      <a:pt x="145177" y="837589"/>
                    </a:lnTo>
                    <a:cubicBezTo>
                      <a:pt x="145177" y="856841"/>
                      <a:pt x="137529" y="875304"/>
                      <a:pt x="123916" y="888917"/>
                    </a:cubicBezTo>
                    <a:cubicBezTo>
                      <a:pt x="110303" y="902530"/>
                      <a:pt x="91840" y="910177"/>
                      <a:pt x="72588" y="910177"/>
                    </a:cubicBezTo>
                    <a:lnTo>
                      <a:pt x="72588" y="910177"/>
                    </a:lnTo>
                    <a:cubicBezTo>
                      <a:pt x="32499" y="910177"/>
                      <a:pt x="0" y="877679"/>
                      <a:pt x="0" y="837589"/>
                    </a:cubicBezTo>
                    <a:lnTo>
                      <a:pt x="0" y="72588"/>
                    </a:lnTo>
                    <a:cubicBezTo>
                      <a:pt x="0" y="53337"/>
                      <a:pt x="7648" y="34874"/>
                      <a:pt x="21261" y="21261"/>
                    </a:cubicBezTo>
                    <a:cubicBezTo>
                      <a:pt x="34874" y="7648"/>
                      <a:pt x="53337" y="0"/>
                      <a:pt x="72588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FA013">
                      <a:alpha val="100000"/>
                    </a:srgbClr>
                  </a:gs>
                  <a:gs pos="100000">
                    <a:srgbClr val="000000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145177" cy="9578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1376312" y="661937"/>
              <a:ext cx="14275786" cy="1216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80"/>
                </a:lnSpc>
              </a:pPr>
              <a:r>
                <a:rPr lang="en-US" sz="6154" b="1">
                  <a:solidFill>
                    <a:srgbClr val="FCFDFE"/>
                  </a:solidFill>
                  <a:latin typeface="29LT Riwaya Bold"/>
                  <a:ea typeface="29LT Riwaya Bold"/>
                  <a:cs typeface="29LT Riwaya Bold"/>
                  <a:sym typeface="29LT Riwaya Bold"/>
                </a:rPr>
                <a:t>Principe  De  Fonctionnement</a:t>
              </a: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2778E-6 -2.77556E-17 L -0.00165 0.337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168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91" r="-31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452354" y="3026236"/>
            <a:ext cx="11650896" cy="4179759"/>
          </a:xfrm>
          <a:custGeom>
            <a:avLst/>
            <a:gdLst/>
            <a:ahLst/>
            <a:cxnLst/>
            <a:rect l="l" t="t" r="r" b="b"/>
            <a:pathLst>
              <a:path w="11650896" h="4179759">
                <a:moveTo>
                  <a:pt x="0" y="0"/>
                </a:moveTo>
                <a:lnTo>
                  <a:pt x="11650896" y="0"/>
                </a:lnTo>
                <a:lnTo>
                  <a:pt x="11650896" y="4179759"/>
                </a:lnTo>
                <a:lnTo>
                  <a:pt x="0" y="41797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38174" y="3294850"/>
            <a:ext cx="5914180" cy="6250125"/>
          </a:xfrm>
          <a:custGeom>
            <a:avLst/>
            <a:gdLst/>
            <a:ahLst/>
            <a:cxnLst/>
            <a:rect l="l" t="t" r="r" b="b"/>
            <a:pathLst>
              <a:path w="5914180" h="6250125">
                <a:moveTo>
                  <a:pt x="0" y="0"/>
                </a:moveTo>
                <a:lnTo>
                  <a:pt x="5914180" y="0"/>
                </a:lnTo>
                <a:lnTo>
                  <a:pt x="5914180" y="6250124"/>
                </a:lnTo>
                <a:lnTo>
                  <a:pt x="0" y="62501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9258300"/>
            <a:ext cx="5224276" cy="1332190"/>
          </a:xfrm>
          <a:custGeom>
            <a:avLst/>
            <a:gdLst/>
            <a:ahLst/>
            <a:cxnLst/>
            <a:rect l="l" t="t" r="r" b="b"/>
            <a:pathLst>
              <a:path w="5224276" h="1332190">
                <a:moveTo>
                  <a:pt x="0" y="0"/>
                </a:moveTo>
                <a:lnTo>
                  <a:pt x="5224276" y="0"/>
                </a:lnTo>
                <a:lnTo>
                  <a:pt x="5224276" y="1332190"/>
                </a:lnTo>
                <a:lnTo>
                  <a:pt x="0" y="13321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2999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094389" y="-3009900"/>
            <a:ext cx="1833127" cy="2875493"/>
          </a:xfrm>
          <a:custGeom>
            <a:avLst/>
            <a:gdLst/>
            <a:ahLst/>
            <a:cxnLst/>
            <a:rect l="l" t="t" r="r" b="b"/>
            <a:pathLst>
              <a:path w="1833127" h="2875493">
                <a:moveTo>
                  <a:pt x="0" y="0"/>
                </a:moveTo>
                <a:lnTo>
                  <a:pt x="1833126" y="0"/>
                </a:lnTo>
                <a:lnTo>
                  <a:pt x="1833126" y="2875493"/>
                </a:lnTo>
                <a:lnTo>
                  <a:pt x="0" y="28754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092784" y="7314256"/>
            <a:ext cx="2963005" cy="2400034"/>
          </a:xfrm>
          <a:custGeom>
            <a:avLst/>
            <a:gdLst/>
            <a:ahLst/>
            <a:cxnLst/>
            <a:rect l="l" t="t" r="r" b="b"/>
            <a:pathLst>
              <a:path w="2963005" h="2400034">
                <a:moveTo>
                  <a:pt x="0" y="0"/>
                </a:moveTo>
                <a:lnTo>
                  <a:pt x="2963005" y="0"/>
                </a:lnTo>
                <a:lnTo>
                  <a:pt x="2963005" y="2400034"/>
                </a:lnTo>
                <a:lnTo>
                  <a:pt x="0" y="24000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094389" y="6458012"/>
            <a:ext cx="3622147" cy="3187489"/>
          </a:xfrm>
          <a:custGeom>
            <a:avLst/>
            <a:gdLst/>
            <a:ahLst/>
            <a:cxnLst/>
            <a:rect l="l" t="t" r="r" b="b"/>
            <a:pathLst>
              <a:path w="3622147" h="3187489">
                <a:moveTo>
                  <a:pt x="0" y="0"/>
                </a:moveTo>
                <a:lnTo>
                  <a:pt x="3622147" y="0"/>
                </a:lnTo>
                <a:lnTo>
                  <a:pt x="3622147" y="3187490"/>
                </a:lnTo>
                <a:lnTo>
                  <a:pt x="0" y="318749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091856" y="3626910"/>
            <a:ext cx="9264331" cy="979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93"/>
              </a:lnSpc>
            </a:pPr>
            <a:r>
              <a:rPr lang="en-US" sz="5890" b="1" dirty="0" err="1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Visualisation</a:t>
            </a:r>
            <a:r>
              <a:rPr lang="en-US" sz="5890" b="1" dirty="0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 et </a:t>
            </a:r>
            <a:r>
              <a:rPr lang="en-US" sz="5890" b="1" dirty="0" err="1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analyse</a:t>
            </a:r>
            <a:r>
              <a:rPr lang="en-US" sz="5890" b="1" dirty="0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 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29726" y="4627407"/>
            <a:ext cx="9767674" cy="17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5"/>
              </a:lnSpc>
            </a:pPr>
            <a:r>
              <a:rPr lang="en-US" sz="3533" b="1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C’est la partie visible : création de tableaux de bord interactifs et de rapports avec des graphiques, cartes, diagrammes, etc.</a:t>
            </a:r>
          </a:p>
        </p:txBody>
      </p:sp>
      <p:sp>
        <p:nvSpPr>
          <p:cNvPr id="11" name="Freeform 11"/>
          <p:cNvSpPr/>
          <p:nvPr/>
        </p:nvSpPr>
        <p:spPr>
          <a:xfrm>
            <a:off x="6928299" y="9544974"/>
            <a:ext cx="3127490" cy="797510"/>
          </a:xfrm>
          <a:custGeom>
            <a:avLst/>
            <a:gdLst/>
            <a:ahLst/>
            <a:cxnLst/>
            <a:rect l="l" t="t" r="r" b="b"/>
            <a:pathLst>
              <a:path w="3127490" h="797510">
                <a:moveTo>
                  <a:pt x="0" y="0"/>
                </a:moveTo>
                <a:lnTo>
                  <a:pt x="3127490" y="0"/>
                </a:lnTo>
                <a:lnTo>
                  <a:pt x="3127490" y="797510"/>
                </a:lnTo>
                <a:lnTo>
                  <a:pt x="0" y="7975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2999"/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922689" y="9489490"/>
            <a:ext cx="3127490" cy="797510"/>
          </a:xfrm>
          <a:custGeom>
            <a:avLst/>
            <a:gdLst/>
            <a:ahLst/>
            <a:cxnLst/>
            <a:rect l="l" t="t" r="r" b="b"/>
            <a:pathLst>
              <a:path w="3127490" h="797510">
                <a:moveTo>
                  <a:pt x="0" y="0"/>
                </a:moveTo>
                <a:lnTo>
                  <a:pt x="3127491" y="0"/>
                </a:lnTo>
                <a:lnTo>
                  <a:pt x="3127491" y="797510"/>
                </a:lnTo>
                <a:lnTo>
                  <a:pt x="0" y="7975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2999"/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-1148290" y="262124"/>
            <a:ext cx="11904786" cy="2697437"/>
            <a:chOff x="0" y="0"/>
            <a:chExt cx="15873049" cy="3596583"/>
          </a:xfrm>
        </p:grpSpPr>
        <p:sp>
          <p:nvSpPr>
            <p:cNvPr id="14" name="Freeform 14"/>
            <p:cNvSpPr/>
            <p:nvPr/>
          </p:nvSpPr>
          <p:spPr>
            <a:xfrm>
              <a:off x="1015544" y="2093566"/>
              <a:ext cx="14857505" cy="1503017"/>
            </a:xfrm>
            <a:custGeom>
              <a:avLst/>
              <a:gdLst/>
              <a:ahLst/>
              <a:cxnLst/>
              <a:rect l="l" t="t" r="r" b="b"/>
              <a:pathLst>
                <a:path w="14857505" h="1503017">
                  <a:moveTo>
                    <a:pt x="0" y="0"/>
                  </a:moveTo>
                  <a:lnTo>
                    <a:pt x="14857505" y="0"/>
                  </a:lnTo>
                  <a:lnTo>
                    <a:pt x="14857505" y="1503017"/>
                  </a:lnTo>
                  <a:lnTo>
                    <a:pt x="0" y="1503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1896" b="-1896"/>
              </a:stretch>
            </a:blipFill>
          </p:spPr>
        </p:sp>
        <p:grpSp>
          <p:nvGrpSpPr>
            <p:cNvPr id="15" name="Group 15"/>
            <p:cNvGrpSpPr/>
            <p:nvPr/>
          </p:nvGrpSpPr>
          <p:grpSpPr>
            <a:xfrm rot="-5400000">
              <a:off x="6670619" y="-6670619"/>
              <a:ext cx="2531811" cy="15873049"/>
              <a:chOff x="0" y="0"/>
              <a:chExt cx="145177" cy="91017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45177" cy="910177"/>
              </a:xfrm>
              <a:custGeom>
                <a:avLst/>
                <a:gdLst/>
                <a:ahLst/>
                <a:cxnLst/>
                <a:rect l="l" t="t" r="r" b="b"/>
                <a:pathLst>
                  <a:path w="145177" h="910177">
                    <a:moveTo>
                      <a:pt x="72588" y="0"/>
                    </a:moveTo>
                    <a:lnTo>
                      <a:pt x="72588" y="0"/>
                    </a:lnTo>
                    <a:cubicBezTo>
                      <a:pt x="112678" y="0"/>
                      <a:pt x="145177" y="32499"/>
                      <a:pt x="145177" y="72588"/>
                    </a:cubicBezTo>
                    <a:lnTo>
                      <a:pt x="145177" y="837589"/>
                    </a:lnTo>
                    <a:cubicBezTo>
                      <a:pt x="145177" y="856841"/>
                      <a:pt x="137529" y="875304"/>
                      <a:pt x="123916" y="888917"/>
                    </a:cubicBezTo>
                    <a:cubicBezTo>
                      <a:pt x="110303" y="902530"/>
                      <a:pt x="91840" y="910177"/>
                      <a:pt x="72588" y="910177"/>
                    </a:cubicBezTo>
                    <a:lnTo>
                      <a:pt x="72588" y="910177"/>
                    </a:lnTo>
                    <a:cubicBezTo>
                      <a:pt x="32499" y="910177"/>
                      <a:pt x="0" y="877679"/>
                      <a:pt x="0" y="837589"/>
                    </a:cubicBezTo>
                    <a:lnTo>
                      <a:pt x="0" y="72588"/>
                    </a:lnTo>
                    <a:cubicBezTo>
                      <a:pt x="0" y="53337"/>
                      <a:pt x="7648" y="34874"/>
                      <a:pt x="21261" y="21261"/>
                    </a:cubicBezTo>
                    <a:cubicBezTo>
                      <a:pt x="34874" y="7648"/>
                      <a:pt x="53337" y="0"/>
                      <a:pt x="72588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FA013">
                      <a:alpha val="100000"/>
                    </a:srgbClr>
                  </a:gs>
                  <a:gs pos="100000">
                    <a:srgbClr val="000000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145177" cy="9578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1376312" y="661937"/>
              <a:ext cx="14275786" cy="1216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80"/>
                </a:lnSpc>
              </a:pPr>
              <a:r>
                <a:rPr lang="en-US" sz="6154" b="1">
                  <a:solidFill>
                    <a:srgbClr val="FCFDFE"/>
                  </a:solidFill>
                  <a:latin typeface="29LT Riwaya Bold"/>
                  <a:ea typeface="29LT Riwaya Bold"/>
                  <a:cs typeface="29LT Riwaya Bold"/>
                  <a:sym typeface="29LT Riwaya Bold"/>
                </a:rPr>
                <a:t>Principe  De  Fonctionnement</a:t>
              </a: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0.00104 0.330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6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91" r="-31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452354" y="3026236"/>
            <a:ext cx="11650896" cy="4179759"/>
          </a:xfrm>
          <a:custGeom>
            <a:avLst/>
            <a:gdLst/>
            <a:ahLst/>
            <a:cxnLst/>
            <a:rect l="l" t="t" r="r" b="b"/>
            <a:pathLst>
              <a:path w="11650896" h="4179759">
                <a:moveTo>
                  <a:pt x="0" y="0"/>
                </a:moveTo>
                <a:lnTo>
                  <a:pt x="11650896" y="0"/>
                </a:lnTo>
                <a:lnTo>
                  <a:pt x="11650896" y="4179759"/>
                </a:lnTo>
                <a:lnTo>
                  <a:pt x="0" y="41797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38174" y="3294850"/>
            <a:ext cx="5914180" cy="6250125"/>
          </a:xfrm>
          <a:custGeom>
            <a:avLst/>
            <a:gdLst/>
            <a:ahLst/>
            <a:cxnLst/>
            <a:rect l="l" t="t" r="r" b="b"/>
            <a:pathLst>
              <a:path w="5914180" h="6250125">
                <a:moveTo>
                  <a:pt x="0" y="0"/>
                </a:moveTo>
                <a:lnTo>
                  <a:pt x="5914180" y="0"/>
                </a:lnTo>
                <a:lnTo>
                  <a:pt x="5914180" y="6250124"/>
                </a:lnTo>
                <a:lnTo>
                  <a:pt x="0" y="62501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9258300"/>
            <a:ext cx="5224276" cy="1332190"/>
          </a:xfrm>
          <a:custGeom>
            <a:avLst/>
            <a:gdLst/>
            <a:ahLst/>
            <a:cxnLst/>
            <a:rect l="l" t="t" r="r" b="b"/>
            <a:pathLst>
              <a:path w="5224276" h="1332190">
                <a:moveTo>
                  <a:pt x="0" y="0"/>
                </a:moveTo>
                <a:lnTo>
                  <a:pt x="5224276" y="0"/>
                </a:lnTo>
                <a:lnTo>
                  <a:pt x="5224276" y="1332190"/>
                </a:lnTo>
                <a:lnTo>
                  <a:pt x="0" y="13321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2999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928299" y="9544974"/>
            <a:ext cx="3127490" cy="797510"/>
          </a:xfrm>
          <a:custGeom>
            <a:avLst/>
            <a:gdLst/>
            <a:ahLst/>
            <a:cxnLst/>
            <a:rect l="l" t="t" r="r" b="b"/>
            <a:pathLst>
              <a:path w="3127490" h="797510">
                <a:moveTo>
                  <a:pt x="0" y="0"/>
                </a:moveTo>
                <a:lnTo>
                  <a:pt x="3127490" y="0"/>
                </a:lnTo>
                <a:lnTo>
                  <a:pt x="3127490" y="797510"/>
                </a:lnTo>
                <a:lnTo>
                  <a:pt x="0" y="7975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2999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922689" y="9489490"/>
            <a:ext cx="3127490" cy="797510"/>
          </a:xfrm>
          <a:custGeom>
            <a:avLst/>
            <a:gdLst/>
            <a:ahLst/>
            <a:cxnLst/>
            <a:rect l="l" t="t" r="r" b="b"/>
            <a:pathLst>
              <a:path w="3127490" h="797510">
                <a:moveTo>
                  <a:pt x="0" y="0"/>
                </a:moveTo>
                <a:lnTo>
                  <a:pt x="3127491" y="0"/>
                </a:lnTo>
                <a:lnTo>
                  <a:pt x="3127491" y="797510"/>
                </a:lnTo>
                <a:lnTo>
                  <a:pt x="0" y="7975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2999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252058" y="-3009900"/>
            <a:ext cx="2163808" cy="2875493"/>
          </a:xfrm>
          <a:custGeom>
            <a:avLst/>
            <a:gdLst/>
            <a:ahLst/>
            <a:cxnLst/>
            <a:rect l="l" t="t" r="r" b="b"/>
            <a:pathLst>
              <a:path w="2163808" h="2875493">
                <a:moveTo>
                  <a:pt x="0" y="0"/>
                </a:moveTo>
                <a:lnTo>
                  <a:pt x="2163808" y="0"/>
                </a:lnTo>
                <a:lnTo>
                  <a:pt x="2163808" y="2875493"/>
                </a:lnTo>
                <a:lnTo>
                  <a:pt x="0" y="28754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317423" y="7124107"/>
            <a:ext cx="2349242" cy="2505858"/>
          </a:xfrm>
          <a:custGeom>
            <a:avLst/>
            <a:gdLst/>
            <a:ahLst/>
            <a:cxnLst/>
            <a:rect l="l" t="t" r="r" b="b"/>
            <a:pathLst>
              <a:path w="2349242" h="2505858">
                <a:moveTo>
                  <a:pt x="0" y="0"/>
                </a:moveTo>
                <a:lnTo>
                  <a:pt x="2349242" y="0"/>
                </a:lnTo>
                <a:lnTo>
                  <a:pt x="2349242" y="2505858"/>
                </a:lnTo>
                <a:lnTo>
                  <a:pt x="0" y="25058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10" name="Freeform 10"/>
          <p:cNvSpPr/>
          <p:nvPr/>
        </p:nvSpPr>
        <p:spPr>
          <a:xfrm>
            <a:off x="11392614" y="7124107"/>
            <a:ext cx="3023253" cy="2800288"/>
          </a:xfrm>
          <a:custGeom>
            <a:avLst/>
            <a:gdLst/>
            <a:ahLst/>
            <a:cxnLst/>
            <a:rect l="l" t="t" r="r" b="b"/>
            <a:pathLst>
              <a:path w="3023253" h="2800288">
                <a:moveTo>
                  <a:pt x="0" y="0"/>
                </a:moveTo>
                <a:lnTo>
                  <a:pt x="3023252" y="0"/>
                </a:lnTo>
                <a:lnTo>
                  <a:pt x="3023252" y="2800288"/>
                </a:lnTo>
                <a:lnTo>
                  <a:pt x="0" y="28002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593122" y="8871653"/>
            <a:ext cx="689542" cy="918782"/>
          </a:xfrm>
          <a:custGeom>
            <a:avLst/>
            <a:gdLst/>
            <a:ahLst/>
            <a:cxnLst/>
            <a:rect l="l" t="t" r="r" b="b"/>
            <a:pathLst>
              <a:path w="689542" h="918782">
                <a:moveTo>
                  <a:pt x="0" y="0"/>
                </a:moveTo>
                <a:lnTo>
                  <a:pt x="689542" y="0"/>
                </a:lnTo>
                <a:lnTo>
                  <a:pt x="689542" y="918782"/>
                </a:lnTo>
                <a:lnTo>
                  <a:pt x="0" y="91878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7678" t="-594" r="-17414" b="-792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-1148290" y="262124"/>
            <a:ext cx="11904786" cy="2697437"/>
            <a:chOff x="0" y="0"/>
            <a:chExt cx="15873049" cy="3596583"/>
          </a:xfrm>
        </p:grpSpPr>
        <p:sp>
          <p:nvSpPr>
            <p:cNvPr id="13" name="Freeform 13"/>
            <p:cNvSpPr/>
            <p:nvPr/>
          </p:nvSpPr>
          <p:spPr>
            <a:xfrm>
              <a:off x="1015544" y="2093566"/>
              <a:ext cx="14857505" cy="1503017"/>
            </a:xfrm>
            <a:custGeom>
              <a:avLst/>
              <a:gdLst/>
              <a:ahLst/>
              <a:cxnLst/>
              <a:rect l="l" t="t" r="r" b="b"/>
              <a:pathLst>
                <a:path w="14857505" h="1503017">
                  <a:moveTo>
                    <a:pt x="0" y="0"/>
                  </a:moveTo>
                  <a:lnTo>
                    <a:pt x="14857505" y="0"/>
                  </a:lnTo>
                  <a:lnTo>
                    <a:pt x="14857505" y="1503017"/>
                  </a:lnTo>
                  <a:lnTo>
                    <a:pt x="0" y="1503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1896" b="-1896"/>
              </a:stretch>
            </a:blipFill>
          </p:spPr>
        </p:sp>
        <p:grpSp>
          <p:nvGrpSpPr>
            <p:cNvPr id="14" name="Group 14"/>
            <p:cNvGrpSpPr/>
            <p:nvPr/>
          </p:nvGrpSpPr>
          <p:grpSpPr>
            <a:xfrm rot="-5400000">
              <a:off x="6670619" y="-6670619"/>
              <a:ext cx="2531811" cy="15873049"/>
              <a:chOff x="0" y="0"/>
              <a:chExt cx="145177" cy="910177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45177" cy="910177"/>
              </a:xfrm>
              <a:custGeom>
                <a:avLst/>
                <a:gdLst/>
                <a:ahLst/>
                <a:cxnLst/>
                <a:rect l="l" t="t" r="r" b="b"/>
                <a:pathLst>
                  <a:path w="145177" h="910177">
                    <a:moveTo>
                      <a:pt x="72588" y="0"/>
                    </a:moveTo>
                    <a:lnTo>
                      <a:pt x="72588" y="0"/>
                    </a:lnTo>
                    <a:cubicBezTo>
                      <a:pt x="112678" y="0"/>
                      <a:pt x="145177" y="32499"/>
                      <a:pt x="145177" y="72588"/>
                    </a:cubicBezTo>
                    <a:lnTo>
                      <a:pt x="145177" y="837589"/>
                    </a:lnTo>
                    <a:cubicBezTo>
                      <a:pt x="145177" y="856841"/>
                      <a:pt x="137529" y="875304"/>
                      <a:pt x="123916" y="888917"/>
                    </a:cubicBezTo>
                    <a:cubicBezTo>
                      <a:pt x="110303" y="902530"/>
                      <a:pt x="91840" y="910177"/>
                      <a:pt x="72588" y="910177"/>
                    </a:cubicBezTo>
                    <a:lnTo>
                      <a:pt x="72588" y="910177"/>
                    </a:lnTo>
                    <a:cubicBezTo>
                      <a:pt x="32499" y="910177"/>
                      <a:pt x="0" y="877679"/>
                      <a:pt x="0" y="837589"/>
                    </a:cubicBezTo>
                    <a:lnTo>
                      <a:pt x="0" y="72588"/>
                    </a:lnTo>
                    <a:cubicBezTo>
                      <a:pt x="0" y="53337"/>
                      <a:pt x="7648" y="34874"/>
                      <a:pt x="21261" y="21261"/>
                    </a:cubicBezTo>
                    <a:cubicBezTo>
                      <a:pt x="34874" y="7648"/>
                      <a:pt x="53337" y="0"/>
                      <a:pt x="72588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FA013">
                      <a:alpha val="100000"/>
                    </a:srgbClr>
                  </a:gs>
                  <a:gs pos="100000">
                    <a:srgbClr val="000000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47625"/>
                <a:ext cx="145177" cy="9578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376312" y="661937"/>
              <a:ext cx="14275786" cy="1216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80"/>
                </a:lnSpc>
              </a:pPr>
              <a:r>
                <a:rPr lang="en-US" sz="6154" b="1">
                  <a:solidFill>
                    <a:srgbClr val="FCFDFE"/>
                  </a:solidFill>
                  <a:latin typeface="29LT Riwaya Bold"/>
                  <a:ea typeface="29LT Riwaya Bold"/>
                  <a:cs typeface="29LT Riwaya Bold"/>
                  <a:sym typeface="29LT Riwaya Bold"/>
                </a:rPr>
                <a:t>Principe  De  Fonctionnement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7091856" y="3626910"/>
            <a:ext cx="9264331" cy="979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93"/>
              </a:lnSpc>
            </a:pPr>
            <a:r>
              <a:rPr lang="en-US" sz="5890" b="1" dirty="0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Publication et partage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529726" y="4627407"/>
            <a:ext cx="9767674" cy="17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5"/>
              </a:lnSpc>
            </a:pPr>
            <a:r>
              <a:rPr lang="en-US" sz="3533" b="1" dirty="0" err="1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Enfin</a:t>
            </a:r>
            <a:r>
              <a:rPr lang="en-US" sz="3533" b="1" dirty="0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, les rapports </a:t>
            </a:r>
            <a:r>
              <a:rPr lang="en-US" sz="3533" b="1" dirty="0" err="1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peuvent</a:t>
            </a:r>
            <a:r>
              <a:rPr lang="en-US" sz="3533" b="1" dirty="0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 </a:t>
            </a:r>
            <a:r>
              <a:rPr lang="en-US" sz="3533" b="1" dirty="0" err="1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être</a:t>
            </a:r>
            <a:r>
              <a:rPr lang="en-US" sz="3533" b="1" dirty="0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 </a:t>
            </a:r>
            <a:r>
              <a:rPr lang="en-US" sz="3533" b="1" dirty="0" err="1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publiés</a:t>
            </a:r>
            <a:r>
              <a:rPr lang="en-US" sz="3533" b="1" dirty="0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 sur le service Power BI (cloud) pour </a:t>
            </a:r>
            <a:r>
              <a:rPr lang="en-US" sz="3533" b="1" dirty="0" err="1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être</a:t>
            </a:r>
            <a:r>
              <a:rPr lang="en-US" sz="3533" b="1" dirty="0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 </a:t>
            </a:r>
            <a:r>
              <a:rPr lang="en-US" sz="3533" b="1" dirty="0" err="1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partagés</a:t>
            </a:r>
            <a:r>
              <a:rPr lang="en-US" sz="3533" b="1" dirty="0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 avec </a:t>
            </a:r>
            <a:r>
              <a:rPr lang="en-US" sz="3533" b="1" dirty="0" err="1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d’autres</a:t>
            </a:r>
            <a:r>
              <a:rPr lang="en-US" sz="3533" b="1" dirty="0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 </a:t>
            </a:r>
            <a:r>
              <a:rPr lang="en-US" sz="3533" b="1" dirty="0" err="1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utilisateurs</a:t>
            </a:r>
            <a:r>
              <a:rPr lang="en-US" sz="3533" b="1" dirty="0">
                <a:solidFill>
                  <a:srgbClr val="000000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7 -2.22222E-6 L 9.01389E-5 0.330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EDAA16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 57">
            <a:extLst>
              <a:ext uri="{FF2B5EF4-FFF2-40B4-BE49-F238E27FC236}">
                <a16:creationId xmlns:a16="http://schemas.microsoft.com/office/drawing/2014/main" id="{886A49D9-5F41-6FC8-D983-C51ABC396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902226" y="1100940"/>
            <a:ext cx="14143364" cy="1485053"/>
          </a:xfrm>
          <a:custGeom>
            <a:avLst/>
            <a:gdLst/>
            <a:ahLst/>
            <a:cxnLst/>
            <a:rect l="l" t="t" r="r" b="b"/>
            <a:pathLst>
              <a:path w="14143364" h="1485053">
                <a:moveTo>
                  <a:pt x="0" y="0"/>
                </a:moveTo>
                <a:lnTo>
                  <a:pt x="14143364" y="0"/>
                </a:lnTo>
                <a:lnTo>
                  <a:pt x="14143364" y="1485053"/>
                </a:lnTo>
                <a:lnTo>
                  <a:pt x="0" y="14850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8008532" y="-6435739"/>
            <a:ext cx="1969902" cy="14182513"/>
            <a:chOff x="0" y="0"/>
            <a:chExt cx="170332" cy="12263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0332" cy="1226323"/>
            </a:xfrm>
            <a:custGeom>
              <a:avLst/>
              <a:gdLst/>
              <a:ahLst/>
              <a:cxnLst/>
              <a:rect l="l" t="t" r="r" b="b"/>
              <a:pathLst>
                <a:path w="170332" h="1226323">
                  <a:moveTo>
                    <a:pt x="85166" y="0"/>
                  </a:moveTo>
                  <a:lnTo>
                    <a:pt x="85166" y="0"/>
                  </a:lnTo>
                  <a:cubicBezTo>
                    <a:pt x="132202" y="0"/>
                    <a:pt x="170332" y="38130"/>
                    <a:pt x="170332" y="85166"/>
                  </a:cubicBezTo>
                  <a:lnTo>
                    <a:pt x="170332" y="1141157"/>
                  </a:lnTo>
                  <a:cubicBezTo>
                    <a:pt x="170332" y="1188193"/>
                    <a:pt x="132202" y="1226323"/>
                    <a:pt x="85166" y="1226323"/>
                  </a:cubicBezTo>
                  <a:lnTo>
                    <a:pt x="85166" y="1226323"/>
                  </a:lnTo>
                  <a:cubicBezTo>
                    <a:pt x="38130" y="1226323"/>
                    <a:pt x="0" y="1188193"/>
                    <a:pt x="0" y="1141157"/>
                  </a:cubicBezTo>
                  <a:lnTo>
                    <a:pt x="0" y="85166"/>
                  </a:lnTo>
                  <a:cubicBezTo>
                    <a:pt x="0" y="38130"/>
                    <a:pt x="38130" y="0"/>
                    <a:pt x="8516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EDAA16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70332" cy="12739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243641" y="9258300"/>
            <a:ext cx="1688422" cy="1268427"/>
          </a:xfrm>
          <a:custGeom>
            <a:avLst/>
            <a:gdLst/>
            <a:ahLst/>
            <a:cxnLst/>
            <a:rect l="l" t="t" r="r" b="b"/>
            <a:pathLst>
              <a:path w="1688422" h="1268427">
                <a:moveTo>
                  <a:pt x="0" y="0"/>
                </a:moveTo>
                <a:lnTo>
                  <a:pt x="1688422" y="0"/>
                </a:lnTo>
                <a:lnTo>
                  <a:pt x="1688422" y="1268427"/>
                </a:lnTo>
                <a:lnTo>
                  <a:pt x="0" y="1268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490873" y="369767"/>
            <a:ext cx="1999789" cy="1462346"/>
          </a:xfrm>
          <a:custGeom>
            <a:avLst/>
            <a:gdLst/>
            <a:ahLst/>
            <a:cxnLst/>
            <a:rect l="l" t="t" r="r" b="b"/>
            <a:pathLst>
              <a:path w="1999789" h="1462346">
                <a:moveTo>
                  <a:pt x="0" y="0"/>
                </a:moveTo>
                <a:lnTo>
                  <a:pt x="1999789" y="0"/>
                </a:lnTo>
                <a:lnTo>
                  <a:pt x="1999789" y="1462346"/>
                </a:lnTo>
                <a:lnTo>
                  <a:pt x="0" y="14623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1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2981479" y="3147134"/>
            <a:ext cx="4272612" cy="2716669"/>
            <a:chOff x="0" y="0"/>
            <a:chExt cx="5696817" cy="362222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696817" cy="3622226"/>
            </a:xfrm>
            <a:custGeom>
              <a:avLst/>
              <a:gdLst/>
              <a:ahLst/>
              <a:cxnLst/>
              <a:rect l="l" t="t" r="r" b="b"/>
              <a:pathLst>
                <a:path w="5696817" h="3622226">
                  <a:moveTo>
                    <a:pt x="0" y="0"/>
                  </a:moveTo>
                  <a:lnTo>
                    <a:pt x="5696817" y="0"/>
                  </a:lnTo>
                  <a:lnTo>
                    <a:pt x="5696817" y="3622226"/>
                  </a:lnTo>
                  <a:lnTo>
                    <a:pt x="0" y="3622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217865" y="1908950"/>
              <a:ext cx="1226042" cy="1311275"/>
            </a:xfrm>
            <a:custGeom>
              <a:avLst/>
              <a:gdLst/>
              <a:ahLst/>
              <a:cxnLst/>
              <a:rect l="l" t="t" r="r" b="b"/>
              <a:pathLst>
                <a:path w="1226042" h="1311275">
                  <a:moveTo>
                    <a:pt x="0" y="0"/>
                  </a:moveTo>
                  <a:lnTo>
                    <a:pt x="1226042" y="0"/>
                  </a:lnTo>
                  <a:lnTo>
                    <a:pt x="1226042" y="1311275"/>
                  </a:lnTo>
                  <a:lnTo>
                    <a:pt x="0" y="13112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4018373" y="499838"/>
              <a:ext cx="1234238" cy="1311275"/>
            </a:xfrm>
            <a:custGeom>
              <a:avLst/>
              <a:gdLst/>
              <a:ahLst/>
              <a:cxnLst/>
              <a:rect l="l" t="t" r="r" b="b"/>
              <a:pathLst>
                <a:path w="1234238" h="1311275">
                  <a:moveTo>
                    <a:pt x="0" y="0"/>
                  </a:moveTo>
                  <a:lnTo>
                    <a:pt x="1234237" y="0"/>
                  </a:lnTo>
                  <a:lnTo>
                    <a:pt x="1234237" y="1311275"/>
                  </a:lnTo>
                  <a:lnTo>
                    <a:pt x="0" y="13112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716227" y="499838"/>
              <a:ext cx="1242433" cy="1311275"/>
            </a:xfrm>
            <a:custGeom>
              <a:avLst/>
              <a:gdLst/>
              <a:ahLst/>
              <a:cxnLst/>
              <a:rect l="l" t="t" r="r" b="b"/>
              <a:pathLst>
                <a:path w="1242433" h="1311275">
                  <a:moveTo>
                    <a:pt x="0" y="0"/>
                  </a:moveTo>
                  <a:lnTo>
                    <a:pt x="1242433" y="0"/>
                  </a:lnTo>
                  <a:lnTo>
                    <a:pt x="1242433" y="1311275"/>
                  </a:lnTo>
                  <a:lnTo>
                    <a:pt x="0" y="13112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204219" y="499838"/>
              <a:ext cx="1193260" cy="1311275"/>
            </a:xfrm>
            <a:custGeom>
              <a:avLst/>
              <a:gdLst/>
              <a:ahLst/>
              <a:cxnLst/>
              <a:rect l="l" t="t" r="r" b="b"/>
              <a:pathLst>
                <a:path w="1193260" h="1311275">
                  <a:moveTo>
                    <a:pt x="0" y="0"/>
                  </a:moveTo>
                  <a:lnTo>
                    <a:pt x="1193260" y="0"/>
                  </a:lnTo>
                  <a:lnTo>
                    <a:pt x="1193260" y="1311275"/>
                  </a:lnTo>
                  <a:lnTo>
                    <a:pt x="0" y="13112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3146606" y="1908950"/>
              <a:ext cx="1171952" cy="1311275"/>
            </a:xfrm>
            <a:custGeom>
              <a:avLst/>
              <a:gdLst/>
              <a:ahLst/>
              <a:cxnLst/>
              <a:rect l="l" t="t" r="r" b="b"/>
              <a:pathLst>
                <a:path w="1171952" h="1311275">
                  <a:moveTo>
                    <a:pt x="0" y="0"/>
                  </a:moveTo>
                  <a:lnTo>
                    <a:pt x="1171952" y="0"/>
                  </a:lnTo>
                  <a:lnTo>
                    <a:pt x="1171952" y="1311275"/>
                  </a:lnTo>
                  <a:lnTo>
                    <a:pt x="0" y="13112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46952" y="6353618"/>
            <a:ext cx="4541668" cy="3668574"/>
          </a:xfrm>
          <a:prstGeom prst="rect">
            <a:avLst/>
          </a:prstGeom>
        </p:spPr>
      </p:pic>
      <p:sp>
        <p:nvSpPr>
          <p:cNvPr id="16" name="Freeform 16"/>
          <p:cNvSpPr/>
          <p:nvPr/>
        </p:nvSpPr>
        <p:spPr>
          <a:xfrm>
            <a:off x="4451119" y="6924414"/>
            <a:ext cx="1238083" cy="1238083"/>
          </a:xfrm>
          <a:custGeom>
            <a:avLst/>
            <a:gdLst/>
            <a:ahLst/>
            <a:cxnLst/>
            <a:rect l="l" t="t" r="r" b="b"/>
            <a:pathLst>
              <a:path w="1238083" h="1238083">
                <a:moveTo>
                  <a:pt x="0" y="0"/>
                </a:moveTo>
                <a:lnTo>
                  <a:pt x="1238083" y="0"/>
                </a:lnTo>
                <a:lnTo>
                  <a:pt x="1238083" y="1238084"/>
                </a:lnTo>
                <a:lnTo>
                  <a:pt x="0" y="123808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961601" y="2181318"/>
            <a:ext cx="3447684" cy="2995175"/>
          </a:xfrm>
          <a:custGeom>
            <a:avLst/>
            <a:gdLst/>
            <a:ahLst/>
            <a:cxnLst/>
            <a:rect l="l" t="t" r="r" b="b"/>
            <a:pathLst>
              <a:path w="3447684" h="2995175">
                <a:moveTo>
                  <a:pt x="0" y="0"/>
                </a:moveTo>
                <a:lnTo>
                  <a:pt x="3447683" y="0"/>
                </a:lnTo>
                <a:lnTo>
                  <a:pt x="3447683" y="2995175"/>
                </a:lnTo>
                <a:lnTo>
                  <a:pt x="0" y="299517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329281" y="3116589"/>
            <a:ext cx="638544" cy="762441"/>
          </a:xfrm>
          <a:custGeom>
            <a:avLst/>
            <a:gdLst/>
            <a:ahLst/>
            <a:cxnLst/>
            <a:rect l="l" t="t" r="r" b="b"/>
            <a:pathLst>
              <a:path w="638544" h="762441">
                <a:moveTo>
                  <a:pt x="0" y="0"/>
                </a:moveTo>
                <a:lnTo>
                  <a:pt x="638544" y="0"/>
                </a:lnTo>
                <a:lnTo>
                  <a:pt x="638544" y="762441"/>
                </a:lnTo>
                <a:lnTo>
                  <a:pt x="0" y="76244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2094091" y="3116589"/>
            <a:ext cx="778005" cy="799662"/>
          </a:xfrm>
          <a:custGeom>
            <a:avLst/>
            <a:gdLst/>
            <a:ahLst/>
            <a:cxnLst/>
            <a:rect l="l" t="t" r="r" b="b"/>
            <a:pathLst>
              <a:path w="778005" h="799662">
                <a:moveTo>
                  <a:pt x="0" y="0"/>
                </a:moveTo>
                <a:lnTo>
                  <a:pt x="778004" y="0"/>
                </a:lnTo>
                <a:lnTo>
                  <a:pt x="778004" y="799662"/>
                </a:lnTo>
                <a:lnTo>
                  <a:pt x="0" y="79966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68120" y="4970450"/>
            <a:ext cx="5434644" cy="1406214"/>
          </a:xfrm>
          <a:custGeom>
            <a:avLst/>
            <a:gdLst/>
            <a:ahLst/>
            <a:cxnLst/>
            <a:rect l="l" t="t" r="r" b="b"/>
            <a:pathLst>
              <a:path w="5434644" h="1406214">
                <a:moveTo>
                  <a:pt x="0" y="0"/>
                </a:moveTo>
                <a:lnTo>
                  <a:pt x="5434645" y="0"/>
                </a:lnTo>
                <a:lnTo>
                  <a:pt x="5434645" y="1406214"/>
                </a:lnTo>
                <a:lnTo>
                  <a:pt x="0" y="140621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3152759" y="9514796"/>
            <a:ext cx="3784723" cy="1104537"/>
          </a:xfrm>
          <a:custGeom>
            <a:avLst/>
            <a:gdLst/>
            <a:ahLst/>
            <a:cxnLst/>
            <a:rect l="l" t="t" r="r" b="b"/>
            <a:pathLst>
              <a:path w="3784723" h="1104537">
                <a:moveTo>
                  <a:pt x="0" y="0"/>
                </a:moveTo>
                <a:lnTo>
                  <a:pt x="3784723" y="0"/>
                </a:lnTo>
                <a:lnTo>
                  <a:pt x="3784723" y="1104537"/>
                </a:lnTo>
                <a:lnTo>
                  <a:pt x="0" y="110453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6394" r="-6394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9706931" y="7708632"/>
            <a:ext cx="1911512" cy="1749033"/>
          </a:xfrm>
          <a:custGeom>
            <a:avLst/>
            <a:gdLst/>
            <a:ahLst/>
            <a:cxnLst/>
            <a:rect l="l" t="t" r="r" b="b"/>
            <a:pathLst>
              <a:path w="1911512" h="1749033">
                <a:moveTo>
                  <a:pt x="0" y="0"/>
                </a:moveTo>
                <a:lnTo>
                  <a:pt x="1911512" y="0"/>
                </a:lnTo>
                <a:lnTo>
                  <a:pt x="1911512" y="1749033"/>
                </a:lnTo>
                <a:lnTo>
                  <a:pt x="0" y="1749033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flipH="1">
            <a:off x="11952142" y="7596034"/>
            <a:ext cx="1593286" cy="1890206"/>
          </a:xfrm>
          <a:custGeom>
            <a:avLst/>
            <a:gdLst/>
            <a:ahLst/>
            <a:cxnLst/>
            <a:rect l="l" t="t" r="r" b="b"/>
            <a:pathLst>
              <a:path w="1593286" h="1890206">
                <a:moveTo>
                  <a:pt x="1593286" y="0"/>
                </a:moveTo>
                <a:lnTo>
                  <a:pt x="0" y="0"/>
                </a:lnTo>
                <a:lnTo>
                  <a:pt x="0" y="1890206"/>
                </a:lnTo>
                <a:lnTo>
                  <a:pt x="1593286" y="1890206"/>
                </a:lnTo>
                <a:lnTo>
                  <a:pt x="1593286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6188789" y="2817163"/>
            <a:ext cx="1885586" cy="226208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6052765" y="5200844"/>
            <a:ext cx="2157634" cy="214269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5917734" y="7660219"/>
            <a:ext cx="2304941" cy="1706361"/>
          </a:xfrm>
          <a:prstGeom prst="rect">
            <a:avLst/>
          </a:prstGeom>
        </p:spPr>
      </p:pic>
      <p:sp>
        <p:nvSpPr>
          <p:cNvPr id="27" name="Freeform 27"/>
          <p:cNvSpPr/>
          <p:nvPr/>
        </p:nvSpPr>
        <p:spPr>
          <a:xfrm>
            <a:off x="-2274319" y="3753402"/>
            <a:ext cx="5299718" cy="5581098"/>
          </a:xfrm>
          <a:custGeom>
            <a:avLst/>
            <a:gdLst/>
            <a:ahLst/>
            <a:cxnLst/>
            <a:rect l="l" t="t" r="r" b="b"/>
            <a:pathLst>
              <a:path w="5299718" h="5581098">
                <a:moveTo>
                  <a:pt x="0" y="0"/>
                </a:moveTo>
                <a:lnTo>
                  <a:pt x="5299718" y="0"/>
                </a:lnTo>
                <a:lnTo>
                  <a:pt x="5299718" y="5581098"/>
                </a:lnTo>
                <a:lnTo>
                  <a:pt x="0" y="5581098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 rot="-10800000">
            <a:off x="7592437" y="3391338"/>
            <a:ext cx="2271095" cy="1519245"/>
            <a:chOff x="0" y="0"/>
            <a:chExt cx="797371" cy="5334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797371" cy="533400"/>
            </a:xfrm>
            <a:custGeom>
              <a:avLst/>
              <a:gdLst/>
              <a:ahLst/>
              <a:cxnLst/>
              <a:rect l="l" t="t" r="r" b="b"/>
              <a:pathLst>
                <a:path w="797371" h="533400">
                  <a:moveTo>
                    <a:pt x="239386" y="166418"/>
                  </a:moveTo>
                  <a:lnTo>
                    <a:pt x="797371" y="166418"/>
                  </a:lnTo>
                  <a:lnTo>
                    <a:pt x="797371" y="366942"/>
                  </a:lnTo>
                  <a:lnTo>
                    <a:pt x="239373" y="366942"/>
                  </a:lnTo>
                  <a:lnTo>
                    <a:pt x="302255" y="533400"/>
                  </a:lnTo>
                  <a:lnTo>
                    <a:pt x="0" y="266700"/>
                  </a:lnTo>
                  <a:lnTo>
                    <a:pt x="302255" y="0"/>
                  </a:lnTo>
                  <a:lnTo>
                    <a:pt x="239386" y="16641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20650" y="117475"/>
              <a:ext cx="676721" cy="250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 rot="-10800000">
            <a:off x="7253905" y="7357739"/>
            <a:ext cx="2271095" cy="1519245"/>
            <a:chOff x="0" y="0"/>
            <a:chExt cx="797371" cy="5334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797371" cy="533400"/>
            </a:xfrm>
            <a:custGeom>
              <a:avLst/>
              <a:gdLst/>
              <a:ahLst/>
              <a:cxnLst/>
              <a:rect l="l" t="t" r="r" b="b"/>
              <a:pathLst>
                <a:path w="797371" h="533400">
                  <a:moveTo>
                    <a:pt x="239386" y="166418"/>
                  </a:moveTo>
                  <a:lnTo>
                    <a:pt x="797371" y="166418"/>
                  </a:lnTo>
                  <a:lnTo>
                    <a:pt x="797371" y="366942"/>
                  </a:lnTo>
                  <a:lnTo>
                    <a:pt x="239373" y="366942"/>
                  </a:lnTo>
                  <a:lnTo>
                    <a:pt x="302255" y="533400"/>
                  </a:lnTo>
                  <a:lnTo>
                    <a:pt x="0" y="266700"/>
                  </a:lnTo>
                  <a:lnTo>
                    <a:pt x="302255" y="0"/>
                  </a:lnTo>
                  <a:lnTo>
                    <a:pt x="239386" y="16641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120650" y="117475"/>
              <a:ext cx="676721" cy="250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 rot="-10800000">
            <a:off x="13668423" y="5371926"/>
            <a:ext cx="2271095" cy="1976097"/>
            <a:chOff x="0" y="0"/>
            <a:chExt cx="797371" cy="693799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797371" cy="693799"/>
            </a:xfrm>
            <a:custGeom>
              <a:avLst/>
              <a:gdLst/>
              <a:ahLst/>
              <a:cxnLst/>
              <a:rect l="l" t="t" r="r" b="b"/>
              <a:pathLst>
                <a:path w="797371" h="693799">
                  <a:moveTo>
                    <a:pt x="239386" y="167459"/>
                  </a:moveTo>
                  <a:lnTo>
                    <a:pt x="797371" y="167459"/>
                  </a:lnTo>
                  <a:lnTo>
                    <a:pt x="797371" y="526269"/>
                  </a:lnTo>
                  <a:lnTo>
                    <a:pt x="239373" y="526269"/>
                  </a:lnTo>
                  <a:lnTo>
                    <a:pt x="302255" y="693799"/>
                  </a:lnTo>
                  <a:lnTo>
                    <a:pt x="0" y="346899"/>
                  </a:lnTo>
                  <a:lnTo>
                    <a:pt x="302255" y="0"/>
                  </a:lnTo>
                  <a:lnTo>
                    <a:pt x="239386" y="16745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120650" y="117475"/>
              <a:ext cx="676721" cy="4112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37" name="Freeform 37"/>
          <p:cNvSpPr/>
          <p:nvPr/>
        </p:nvSpPr>
        <p:spPr>
          <a:xfrm rot="-5400000">
            <a:off x="8504552" y="5868609"/>
            <a:ext cx="2534488" cy="738170"/>
          </a:xfrm>
          <a:custGeom>
            <a:avLst/>
            <a:gdLst/>
            <a:ahLst/>
            <a:cxnLst/>
            <a:rect l="l" t="t" r="r" b="b"/>
            <a:pathLst>
              <a:path w="2534488" h="738170">
                <a:moveTo>
                  <a:pt x="0" y="0"/>
                </a:moveTo>
                <a:lnTo>
                  <a:pt x="2534488" y="0"/>
                </a:lnTo>
                <a:lnTo>
                  <a:pt x="2534488" y="738170"/>
                </a:lnTo>
                <a:lnTo>
                  <a:pt x="0" y="73817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9716456" y="6477276"/>
            <a:ext cx="3500719" cy="518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49"/>
              </a:lnSpc>
            </a:pPr>
            <a:r>
              <a:rPr lang="en-US" sz="2964" b="1">
                <a:solidFill>
                  <a:srgbClr val="FFFFFF"/>
                </a:solidFill>
                <a:latin typeface="Azkadinya Bold"/>
                <a:ea typeface="Azkadinya Bold"/>
                <a:cs typeface="Azkadinya Bold"/>
                <a:sym typeface="Azkadinya Bold"/>
              </a:rPr>
              <a:t> Passerelles Power BI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9003007" y="5430472"/>
            <a:ext cx="4974575" cy="638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1"/>
              </a:lnSpc>
            </a:pPr>
            <a:r>
              <a:rPr lang="en-US" sz="3686" b="1" dirty="0">
                <a:solidFill>
                  <a:srgbClr val="FFFFFF"/>
                </a:solidFill>
                <a:latin typeface="Azkadinya Bold"/>
                <a:ea typeface="Azkadinya Bold"/>
                <a:cs typeface="Azkadinya Bold"/>
                <a:sym typeface="Azkadinya Bold"/>
              </a:rPr>
              <a:t>Service Power BI</a:t>
            </a:r>
          </a:p>
        </p:txBody>
      </p:sp>
      <p:sp>
        <p:nvSpPr>
          <p:cNvPr id="40" name="Freeform 40"/>
          <p:cNvSpPr/>
          <p:nvPr/>
        </p:nvSpPr>
        <p:spPr>
          <a:xfrm rot="5400000">
            <a:off x="11919247" y="5868609"/>
            <a:ext cx="2534488" cy="738170"/>
          </a:xfrm>
          <a:custGeom>
            <a:avLst/>
            <a:gdLst/>
            <a:ahLst/>
            <a:cxnLst/>
            <a:rect l="l" t="t" r="r" b="b"/>
            <a:pathLst>
              <a:path w="2534488" h="738170">
                <a:moveTo>
                  <a:pt x="0" y="0"/>
                </a:moveTo>
                <a:lnTo>
                  <a:pt x="2534488" y="0"/>
                </a:lnTo>
                <a:lnTo>
                  <a:pt x="2534488" y="738170"/>
                </a:lnTo>
                <a:lnTo>
                  <a:pt x="0" y="73817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41" name="AutoShape 41"/>
          <p:cNvSpPr/>
          <p:nvPr/>
        </p:nvSpPr>
        <p:spPr>
          <a:xfrm flipV="1">
            <a:off x="10140881" y="7452247"/>
            <a:ext cx="2713330" cy="0"/>
          </a:xfrm>
          <a:prstGeom prst="line">
            <a:avLst/>
          </a:prstGeom>
          <a:ln w="38100" cap="flat">
            <a:solidFill>
              <a:srgbClr val="FFFFFF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42" name="Group 42"/>
          <p:cNvGrpSpPr/>
          <p:nvPr/>
        </p:nvGrpSpPr>
        <p:grpSpPr>
          <a:xfrm>
            <a:off x="11243641" y="7133818"/>
            <a:ext cx="674958" cy="674958"/>
            <a:chOff x="0" y="0"/>
            <a:chExt cx="812800" cy="812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DFE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45" name="Freeform 45"/>
          <p:cNvSpPr/>
          <p:nvPr/>
        </p:nvSpPr>
        <p:spPr>
          <a:xfrm>
            <a:off x="11414669" y="7199500"/>
            <a:ext cx="351951" cy="505495"/>
          </a:xfrm>
          <a:custGeom>
            <a:avLst/>
            <a:gdLst/>
            <a:ahLst/>
            <a:cxnLst/>
            <a:rect l="l" t="t" r="r" b="b"/>
            <a:pathLst>
              <a:path w="351951" h="505495">
                <a:moveTo>
                  <a:pt x="0" y="0"/>
                </a:moveTo>
                <a:lnTo>
                  <a:pt x="351951" y="0"/>
                </a:lnTo>
                <a:lnTo>
                  <a:pt x="351951" y="505494"/>
                </a:lnTo>
                <a:lnTo>
                  <a:pt x="0" y="505494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-1089164" y="9258300"/>
            <a:ext cx="3784723" cy="1104537"/>
          </a:xfrm>
          <a:custGeom>
            <a:avLst/>
            <a:gdLst/>
            <a:ahLst/>
            <a:cxnLst/>
            <a:rect l="l" t="t" r="r" b="b"/>
            <a:pathLst>
              <a:path w="3784723" h="1104537">
                <a:moveTo>
                  <a:pt x="0" y="0"/>
                </a:moveTo>
                <a:lnTo>
                  <a:pt x="3784723" y="0"/>
                </a:lnTo>
                <a:lnTo>
                  <a:pt x="3784723" y="1104537"/>
                </a:lnTo>
                <a:lnTo>
                  <a:pt x="0" y="110453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6394" r="-6394"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9073927" y="9457665"/>
            <a:ext cx="2740318" cy="799737"/>
          </a:xfrm>
          <a:custGeom>
            <a:avLst/>
            <a:gdLst/>
            <a:ahLst/>
            <a:cxnLst/>
            <a:rect l="l" t="t" r="r" b="b"/>
            <a:pathLst>
              <a:path w="2740318" h="799737">
                <a:moveTo>
                  <a:pt x="0" y="0"/>
                </a:moveTo>
                <a:lnTo>
                  <a:pt x="2740318" y="0"/>
                </a:lnTo>
                <a:lnTo>
                  <a:pt x="2740318" y="799737"/>
                </a:lnTo>
                <a:lnTo>
                  <a:pt x="0" y="79973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6394" r="-6394"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11414669" y="9457665"/>
            <a:ext cx="2740318" cy="799737"/>
          </a:xfrm>
          <a:custGeom>
            <a:avLst/>
            <a:gdLst/>
            <a:ahLst/>
            <a:cxnLst/>
            <a:rect l="l" t="t" r="r" b="b"/>
            <a:pathLst>
              <a:path w="2740318" h="799737">
                <a:moveTo>
                  <a:pt x="0" y="0"/>
                </a:moveTo>
                <a:lnTo>
                  <a:pt x="2740318" y="0"/>
                </a:lnTo>
                <a:lnTo>
                  <a:pt x="2740318" y="799737"/>
                </a:lnTo>
                <a:lnTo>
                  <a:pt x="0" y="79973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6394" r="-6394"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15996667" y="4898970"/>
            <a:ext cx="1675777" cy="489060"/>
          </a:xfrm>
          <a:custGeom>
            <a:avLst/>
            <a:gdLst/>
            <a:ahLst/>
            <a:cxnLst/>
            <a:rect l="l" t="t" r="r" b="b"/>
            <a:pathLst>
              <a:path w="1675777" h="489060">
                <a:moveTo>
                  <a:pt x="0" y="0"/>
                </a:moveTo>
                <a:lnTo>
                  <a:pt x="1675777" y="0"/>
                </a:lnTo>
                <a:lnTo>
                  <a:pt x="1675777" y="489060"/>
                </a:lnTo>
                <a:lnTo>
                  <a:pt x="0" y="48906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6394" r="-6394"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15864014" y="7104745"/>
            <a:ext cx="2412380" cy="704031"/>
          </a:xfrm>
          <a:custGeom>
            <a:avLst/>
            <a:gdLst/>
            <a:ahLst/>
            <a:cxnLst/>
            <a:rect l="l" t="t" r="r" b="b"/>
            <a:pathLst>
              <a:path w="2412380" h="704031">
                <a:moveTo>
                  <a:pt x="0" y="0"/>
                </a:moveTo>
                <a:lnTo>
                  <a:pt x="2412380" y="0"/>
                </a:lnTo>
                <a:lnTo>
                  <a:pt x="2412380" y="704031"/>
                </a:lnTo>
                <a:lnTo>
                  <a:pt x="0" y="70403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6394" r="-6394"/>
            </a:stretch>
          </a:blipFill>
        </p:spPr>
      </p:sp>
      <p:sp>
        <p:nvSpPr>
          <p:cNvPr id="51" name="Freeform 51"/>
          <p:cNvSpPr/>
          <p:nvPr/>
        </p:nvSpPr>
        <p:spPr>
          <a:xfrm>
            <a:off x="15875620" y="9188482"/>
            <a:ext cx="2412380" cy="704031"/>
          </a:xfrm>
          <a:custGeom>
            <a:avLst/>
            <a:gdLst/>
            <a:ahLst/>
            <a:cxnLst/>
            <a:rect l="l" t="t" r="r" b="b"/>
            <a:pathLst>
              <a:path w="2412380" h="704031">
                <a:moveTo>
                  <a:pt x="0" y="0"/>
                </a:moveTo>
                <a:lnTo>
                  <a:pt x="2412380" y="0"/>
                </a:lnTo>
                <a:lnTo>
                  <a:pt x="2412380" y="704031"/>
                </a:lnTo>
                <a:lnTo>
                  <a:pt x="0" y="70403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6394" r="-6394"/>
            </a:stretch>
          </a:blipFill>
        </p:spPr>
      </p:sp>
      <p:sp>
        <p:nvSpPr>
          <p:cNvPr id="52" name="TextBox 52"/>
          <p:cNvSpPr txBox="1"/>
          <p:nvPr/>
        </p:nvSpPr>
        <p:spPr>
          <a:xfrm>
            <a:off x="2623264" y="48121"/>
            <a:ext cx="12581859" cy="1401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59"/>
              </a:lnSpc>
            </a:pPr>
            <a:r>
              <a:rPr lang="en-US" sz="8477" b="1" dirty="0">
                <a:solidFill>
                  <a:srgbClr val="FFFFFF"/>
                </a:solidFill>
                <a:latin typeface="29LT Riwaya Bold"/>
                <a:ea typeface="29LT Riwaya Bold"/>
                <a:cs typeface="29LT Riwaya Bold"/>
                <a:sym typeface="29LT Riwaya Bold"/>
              </a:rPr>
              <a:t>Architecture du Power BI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2524410" y="2356671"/>
            <a:ext cx="4974575" cy="638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1"/>
              </a:lnSpc>
            </a:pPr>
            <a:r>
              <a:rPr lang="en-US" sz="3686" b="1" dirty="0">
                <a:solidFill>
                  <a:srgbClr val="FFFFFF"/>
                </a:solidFill>
                <a:latin typeface="Azkadinya Bold"/>
                <a:ea typeface="Azkadinya Bold"/>
                <a:cs typeface="Azkadinya Bold"/>
                <a:sym typeface="Azkadinya Bold"/>
              </a:rPr>
              <a:t>Sources de Données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7630537" y="3878151"/>
            <a:ext cx="1932563" cy="520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8"/>
              </a:lnSpc>
            </a:pPr>
            <a:r>
              <a:rPr lang="en-US" sz="3177" b="1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3533CD">
                        <a:alpha val="100000"/>
                      </a:srgbClr>
                    </a:gs>
                  </a:gsLst>
                  <a:lin ang="0"/>
                </a:gradFill>
                <a:latin typeface="29LT Riwaya Bold"/>
                <a:ea typeface="29LT Riwaya Bold"/>
                <a:cs typeface="29LT Riwaya Bold"/>
                <a:sym typeface="29LT Riwaya Bold"/>
              </a:rPr>
              <a:t>Connecter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7301716" y="7837935"/>
            <a:ext cx="1932563" cy="520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8"/>
              </a:lnSpc>
            </a:pPr>
            <a:r>
              <a:rPr lang="en-US" sz="3177" b="1" dirty="0" err="1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3533CD">
                        <a:alpha val="100000"/>
                      </a:srgbClr>
                    </a:gs>
                  </a:gsLst>
                  <a:lin ang="0"/>
                </a:gradFill>
                <a:latin typeface="29LT Riwaya Bold"/>
                <a:ea typeface="29LT Riwaya Bold"/>
                <a:cs typeface="29LT Riwaya Bold"/>
                <a:sym typeface="29LT Riwaya Bold"/>
              </a:rPr>
              <a:t>Publier</a:t>
            </a:r>
            <a:endParaRPr lang="en-US" sz="3177" b="1" dirty="0">
              <a:gradFill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3533CD">
                      <a:alpha val="100000"/>
                    </a:srgbClr>
                  </a:gs>
                </a:gsLst>
                <a:lin ang="0"/>
              </a:gradFill>
              <a:latin typeface="29LT Riwaya Bold"/>
              <a:ea typeface="29LT Riwaya Bold"/>
              <a:cs typeface="29LT Riwaya Bold"/>
              <a:sym typeface="29LT Riwaya Bold"/>
            </a:endParaRPr>
          </a:p>
        </p:txBody>
      </p:sp>
      <p:sp>
        <p:nvSpPr>
          <p:cNvPr id="56" name="TextBox 56"/>
          <p:cNvSpPr txBox="1"/>
          <p:nvPr/>
        </p:nvSpPr>
        <p:spPr>
          <a:xfrm>
            <a:off x="13624526" y="5973245"/>
            <a:ext cx="1932563" cy="830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73"/>
              </a:lnSpc>
            </a:pPr>
            <a:r>
              <a:rPr lang="en-US" sz="3177" b="1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3533CD">
                        <a:alpha val="100000"/>
                      </a:srgbClr>
                    </a:gs>
                  </a:gsLst>
                  <a:lin ang="0"/>
                </a:gradFill>
                <a:latin typeface="29LT Riwaya Bold"/>
                <a:ea typeface="29LT Riwaya Bold"/>
                <a:cs typeface="29LT Riwaya Bold"/>
                <a:sym typeface="29LT Riwaya Bold"/>
              </a:rPr>
              <a:t>Accéder  Partager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52" grpId="0"/>
      <p:bldP spid="53" grpId="0"/>
      <p:bldP spid="54" grpId="0"/>
      <p:bldP spid="55" grpId="0"/>
      <p:bldP spid="5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404</Words>
  <Application>Microsoft Office PowerPoint</Application>
  <PresentationFormat>Personnalisé</PresentationFormat>
  <Paragraphs>64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5" baseType="lpstr">
      <vt:lpstr>Calibri</vt:lpstr>
      <vt:lpstr>Tarif</vt:lpstr>
      <vt:lpstr>Arial</vt:lpstr>
      <vt:lpstr>Source Sans Pro</vt:lpstr>
      <vt:lpstr>Awami Nastaliq Bold</vt:lpstr>
      <vt:lpstr>Tarif Bold</vt:lpstr>
      <vt:lpstr>Azkadinya Bold</vt:lpstr>
      <vt:lpstr>Open Sans Bold</vt:lpstr>
      <vt:lpstr>Source Sans Pro Bold</vt:lpstr>
      <vt:lpstr>Roboto Bold</vt:lpstr>
      <vt:lpstr>29LT Riwaya Bold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Modern Business Proposal Presentation</dc:title>
  <dc:creator>Thinkpad</dc:creator>
  <cp:lastModifiedBy>Souad khellat</cp:lastModifiedBy>
  <cp:revision>4</cp:revision>
  <dcterms:created xsi:type="dcterms:W3CDTF">2006-08-16T00:00:00Z</dcterms:created>
  <dcterms:modified xsi:type="dcterms:W3CDTF">2025-11-24T18:49:52Z</dcterms:modified>
  <dc:identifier>DAG2zFM3S8U</dc:identifier>
</cp:coreProperties>
</file>