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onsolas" panose="020B0609020204030204" pitchFamily="49" charset="0"/>
      <p:regular r:id="rId17"/>
      <p:bold r:id="rId18"/>
      <p:italic r:id="rId19"/>
      <p:boldItalic r:id="rId20"/>
    </p:embeddedFont>
    <p:embeddedFont>
      <p:font typeface="Consolas Bold" panose="020B0709020204030204" pitchFamily="49" charset="0"/>
      <p:regular r:id="rId21"/>
      <p:bold r:id="rId22"/>
    </p:embeddedFont>
    <p:embeddedFont>
      <p:font typeface="Inter" panose="020B0604020202020204" charset="0"/>
      <p:regular r:id="rId23"/>
    </p:embeddedFont>
    <p:embeddedFont>
      <p:font typeface="League Spartan" panose="020B0604020202020204" charset="0"/>
      <p:regular r:id="rId24"/>
    </p:embeddedFont>
    <p:embeddedFont>
      <p:font typeface="Petron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6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3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4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5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9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10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hyperlink" Target="https://pytorch.org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524">
                <a:alpha val="6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551" r="-9611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44308" y="2748005"/>
            <a:ext cx="11385692" cy="239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3"/>
              </a:lnSpc>
            </a:pPr>
            <a:r>
              <a:rPr lang="en-US" sz="7005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Meet PyTorch: The AI Gym for Machines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4308" y="4933950"/>
            <a:ext cx="10858635" cy="110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2513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A deep learning framework created by Meta, written in Python, </a:t>
            </a:r>
          </a:p>
          <a:p>
            <a:pPr algn="l">
              <a:lnSpc>
                <a:spcPts val="4093"/>
              </a:lnSpc>
            </a:pPr>
            <a:r>
              <a:rPr lang="en-US" sz="2513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used to train AI models.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4308" y="6698742"/>
            <a:ext cx="2958554" cy="189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6"/>
              </a:lnSpc>
            </a:pPr>
            <a:r>
              <a:rPr lang="en-US" sz="291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present  par: </a:t>
            </a:r>
          </a:p>
          <a:p>
            <a:pPr algn="ctr">
              <a:lnSpc>
                <a:spcPts val="3666"/>
              </a:lnSpc>
            </a:pPr>
            <a:r>
              <a:rPr lang="en-US" sz="291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MESBAH AMINA </a:t>
            </a:r>
          </a:p>
          <a:p>
            <a:pPr algn="ctr">
              <a:lnSpc>
                <a:spcPts val="3666"/>
              </a:lnSpc>
            </a:pPr>
            <a:r>
              <a:rPr lang="en-US" sz="291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BOUZID MERIEM </a:t>
            </a:r>
          </a:p>
          <a:p>
            <a:pPr algn="ctr">
              <a:lnSpc>
                <a:spcPts val="3669"/>
              </a:lnSpc>
            </a:pPr>
            <a:r>
              <a:rPr lang="en-US" sz="291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MEKALI SABRINA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410950" y="122714"/>
            <a:ext cx="38100" cy="10118937"/>
            <a:chOff x="0" y="0"/>
            <a:chExt cx="50800" cy="13491916"/>
          </a:xfrm>
        </p:grpSpPr>
        <p:sp>
          <p:nvSpPr>
            <p:cNvPr id="12" name="Freeform 12"/>
            <p:cNvSpPr/>
            <p:nvPr/>
          </p:nvSpPr>
          <p:spPr>
            <a:xfrm>
              <a:off x="0" y="25400"/>
              <a:ext cx="50800" cy="13441172"/>
            </a:xfrm>
            <a:custGeom>
              <a:avLst/>
              <a:gdLst/>
              <a:ahLst/>
              <a:cxnLst/>
              <a:rect l="l" t="t" r="r" b="b"/>
              <a:pathLst>
                <a:path w="50800" h="13441172">
                  <a:moveTo>
                    <a:pt x="50800" y="0"/>
                  </a:moveTo>
                  <a:lnTo>
                    <a:pt x="50800" y="13441172"/>
                  </a:lnTo>
                  <a:lnTo>
                    <a:pt x="0" y="13441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6DE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992238" y="1170534"/>
            <a:ext cx="11112996" cy="112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1"/>
              </a:lnSpc>
            </a:pPr>
            <a:r>
              <a:rPr lang="en-US" sz="581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Why Developers Choose PyTorch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2238" y="2515492"/>
            <a:ext cx="16303526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Developers appreciate PyTorch for its intuitive design and powerful features, making the AI development process faster and more flexible.</a:t>
            </a:r>
          </a:p>
        </p:txBody>
      </p:sp>
      <p:sp>
        <p:nvSpPr>
          <p:cNvPr id="6" name="Freeform 6"/>
          <p:cNvSpPr/>
          <p:nvPr/>
        </p:nvSpPr>
        <p:spPr>
          <a:xfrm>
            <a:off x="973188" y="4065537"/>
            <a:ext cx="8048053" cy="2316956"/>
          </a:xfrm>
          <a:custGeom>
            <a:avLst/>
            <a:gdLst/>
            <a:ahLst/>
            <a:cxnLst/>
            <a:rect l="l" t="t" r="r" b="b"/>
            <a:pathLst>
              <a:path w="8048053" h="2316956">
                <a:moveTo>
                  <a:pt x="0" y="0"/>
                </a:moveTo>
                <a:lnTo>
                  <a:pt x="8048053" y="0"/>
                </a:lnTo>
                <a:lnTo>
                  <a:pt x="8048053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0" b="-15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54138" y="4084587"/>
            <a:ext cx="152400" cy="2278856"/>
            <a:chOff x="0" y="0"/>
            <a:chExt cx="203200" cy="3038475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428155" y="4330005"/>
            <a:ext cx="446558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Easy and Pythonic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155" y="4791670"/>
            <a:ext cx="7252395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Integrates seamlessly with the Python ecosystem, making it easy to learn and use.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266635" y="4065537"/>
            <a:ext cx="8048244" cy="2316956"/>
          </a:xfrm>
          <a:custGeom>
            <a:avLst/>
            <a:gdLst/>
            <a:ahLst/>
            <a:cxnLst/>
            <a:rect l="l" t="t" r="r" b="b"/>
            <a:pathLst>
              <a:path w="8048244" h="2316956">
                <a:moveTo>
                  <a:pt x="0" y="0"/>
                </a:moveTo>
                <a:lnTo>
                  <a:pt x="8048244" y="0"/>
                </a:lnTo>
                <a:lnTo>
                  <a:pt x="8048244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1" b="-151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247584" y="4084587"/>
            <a:ext cx="152400" cy="2278856"/>
            <a:chOff x="0" y="0"/>
            <a:chExt cx="203200" cy="3038475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9721602" y="4330005"/>
            <a:ext cx="446558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Dynamic and Flexible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21602" y="4791670"/>
            <a:ext cx="7252544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Uses dynamic computation graphs, allowing for rapid prototyping and experimentation.</a:t>
            </a:r>
          </a:p>
        </p:txBody>
      </p:sp>
      <p:sp>
        <p:nvSpPr>
          <p:cNvPr id="16" name="Freeform 16"/>
          <p:cNvSpPr/>
          <p:nvPr/>
        </p:nvSpPr>
        <p:spPr>
          <a:xfrm>
            <a:off x="973188" y="6627911"/>
            <a:ext cx="8048053" cy="2316956"/>
          </a:xfrm>
          <a:custGeom>
            <a:avLst/>
            <a:gdLst/>
            <a:ahLst/>
            <a:cxnLst/>
            <a:rect l="l" t="t" r="r" b="b"/>
            <a:pathLst>
              <a:path w="8048053" h="2316956">
                <a:moveTo>
                  <a:pt x="0" y="0"/>
                </a:moveTo>
                <a:lnTo>
                  <a:pt x="8048053" y="0"/>
                </a:lnTo>
                <a:lnTo>
                  <a:pt x="8048053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0" b="-150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4138" y="6646961"/>
            <a:ext cx="152400" cy="2278856"/>
            <a:chOff x="0" y="0"/>
            <a:chExt cx="203200" cy="3038475"/>
          </a:xfrm>
        </p:grpSpPr>
        <p:sp>
          <p:nvSpPr>
            <p:cNvPr id="18" name="Freeform 18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428155" y="6892379"/>
            <a:ext cx="446558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Great GPU Support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8155" y="7354044"/>
            <a:ext cx="7252395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Optimized for high-performance computing using GPUs for faster training.</a:t>
            </a:r>
          </a:p>
        </p:txBody>
      </p:sp>
      <p:sp>
        <p:nvSpPr>
          <p:cNvPr id="21" name="Freeform 21"/>
          <p:cNvSpPr/>
          <p:nvPr/>
        </p:nvSpPr>
        <p:spPr>
          <a:xfrm>
            <a:off x="9266635" y="6627911"/>
            <a:ext cx="8048244" cy="2316956"/>
          </a:xfrm>
          <a:custGeom>
            <a:avLst/>
            <a:gdLst/>
            <a:ahLst/>
            <a:cxnLst/>
            <a:rect l="l" t="t" r="r" b="b"/>
            <a:pathLst>
              <a:path w="8048244" h="2316956">
                <a:moveTo>
                  <a:pt x="0" y="0"/>
                </a:moveTo>
                <a:lnTo>
                  <a:pt x="8048244" y="0"/>
                </a:lnTo>
                <a:lnTo>
                  <a:pt x="8048244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1" b="-151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247584" y="6646961"/>
            <a:ext cx="152400" cy="2278856"/>
            <a:chOff x="0" y="0"/>
            <a:chExt cx="203200" cy="3038475"/>
          </a:xfrm>
        </p:grpSpPr>
        <p:sp>
          <p:nvSpPr>
            <p:cNvPr id="23" name="Freeform 23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9721602" y="6892379"/>
            <a:ext cx="635793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Huge Open-Source Community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21602" y="7354044"/>
            <a:ext cx="7252544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Supported by a massive, active community contributing to its growth and stability.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371242" y="3542657"/>
            <a:ext cx="3545516" cy="2610386"/>
            <a:chOff x="0" y="0"/>
            <a:chExt cx="4727355" cy="34805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27321" cy="3480562"/>
            </a:xfrm>
            <a:custGeom>
              <a:avLst/>
              <a:gdLst/>
              <a:ahLst/>
              <a:cxnLst/>
              <a:rect l="l" t="t" r="r" b="b"/>
              <a:pathLst>
                <a:path w="4727321" h="3480562">
                  <a:moveTo>
                    <a:pt x="0" y="0"/>
                  </a:moveTo>
                  <a:lnTo>
                    <a:pt x="4727321" y="0"/>
                  </a:lnTo>
                  <a:lnTo>
                    <a:pt x="4727321" y="3480562"/>
                  </a:lnTo>
                  <a:lnTo>
                    <a:pt x="0" y="3480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" b="-4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153410" y="3813369"/>
            <a:ext cx="2475331" cy="2475331"/>
            <a:chOff x="0" y="0"/>
            <a:chExt cx="3300441" cy="33004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00476" cy="3300476"/>
            </a:xfrm>
            <a:custGeom>
              <a:avLst/>
              <a:gdLst/>
              <a:ahLst/>
              <a:cxnLst/>
              <a:rect l="l" t="t" r="r" b="b"/>
              <a:pathLst>
                <a:path w="3300476" h="3300476">
                  <a:moveTo>
                    <a:pt x="0" y="0"/>
                  </a:moveTo>
                  <a:lnTo>
                    <a:pt x="3300476" y="0"/>
                  </a:lnTo>
                  <a:lnTo>
                    <a:pt x="3300476" y="3300476"/>
                  </a:lnTo>
                  <a:lnTo>
                    <a:pt x="0" y="330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300205" y="6669700"/>
            <a:ext cx="2689454" cy="2588600"/>
            <a:chOff x="0" y="0"/>
            <a:chExt cx="3585939" cy="3451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972" cy="3451479"/>
            </a:xfrm>
            <a:custGeom>
              <a:avLst/>
              <a:gdLst/>
              <a:ahLst/>
              <a:cxnLst/>
              <a:rect l="l" t="t" r="r" b="b"/>
              <a:pathLst>
                <a:path w="3585972" h="3451479">
                  <a:moveTo>
                    <a:pt x="0" y="0"/>
                  </a:moveTo>
                  <a:lnTo>
                    <a:pt x="3585972" y="0"/>
                  </a:lnTo>
                  <a:lnTo>
                    <a:pt x="3585972" y="3451479"/>
                  </a:lnTo>
                  <a:lnTo>
                    <a:pt x="0" y="345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799779" y="3542657"/>
            <a:ext cx="2863336" cy="3695869"/>
            <a:chOff x="0" y="0"/>
            <a:chExt cx="3817781" cy="49278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7747" cy="4927854"/>
            </a:xfrm>
            <a:custGeom>
              <a:avLst/>
              <a:gdLst/>
              <a:ahLst/>
              <a:cxnLst/>
              <a:rect l="l" t="t" r="r" b="b"/>
              <a:pathLst>
                <a:path w="3817747" h="4927854">
                  <a:moveTo>
                    <a:pt x="0" y="0"/>
                  </a:moveTo>
                  <a:lnTo>
                    <a:pt x="3817747" y="0"/>
                  </a:lnTo>
                  <a:lnTo>
                    <a:pt x="3817747" y="4927854"/>
                  </a:lnTo>
                  <a:lnTo>
                    <a:pt x="0" y="4927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" r="-2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737358" y="7964000"/>
            <a:ext cx="6078904" cy="1294300"/>
            <a:chOff x="0" y="0"/>
            <a:chExt cx="8105205" cy="1725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05267" cy="1725676"/>
            </a:xfrm>
            <a:custGeom>
              <a:avLst/>
              <a:gdLst/>
              <a:ahLst/>
              <a:cxnLst/>
              <a:rect l="l" t="t" r="r" b="b"/>
              <a:pathLst>
                <a:path w="8105267" h="1725676">
                  <a:moveTo>
                    <a:pt x="0" y="0"/>
                  </a:moveTo>
                  <a:lnTo>
                    <a:pt x="8105267" y="0"/>
                  </a:lnTo>
                  <a:lnTo>
                    <a:pt x="8105267" y="1725676"/>
                  </a:lnTo>
                  <a:lnTo>
                    <a:pt x="0" y="172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23" b="-22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882697" y="933450"/>
            <a:ext cx="14956482" cy="112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1"/>
              </a:lnSpc>
            </a:pPr>
            <a:r>
              <a:rPr lang="en-US" sz="581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PyTorch Powers the World's Leading AI Labs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9175" y="1787575"/>
            <a:ext cx="16303526" cy="137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3085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PyTorch is the framework of choice for almost every big AI lab in the world, driving innovation across industries.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544490" y="560606"/>
            <a:ext cx="11199019" cy="1071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0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PyTorch in 2025: Future Relevance</a:t>
            </a:r>
          </a:p>
        </p:txBody>
      </p:sp>
      <p:sp>
        <p:nvSpPr>
          <p:cNvPr id="5" name="Freeform 5"/>
          <p:cNvSpPr/>
          <p:nvPr/>
        </p:nvSpPr>
        <p:spPr>
          <a:xfrm>
            <a:off x="963835" y="2156341"/>
            <a:ext cx="8213503" cy="2115026"/>
          </a:xfrm>
          <a:custGeom>
            <a:avLst/>
            <a:gdLst/>
            <a:ahLst/>
            <a:cxnLst/>
            <a:rect l="l" t="t" r="r" b="b"/>
            <a:pathLst>
              <a:path w="8213503" h="2115026">
                <a:moveTo>
                  <a:pt x="0" y="0"/>
                </a:moveTo>
                <a:lnTo>
                  <a:pt x="8213503" y="0"/>
                </a:lnTo>
                <a:lnTo>
                  <a:pt x="8213503" y="2115026"/>
                </a:lnTo>
                <a:lnTo>
                  <a:pt x="0" y="2115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3" b="-17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06826" y="2321124"/>
            <a:ext cx="4230589" cy="6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25"/>
              </a:lnSpc>
            </a:pPr>
            <a:r>
              <a:rPr lang="en-US" sz="3311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Top Tier Framework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910" y="2744241"/>
            <a:ext cx="7657505" cy="124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73"/>
              </a:lnSpc>
            </a:pPr>
            <a:r>
              <a:rPr lang="en-US" sz="2061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It will remain one of the top two AI frameworks globally, essential for large-scale projects.</a:t>
            </a:r>
          </a:p>
        </p:txBody>
      </p:sp>
      <p:sp>
        <p:nvSpPr>
          <p:cNvPr id="8" name="Freeform 8"/>
          <p:cNvSpPr/>
          <p:nvPr/>
        </p:nvSpPr>
        <p:spPr>
          <a:xfrm>
            <a:off x="9177338" y="4795242"/>
            <a:ext cx="8213503" cy="2115026"/>
          </a:xfrm>
          <a:custGeom>
            <a:avLst/>
            <a:gdLst/>
            <a:ahLst/>
            <a:cxnLst/>
            <a:rect l="l" t="t" r="r" b="b"/>
            <a:pathLst>
              <a:path w="8213503" h="2115026">
                <a:moveTo>
                  <a:pt x="0" y="0"/>
                </a:moveTo>
                <a:lnTo>
                  <a:pt x="8213503" y="0"/>
                </a:lnTo>
                <a:lnTo>
                  <a:pt x="8213503" y="2115026"/>
                </a:lnTo>
                <a:lnTo>
                  <a:pt x="0" y="2115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3" b="-1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50586" y="4963716"/>
            <a:ext cx="4230589" cy="6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3311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Essential Career Skill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50586" y="5386834"/>
            <a:ext cx="7657505" cy="124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3"/>
              </a:lnSpc>
            </a:pPr>
            <a:r>
              <a:rPr lang="en-US" sz="2061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Proficiency in PyTorch is a mandatory skill for most high-demand AI and Machine Learning jobs.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3835" y="7407242"/>
            <a:ext cx="8213503" cy="2115026"/>
          </a:xfrm>
          <a:custGeom>
            <a:avLst/>
            <a:gdLst/>
            <a:ahLst/>
            <a:cxnLst/>
            <a:rect l="l" t="t" r="r" b="b"/>
            <a:pathLst>
              <a:path w="8213503" h="2115026">
                <a:moveTo>
                  <a:pt x="0" y="0"/>
                </a:moveTo>
                <a:lnTo>
                  <a:pt x="8213503" y="0"/>
                </a:lnTo>
                <a:lnTo>
                  <a:pt x="8213503" y="2115026"/>
                </a:lnTo>
                <a:lnTo>
                  <a:pt x="0" y="2115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3" b="-17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06826" y="7606308"/>
            <a:ext cx="4230589" cy="6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25"/>
              </a:lnSpc>
            </a:pPr>
            <a:r>
              <a:rPr lang="en-US" sz="3311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Research Standard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9910" y="8029426"/>
            <a:ext cx="7657505" cy="124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73"/>
              </a:lnSpc>
            </a:pPr>
            <a:r>
              <a:rPr lang="en-US" sz="2061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PyTorch is the standard tool used in academic research and university AI programs.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3505200"/>
            <a:chOff x="0" y="0"/>
            <a:chExt cx="24384000" cy="4673600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24384000" cy="4673600"/>
            </a:xfrm>
            <a:custGeom>
              <a:avLst/>
              <a:gdLst/>
              <a:ahLst/>
              <a:cxnLst/>
              <a:rect l="l" t="t" r="r" b="b"/>
              <a:pathLst>
                <a:path w="24384000" h="4673600">
                  <a:moveTo>
                    <a:pt x="0" y="0"/>
                  </a:moveTo>
                  <a:lnTo>
                    <a:pt x="24384000" y="0"/>
                  </a:lnTo>
                  <a:lnTo>
                    <a:pt x="24384000" y="4673600"/>
                  </a:lnTo>
                  <a:lnTo>
                    <a:pt x="0" y="467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5" b="-4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81372" y="4190554"/>
            <a:ext cx="14366676" cy="100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86"/>
              </a:lnSpc>
            </a:pPr>
            <a:r>
              <a:rPr lang="en-US" sz="5749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Key Takeaways: Your AI Journey Starts Now</a:t>
            </a:r>
          </a:p>
        </p:txBody>
      </p:sp>
      <p:sp>
        <p:nvSpPr>
          <p:cNvPr id="7" name="Freeform 7"/>
          <p:cNvSpPr/>
          <p:nvPr/>
        </p:nvSpPr>
        <p:spPr>
          <a:xfrm>
            <a:off x="976610" y="5612160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75952" y="5827737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92647" y="5583734"/>
            <a:ext cx="5452170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PyTorch Teaches Machines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92647" y="6132611"/>
            <a:ext cx="7076034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It provides the environment for training sophisticated AI models.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314409" y="5612160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13751" y="5827737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30445" y="5583734"/>
            <a:ext cx="4416475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Flexible and Powerful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30445" y="6132611"/>
            <a:ext cx="7076183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Its dynamic nature supports complex research and development.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976610" y="7842945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75952" y="8058522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92647" y="7814519"/>
            <a:ext cx="4416475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Used Everywhere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92647" y="8363396"/>
            <a:ext cx="7076034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Adopted by industry leaders and academic institutions globally.</a:t>
            </a:r>
          </a:p>
        </p:txBody>
      </p:sp>
      <p:sp>
        <p:nvSpPr>
          <p:cNvPr id="19" name="Freeform 19"/>
          <p:cNvSpPr/>
          <p:nvPr/>
        </p:nvSpPr>
        <p:spPr>
          <a:xfrm>
            <a:off x="9314409" y="7842945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413751" y="8058522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30445" y="7814519"/>
            <a:ext cx="4416475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Be the Next AI Hero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30445" y="8363396"/>
            <a:ext cx="7076183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Mastering PyTorch is your gateway to a career in cutting-edge AI.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850237" y="3227784"/>
            <a:ext cx="7442746" cy="107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1"/>
              </a:lnSpc>
            </a:pPr>
            <a:r>
              <a:rPr lang="en-US" sz="581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Questions?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75439" y="4787950"/>
            <a:ext cx="9020324" cy="71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Be like the PyTorch superhero — keep learning!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50237" y="4726186"/>
            <a:ext cx="38100" cy="1091470"/>
            <a:chOff x="0" y="0"/>
            <a:chExt cx="50800" cy="1455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800" cy="1455293"/>
            </a:xfrm>
            <a:custGeom>
              <a:avLst/>
              <a:gdLst/>
              <a:ahLst/>
              <a:cxnLst/>
              <a:rect l="l" t="t" r="r" b="b"/>
              <a:pathLst>
                <a:path w="50800" h="1455293">
                  <a:moveTo>
                    <a:pt x="0" y="0"/>
                  </a:moveTo>
                  <a:lnTo>
                    <a:pt x="50800" y="0"/>
                  </a:lnTo>
                  <a:lnTo>
                    <a:pt x="50800" y="1455293"/>
                  </a:lnTo>
                  <a:lnTo>
                    <a:pt x="0" y="1455293"/>
                  </a:lnTo>
                  <a:close/>
                </a:path>
              </a:pathLst>
            </a:custGeom>
            <a:solidFill>
              <a:srgbClr val="876CD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850237" y="6136630"/>
            <a:ext cx="4958334" cy="779717"/>
            <a:chOff x="0" y="0"/>
            <a:chExt cx="6611112" cy="1039623"/>
          </a:xfrm>
        </p:grpSpPr>
        <p:sp>
          <p:nvSpPr>
            <p:cNvPr id="11" name="Freeform 11" descr="preencoded.png">
              <a:hlinkClick r:id="rId5" tooltip="https://pytorch.org"/>
            </p:cNvPr>
            <p:cNvSpPr/>
            <p:nvPr/>
          </p:nvSpPr>
          <p:spPr>
            <a:xfrm>
              <a:off x="0" y="0"/>
              <a:ext cx="6611112" cy="1039622"/>
            </a:xfrm>
            <a:custGeom>
              <a:avLst/>
              <a:gdLst/>
              <a:ahLst/>
              <a:cxnLst/>
              <a:rect l="l" t="t" r="r" b="b"/>
              <a:pathLst>
                <a:path w="6611112" h="1039622">
                  <a:moveTo>
                    <a:pt x="0" y="0"/>
                  </a:moveTo>
                  <a:lnTo>
                    <a:pt x="6611112" y="0"/>
                  </a:lnTo>
                  <a:lnTo>
                    <a:pt x="6611112" y="1039622"/>
                  </a:lnTo>
                  <a:lnTo>
                    <a:pt x="0" y="103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3" b="-284"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376951" y="2318841"/>
            <a:ext cx="8617449" cy="8675832"/>
            <a:chOff x="0" y="0"/>
            <a:chExt cx="11489932" cy="1156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89944" cy="11567795"/>
            </a:xfrm>
            <a:custGeom>
              <a:avLst/>
              <a:gdLst/>
              <a:ahLst/>
              <a:cxnLst/>
              <a:rect l="l" t="t" r="r" b="b"/>
              <a:pathLst>
                <a:path w="11489944" h="11567795">
                  <a:moveTo>
                    <a:pt x="0" y="0"/>
                  </a:moveTo>
                  <a:lnTo>
                    <a:pt x="11489944" y="0"/>
                  </a:lnTo>
                  <a:lnTo>
                    <a:pt x="11489944" y="11567795"/>
                  </a:lnTo>
                  <a:lnTo>
                    <a:pt x="0" y="11567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06491" y="743212"/>
            <a:ext cx="5726273" cy="9543788"/>
            <a:chOff x="0" y="0"/>
            <a:chExt cx="7635031" cy="127250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34986" cy="12725019"/>
            </a:xfrm>
            <a:custGeom>
              <a:avLst/>
              <a:gdLst/>
              <a:ahLst/>
              <a:cxnLst/>
              <a:rect l="l" t="t" r="r" b="b"/>
              <a:pathLst>
                <a:path w="7634986" h="12725019">
                  <a:moveTo>
                    <a:pt x="0" y="0"/>
                  </a:moveTo>
                  <a:lnTo>
                    <a:pt x="7634986" y="0"/>
                  </a:lnTo>
                  <a:lnTo>
                    <a:pt x="7634986" y="12725019"/>
                  </a:lnTo>
                  <a:lnTo>
                    <a:pt x="0" y="12725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3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994991"/>
            <a:ext cx="8230103" cy="464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7"/>
              </a:lnSpc>
            </a:pPr>
            <a:r>
              <a:rPr lang="en-US" sz="3639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PyTorch is an open-source deep learning library developed by Meta’s AI research team. It enables machines to learn complex patterns and make intelligent decisions, and is widely used around the world.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28912"/>
            <a:ext cx="10176242" cy="1376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61"/>
              </a:lnSpc>
            </a:pPr>
            <a:r>
              <a:rPr lang="en-US" sz="8316">
                <a:solidFill>
                  <a:srgbClr val="EF92AF"/>
                </a:solidFill>
                <a:latin typeface="Petrona"/>
                <a:ea typeface="Petrona"/>
                <a:cs typeface="Petrona"/>
                <a:sym typeface="Petrona"/>
              </a:rPr>
              <a:t>What is PyTorch?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417515" y="933450"/>
            <a:ext cx="14541325" cy="113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199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Core Capabilities: What PyTorch Can Do</a:t>
            </a:r>
          </a:p>
        </p:txBody>
      </p:sp>
      <p:sp>
        <p:nvSpPr>
          <p:cNvPr id="5" name="Freeform 5" descr="preencoded.png"/>
          <p:cNvSpPr/>
          <p:nvPr/>
        </p:nvSpPr>
        <p:spPr>
          <a:xfrm>
            <a:off x="899445" y="3465241"/>
            <a:ext cx="979808" cy="979807"/>
          </a:xfrm>
          <a:custGeom>
            <a:avLst/>
            <a:gdLst/>
            <a:ahLst/>
            <a:cxnLst/>
            <a:rect l="l" t="t" r="r" b="b"/>
            <a:pathLst>
              <a:path w="979808" h="979807">
                <a:moveTo>
                  <a:pt x="0" y="0"/>
                </a:moveTo>
                <a:lnTo>
                  <a:pt x="979808" y="0"/>
                </a:lnTo>
                <a:lnTo>
                  <a:pt x="979808" y="979807"/>
                </a:lnTo>
                <a:lnTo>
                  <a:pt x="0" y="979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067" r="-3106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6084" y="3736383"/>
            <a:ext cx="3721299" cy="51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1"/>
              </a:lnSpc>
            </a:pPr>
            <a:r>
              <a:rPr lang="en-US" sz="2975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Image Recognition</a:t>
            </a:r>
          </a:p>
        </p:txBody>
      </p:sp>
      <p:sp>
        <p:nvSpPr>
          <p:cNvPr id="7" name="Freeform 7" descr="preencoded.png"/>
          <p:cNvSpPr/>
          <p:nvPr/>
        </p:nvSpPr>
        <p:spPr>
          <a:xfrm>
            <a:off x="6337574" y="3266977"/>
            <a:ext cx="979807" cy="979807"/>
          </a:xfrm>
          <a:custGeom>
            <a:avLst/>
            <a:gdLst/>
            <a:ahLst/>
            <a:cxnLst/>
            <a:rect l="l" t="t" r="r" b="b"/>
            <a:pathLst>
              <a:path w="979807" h="979807">
                <a:moveTo>
                  <a:pt x="0" y="0"/>
                </a:moveTo>
                <a:lnTo>
                  <a:pt x="979807" y="0"/>
                </a:lnTo>
                <a:lnTo>
                  <a:pt x="979807" y="979807"/>
                </a:lnTo>
                <a:lnTo>
                  <a:pt x="0" y="979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5436" b="-3543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17381" y="3556396"/>
            <a:ext cx="4586095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Voice &amp; Speech Analysis</a:t>
            </a:r>
          </a:p>
        </p:txBody>
      </p:sp>
      <p:sp>
        <p:nvSpPr>
          <p:cNvPr id="9" name="Freeform 9" descr="preencoded.png"/>
          <p:cNvSpPr/>
          <p:nvPr/>
        </p:nvSpPr>
        <p:spPr>
          <a:xfrm>
            <a:off x="12687448" y="3266977"/>
            <a:ext cx="850553" cy="850552"/>
          </a:xfrm>
          <a:custGeom>
            <a:avLst/>
            <a:gdLst/>
            <a:ahLst/>
            <a:cxnLst/>
            <a:rect l="l" t="t" r="r" b="b"/>
            <a:pathLst>
              <a:path w="850553" h="850552">
                <a:moveTo>
                  <a:pt x="0" y="0"/>
                </a:moveTo>
                <a:lnTo>
                  <a:pt x="850553" y="0"/>
                </a:lnTo>
                <a:lnTo>
                  <a:pt x="850553" y="850552"/>
                </a:lnTo>
                <a:lnTo>
                  <a:pt x="0" y="850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111" b="-1111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38001" y="3427141"/>
            <a:ext cx="3721299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 Generation</a:t>
            </a:r>
          </a:p>
        </p:txBody>
      </p:sp>
      <p:sp>
        <p:nvSpPr>
          <p:cNvPr id="11" name="Freeform 11" descr="preencoded.png"/>
          <p:cNvSpPr/>
          <p:nvPr/>
        </p:nvSpPr>
        <p:spPr>
          <a:xfrm>
            <a:off x="2730512" y="6503778"/>
            <a:ext cx="1005246" cy="1005245"/>
          </a:xfrm>
          <a:custGeom>
            <a:avLst/>
            <a:gdLst/>
            <a:ahLst/>
            <a:cxnLst/>
            <a:rect l="l" t="t" r="r" b="b"/>
            <a:pathLst>
              <a:path w="1005246" h="1005245">
                <a:moveTo>
                  <a:pt x="0" y="0"/>
                </a:moveTo>
                <a:lnTo>
                  <a:pt x="1005246" y="0"/>
                </a:lnTo>
                <a:lnTo>
                  <a:pt x="1005246" y="1005245"/>
                </a:lnTo>
                <a:lnTo>
                  <a:pt x="0" y="1005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3679" b="-1367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16733" y="6818635"/>
            <a:ext cx="3995291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Self-Driving Systems</a:t>
            </a:r>
          </a:p>
        </p:txBody>
      </p:sp>
      <p:sp>
        <p:nvSpPr>
          <p:cNvPr id="13" name="Freeform 13" descr="preencoded.png"/>
          <p:cNvSpPr/>
          <p:nvPr/>
        </p:nvSpPr>
        <p:spPr>
          <a:xfrm>
            <a:off x="10491632" y="6503778"/>
            <a:ext cx="1005245" cy="1005245"/>
          </a:xfrm>
          <a:custGeom>
            <a:avLst/>
            <a:gdLst/>
            <a:ahLst/>
            <a:cxnLst/>
            <a:rect l="l" t="t" r="r" b="b"/>
            <a:pathLst>
              <a:path w="1005245" h="1005245">
                <a:moveTo>
                  <a:pt x="0" y="0"/>
                </a:moveTo>
                <a:lnTo>
                  <a:pt x="1005245" y="0"/>
                </a:lnTo>
                <a:lnTo>
                  <a:pt x="1005245" y="1005245"/>
                </a:lnTo>
                <a:lnTo>
                  <a:pt x="0" y="1005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677352" y="6818635"/>
            <a:ext cx="3721299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Medical AI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8395" y="4387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19156" y="4387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29885" y="7651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1632" y="7651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17381" y="4218210"/>
            <a:ext cx="4568988" cy="9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Understanding and generating human language.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04762" y="621429"/>
            <a:ext cx="16154538" cy="9086927"/>
            <a:chOff x="0" y="0"/>
            <a:chExt cx="21539384" cy="121159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39327" cy="12115927"/>
            </a:xfrm>
            <a:custGeom>
              <a:avLst/>
              <a:gdLst/>
              <a:ahLst/>
              <a:cxnLst/>
              <a:rect l="l" t="t" r="r" b="b"/>
              <a:pathLst>
                <a:path w="21539327" h="12115927">
                  <a:moveTo>
                    <a:pt x="0" y="0"/>
                  </a:moveTo>
                  <a:lnTo>
                    <a:pt x="21539327" y="0"/>
                  </a:lnTo>
                  <a:lnTo>
                    <a:pt x="21539327" y="12115927"/>
                  </a:lnTo>
                  <a:lnTo>
                    <a:pt x="0" y="12115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150299" y="507129"/>
            <a:ext cx="7987402" cy="158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5"/>
              </a:lnSpc>
            </a:pPr>
            <a:r>
              <a:rPr lang="en-US" sz="9707">
                <a:solidFill>
                  <a:srgbClr val="EF92AF"/>
                </a:solidFill>
                <a:latin typeface="Petrona"/>
                <a:ea typeface="Petrona"/>
                <a:cs typeface="Petrona"/>
                <a:sym typeface="Petrona"/>
              </a:rPr>
              <a:t>Core consepts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6675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5128271" y="1812887"/>
            <a:ext cx="2749145" cy="2634181"/>
          </a:xfrm>
          <a:custGeom>
            <a:avLst/>
            <a:gdLst/>
            <a:ahLst/>
            <a:cxnLst/>
            <a:rect l="l" t="t" r="r" b="b"/>
            <a:pathLst>
              <a:path w="2749145" h="2634181">
                <a:moveTo>
                  <a:pt x="0" y="0"/>
                </a:moveTo>
                <a:lnTo>
                  <a:pt x="2749145" y="0"/>
                </a:lnTo>
                <a:lnTo>
                  <a:pt x="2749145" y="2634181"/>
                </a:lnTo>
                <a:lnTo>
                  <a:pt x="0" y="263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95" b="-1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75096" y="5838366"/>
            <a:ext cx="3414348" cy="3597493"/>
          </a:xfrm>
          <a:custGeom>
            <a:avLst/>
            <a:gdLst/>
            <a:ahLst/>
            <a:cxnLst/>
            <a:rect l="l" t="t" r="r" b="b"/>
            <a:pathLst>
              <a:path w="3414348" h="3597493">
                <a:moveTo>
                  <a:pt x="0" y="0"/>
                </a:moveTo>
                <a:lnTo>
                  <a:pt x="3414348" y="0"/>
                </a:lnTo>
                <a:lnTo>
                  <a:pt x="3414348" y="3597493"/>
                </a:lnTo>
                <a:lnTo>
                  <a:pt x="0" y="35974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0" b="-230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2986077" y="3419412"/>
            <a:ext cx="1953153" cy="355119"/>
          </a:xfrm>
          <a:custGeom>
            <a:avLst/>
            <a:gdLst/>
            <a:ahLst/>
            <a:cxnLst/>
            <a:rect l="l" t="t" r="r" b="b"/>
            <a:pathLst>
              <a:path w="1953153" h="355119">
                <a:moveTo>
                  <a:pt x="0" y="0"/>
                </a:moveTo>
                <a:lnTo>
                  <a:pt x="1953153" y="0"/>
                </a:lnTo>
                <a:lnTo>
                  <a:pt x="1953153" y="355119"/>
                </a:lnTo>
                <a:lnTo>
                  <a:pt x="0" y="355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63" b="-20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311063" y="1607037"/>
            <a:ext cx="3306223" cy="3045905"/>
            <a:chOff x="0" y="0"/>
            <a:chExt cx="4408297" cy="40612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8297" cy="4061206"/>
            </a:xfrm>
            <a:custGeom>
              <a:avLst/>
              <a:gdLst/>
              <a:ahLst/>
              <a:cxnLst/>
              <a:rect l="l" t="t" r="r" b="b"/>
              <a:pathLst>
                <a:path w="4408297" h="4061206">
                  <a:moveTo>
                    <a:pt x="0" y="0"/>
                  </a:moveTo>
                  <a:lnTo>
                    <a:pt x="4408297" y="0"/>
                  </a:lnTo>
                  <a:lnTo>
                    <a:pt x="4408297" y="4061206"/>
                  </a:lnTo>
                  <a:lnTo>
                    <a:pt x="0" y="4061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14" b="-11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>
            <a:off x="13341844" y="7281994"/>
            <a:ext cx="1953153" cy="355119"/>
          </a:xfrm>
          <a:custGeom>
            <a:avLst/>
            <a:gdLst/>
            <a:ahLst/>
            <a:cxnLst/>
            <a:rect l="l" t="t" r="r" b="b"/>
            <a:pathLst>
              <a:path w="1953153" h="355119">
                <a:moveTo>
                  <a:pt x="0" y="0"/>
                </a:moveTo>
                <a:lnTo>
                  <a:pt x="1953153" y="0"/>
                </a:lnTo>
                <a:lnTo>
                  <a:pt x="1953153" y="355119"/>
                </a:lnTo>
                <a:lnTo>
                  <a:pt x="0" y="355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63" b="-20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0192" y="2842448"/>
            <a:ext cx="1064924" cy="575059"/>
          </a:xfrm>
          <a:custGeom>
            <a:avLst/>
            <a:gdLst/>
            <a:ahLst/>
            <a:cxnLst/>
            <a:rect l="l" t="t" r="r" b="b"/>
            <a:pathLst>
              <a:path w="1064924" h="575059">
                <a:moveTo>
                  <a:pt x="0" y="0"/>
                </a:moveTo>
                <a:lnTo>
                  <a:pt x="1064924" y="0"/>
                </a:lnTo>
                <a:lnTo>
                  <a:pt x="1064924" y="575059"/>
                </a:lnTo>
                <a:lnTo>
                  <a:pt x="0" y="575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429" b="-42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74306" y="6706935"/>
            <a:ext cx="1064924" cy="575059"/>
          </a:xfrm>
          <a:custGeom>
            <a:avLst/>
            <a:gdLst/>
            <a:ahLst/>
            <a:cxnLst/>
            <a:rect l="l" t="t" r="r" b="b"/>
            <a:pathLst>
              <a:path w="1064924" h="575059">
                <a:moveTo>
                  <a:pt x="0" y="0"/>
                </a:moveTo>
                <a:lnTo>
                  <a:pt x="1064924" y="0"/>
                </a:lnTo>
                <a:lnTo>
                  <a:pt x="1064924" y="575059"/>
                </a:lnTo>
                <a:lnTo>
                  <a:pt x="0" y="575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429" b="-429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447719" y="6179403"/>
            <a:ext cx="2110248" cy="2560301"/>
            <a:chOff x="0" y="0"/>
            <a:chExt cx="2813664" cy="34137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13685" cy="3413760"/>
            </a:xfrm>
            <a:custGeom>
              <a:avLst/>
              <a:gdLst/>
              <a:ahLst/>
              <a:cxnLst/>
              <a:rect l="l" t="t" r="r" b="b"/>
              <a:pathLst>
                <a:path w="2813685" h="3413760">
                  <a:moveTo>
                    <a:pt x="0" y="0"/>
                  </a:moveTo>
                  <a:lnTo>
                    <a:pt x="2813685" y="0"/>
                  </a:lnTo>
                  <a:lnTo>
                    <a:pt x="2813685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637076" y="1950686"/>
            <a:ext cx="8305219" cy="614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292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en-US" sz="429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1. TENSORS – THE BUILDING BLOCKS:</a:t>
            </a:r>
          </a:p>
          <a:p>
            <a:pPr algn="ctr">
              <a:lnSpc>
                <a:spcPts val="5413"/>
              </a:lnSpc>
            </a:pPr>
            <a:endParaRPr lang="en-US" sz="4292">
              <a:solidFill>
                <a:srgbClr val="FF8A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4023"/>
              </a:lnSpc>
            </a:pPr>
            <a:r>
              <a:rPr lang="en-US" sz="319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Everything in PyTorch starts with a tensor. Think of a tensor as a supercharged NumPy array . It can store data, run on your CPU or GPU, and move huge amounts of numbers really fast. In simple terms: tensors are how PyTorch sees the world .</a:t>
            </a:r>
          </a:p>
          <a:p>
            <a:pPr algn="ctr">
              <a:lnSpc>
                <a:spcPts val="4026"/>
              </a:lnSpc>
            </a:pPr>
            <a:r>
              <a:rPr lang="en-US" sz="319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images, text, sound… all turn into tensors.”</a:t>
            </a:r>
          </a:p>
          <a:p>
            <a:pPr algn="ctr">
              <a:lnSpc>
                <a:spcPts val="4026"/>
              </a:lnSpc>
            </a:pPr>
            <a:endParaRPr lang="en-US" sz="3194">
              <a:solidFill>
                <a:srgbClr val="FFFFFF"/>
              </a:solidFill>
              <a:latin typeface="Petrona"/>
              <a:ea typeface="Petrona"/>
              <a:cs typeface="Petrona"/>
              <a:sym typeface="Petrona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84126" y="2627395"/>
            <a:ext cx="8224012" cy="6630905"/>
            <a:chOff x="0" y="0"/>
            <a:chExt cx="10965349" cy="8841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65434" cy="8841105"/>
            </a:xfrm>
            <a:custGeom>
              <a:avLst/>
              <a:gdLst/>
              <a:ahLst/>
              <a:cxnLst/>
              <a:rect l="l" t="t" r="r" b="b"/>
              <a:pathLst>
                <a:path w="10965434" h="8841105">
                  <a:moveTo>
                    <a:pt x="0" y="168021"/>
                  </a:moveTo>
                  <a:cubicBezTo>
                    <a:pt x="0" y="75184"/>
                    <a:pt x="26670" y="0"/>
                    <a:pt x="59690" y="0"/>
                  </a:cubicBezTo>
                  <a:lnTo>
                    <a:pt x="10905744" y="0"/>
                  </a:lnTo>
                  <a:cubicBezTo>
                    <a:pt x="10938637" y="0"/>
                    <a:pt x="10965434" y="75184"/>
                    <a:pt x="10965434" y="168021"/>
                  </a:cubicBezTo>
                  <a:lnTo>
                    <a:pt x="10965434" y="8673084"/>
                  </a:lnTo>
                  <a:cubicBezTo>
                    <a:pt x="10965434" y="8765921"/>
                    <a:pt x="10938763" y="8841105"/>
                    <a:pt x="10905744" y="8841105"/>
                  </a:cubicBezTo>
                  <a:lnTo>
                    <a:pt x="59690" y="8841105"/>
                  </a:lnTo>
                  <a:cubicBezTo>
                    <a:pt x="26797" y="8841105"/>
                    <a:pt x="0" y="8765921"/>
                    <a:pt x="0" y="8673084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01408" y="3722834"/>
            <a:ext cx="7349902" cy="3228582"/>
            <a:chOff x="0" y="0"/>
            <a:chExt cx="9799869" cy="4304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99828" cy="4304792"/>
            </a:xfrm>
            <a:custGeom>
              <a:avLst/>
              <a:gdLst/>
              <a:ahLst/>
              <a:cxnLst/>
              <a:rect l="l" t="t" r="r" b="b"/>
              <a:pathLst>
                <a:path w="9799828" h="4304792">
                  <a:moveTo>
                    <a:pt x="0" y="58293"/>
                  </a:moveTo>
                  <a:cubicBezTo>
                    <a:pt x="0" y="26035"/>
                    <a:pt x="23876" y="0"/>
                    <a:pt x="53213" y="0"/>
                  </a:cubicBezTo>
                  <a:lnTo>
                    <a:pt x="9746615" y="0"/>
                  </a:lnTo>
                  <a:cubicBezTo>
                    <a:pt x="9776079" y="0"/>
                    <a:pt x="9799828" y="26035"/>
                    <a:pt x="9799828" y="58293"/>
                  </a:cubicBezTo>
                  <a:lnTo>
                    <a:pt x="9799828" y="4246499"/>
                  </a:lnTo>
                  <a:cubicBezTo>
                    <a:pt x="9799828" y="4278630"/>
                    <a:pt x="9775952" y="4304792"/>
                    <a:pt x="9746615" y="4304792"/>
                  </a:cubicBezTo>
                  <a:lnTo>
                    <a:pt x="53213" y="4304792"/>
                  </a:lnTo>
                  <a:cubicBezTo>
                    <a:pt x="23749" y="4304792"/>
                    <a:pt x="0" y="4278757"/>
                    <a:pt x="0" y="4246499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485680" y="971550"/>
            <a:ext cx="9316640" cy="70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429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A Simple Program Example 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1338" y="2949634"/>
            <a:ext cx="7609550" cy="61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from PIL import Image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from torchvision import transforms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 image file in the same folder)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image = Image.open("pp.jpg")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transform = transforms.ToTensor()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tensor_image = transform(image)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print("Tensor shape:", tensor_image.shape)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print("Tensor values (first pixel):", tensor_image[:, 0, 0])</a:t>
            </a:r>
          </a:p>
          <a:p>
            <a:pPr algn="l">
              <a:lnSpc>
                <a:spcPts val="3906"/>
              </a:lnSpc>
            </a:pPr>
            <a:endParaRPr lang="en-US" sz="2619" b="1">
              <a:solidFill>
                <a:srgbClr val="E0D6DE"/>
              </a:solidFill>
              <a:latin typeface="Consolas Bold"/>
              <a:ea typeface="Consolas Bold"/>
              <a:cs typeface="Consolas Bold"/>
              <a:sym typeface="Consola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04684" y="4096931"/>
            <a:ext cx="7457675" cy="180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Tensor shape: torch.Size([3, 538, 603])</a:t>
            </a:r>
          </a:p>
          <a:p>
            <a:pPr algn="l">
              <a:lnSpc>
                <a:spcPts val="3998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Tensor values (first pixel): tensor([0.2745, 0.2314, 0.1529])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63244" y="4771651"/>
            <a:ext cx="1722462" cy="58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5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output: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28492" y="4644164"/>
            <a:ext cx="1991966" cy="38100"/>
            <a:chOff x="0" y="0"/>
            <a:chExt cx="2655955" cy="50800"/>
          </a:xfrm>
        </p:grpSpPr>
        <p:sp>
          <p:nvSpPr>
            <p:cNvPr id="13" name="Freeform 13"/>
            <p:cNvSpPr/>
            <p:nvPr/>
          </p:nvSpPr>
          <p:spPr>
            <a:xfrm>
              <a:off x="25400" y="0"/>
              <a:ext cx="2605151" cy="50800"/>
            </a:xfrm>
            <a:custGeom>
              <a:avLst/>
              <a:gdLst/>
              <a:ahLst/>
              <a:cxnLst/>
              <a:rect l="l" t="t" r="r" b="b"/>
              <a:pathLst>
                <a:path w="2605151" h="50800">
                  <a:moveTo>
                    <a:pt x="0" y="0"/>
                  </a:moveTo>
                  <a:lnTo>
                    <a:pt x="2605151" y="0"/>
                  </a:lnTo>
                  <a:lnTo>
                    <a:pt x="2605151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328492" y="5451425"/>
            <a:ext cx="1991966" cy="38100"/>
            <a:chOff x="0" y="0"/>
            <a:chExt cx="2655955" cy="50800"/>
          </a:xfrm>
        </p:grpSpPr>
        <p:sp>
          <p:nvSpPr>
            <p:cNvPr id="15" name="Freeform 15"/>
            <p:cNvSpPr/>
            <p:nvPr/>
          </p:nvSpPr>
          <p:spPr>
            <a:xfrm>
              <a:off x="25400" y="0"/>
              <a:ext cx="2605151" cy="50800"/>
            </a:xfrm>
            <a:custGeom>
              <a:avLst/>
              <a:gdLst/>
              <a:ahLst/>
              <a:cxnLst/>
              <a:rect l="l" t="t" r="r" b="b"/>
              <a:pathLst>
                <a:path w="2605151" h="50800">
                  <a:moveTo>
                    <a:pt x="0" y="0"/>
                  </a:moveTo>
                  <a:lnTo>
                    <a:pt x="2605151" y="0"/>
                  </a:lnTo>
                  <a:lnTo>
                    <a:pt x="2605151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20412" y="2574289"/>
            <a:ext cx="7800288" cy="439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</a:pPr>
            <a:r>
              <a:rPr lang="en-US" sz="4290">
                <a:solidFill>
                  <a:srgbClr val="EF92AF"/>
                </a:solidFill>
                <a:latin typeface="Petrona"/>
                <a:ea typeface="Petrona"/>
                <a:cs typeface="Petrona"/>
                <a:sym typeface="Petrona"/>
              </a:rPr>
              <a:t>2. AUTOGRAD – THE BRAIN’S LEARNING MECHANISM</a:t>
            </a:r>
          </a:p>
          <a:p>
            <a:pPr algn="ctr">
              <a:lnSpc>
                <a:spcPts val="3933"/>
              </a:lnSpc>
            </a:pPr>
            <a:endParaRPr lang="en-US" sz="4290">
              <a:solidFill>
                <a:srgbClr val="EF92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3936"/>
              </a:lnSpc>
            </a:pPr>
            <a:r>
              <a:rPr lang="en-US" sz="3123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Autograd is PyTorch’s automatic differentiation system — it tracks operations and automatically computes gradients, allowing the model to learn by adjusting weights without manual math.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819088" y="1621688"/>
            <a:ext cx="8483988" cy="5001126"/>
            <a:chOff x="0" y="0"/>
            <a:chExt cx="11311984" cy="66681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12017" cy="6668135"/>
            </a:xfrm>
            <a:custGeom>
              <a:avLst/>
              <a:gdLst/>
              <a:ahLst/>
              <a:cxnLst/>
              <a:rect l="l" t="t" r="r" b="b"/>
              <a:pathLst>
                <a:path w="11312017" h="6668135">
                  <a:moveTo>
                    <a:pt x="0" y="90170"/>
                  </a:moveTo>
                  <a:cubicBezTo>
                    <a:pt x="0" y="40386"/>
                    <a:pt x="27559" y="0"/>
                    <a:pt x="61468" y="0"/>
                  </a:cubicBezTo>
                  <a:lnTo>
                    <a:pt x="11250549" y="0"/>
                  </a:lnTo>
                  <a:cubicBezTo>
                    <a:pt x="11284458" y="0"/>
                    <a:pt x="11312017" y="40386"/>
                    <a:pt x="11312017" y="90170"/>
                  </a:cubicBezTo>
                  <a:lnTo>
                    <a:pt x="11312017" y="6577965"/>
                  </a:lnTo>
                  <a:cubicBezTo>
                    <a:pt x="11312017" y="6627749"/>
                    <a:pt x="11284458" y="6668135"/>
                    <a:pt x="11250549" y="6668135"/>
                  </a:cubicBezTo>
                  <a:lnTo>
                    <a:pt x="61468" y="6668135"/>
                  </a:lnTo>
                  <a:cubicBezTo>
                    <a:pt x="27559" y="6668135"/>
                    <a:pt x="0" y="6627876"/>
                    <a:pt x="0" y="6577965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9144000" y="1763219"/>
            <a:ext cx="7464500" cy="48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2454">
                <a:solidFill>
                  <a:srgbClr val="E0D6DE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mport torch</a:t>
            </a:r>
          </a:p>
          <a:p>
            <a:pPr algn="l">
              <a:lnSpc>
                <a:spcPts val="3996"/>
              </a:lnSpc>
            </a:pPr>
            <a:endParaRPr lang="en-US" sz="2454" b="1">
              <a:solidFill>
                <a:srgbClr val="E0D6DE"/>
              </a:solidFill>
              <a:latin typeface="Consolas Bold"/>
              <a:ea typeface="Consolas Bold"/>
              <a:cs typeface="Consolas Bold"/>
              <a:sym typeface="Consolas Bold"/>
            </a:endParaRP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x = torch.tensor([2.0, 3.0], requires_grad=True)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y = x**2 + 3*x + 2 # y = x^2 + 3x + 2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z = y.sum()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z.backward()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print("x.grad:", x.grad)</a:t>
            </a:r>
          </a:p>
          <a:p>
            <a:pPr algn="l">
              <a:lnSpc>
                <a:spcPts val="3998"/>
              </a:lnSpc>
            </a:pPr>
            <a:endParaRPr lang="en-US" sz="2454" b="1">
              <a:solidFill>
                <a:srgbClr val="E0D6DE"/>
              </a:solidFill>
              <a:latin typeface="Consolas Bold"/>
              <a:ea typeface="Consolas Bold"/>
              <a:cs typeface="Consolas Bold"/>
              <a:sym typeface="Consola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831020" y="7627777"/>
            <a:ext cx="8472057" cy="1266961"/>
            <a:chOff x="0" y="0"/>
            <a:chExt cx="11296076" cy="1689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96015" cy="1689354"/>
            </a:xfrm>
            <a:custGeom>
              <a:avLst/>
              <a:gdLst/>
              <a:ahLst/>
              <a:cxnLst/>
              <a:rect l="l" t="t" r="r" b="b"/>
              <a:pathLst>
                <a:path w="11296015" h="1689354">
                  <a:moveTo>
                    <a:pt x="0" y="22860"/>
                  </a:moveTo>
                  <a:cubicBezTo>
                    <a:pt x="0" y="10160"/>
                    <a:pt x="27432" y="0"/>
                    <a:pt x="61341" y="0"/>
                  </a:cubicBezTo>
                  <a:lnTo>
                    <a:pt x="11234674" y="0"/>
                  </a:lnTo>
                  <a:cubicBezTo>
                    <a:pt x="11268583" y="0"/>
                    <a:pt x="11296015" y="10160"/>
                    <a:pt x="11296015" y="22860"/>
                  </a:cubicBezTo>
                  <a:lnTo>
                    <a:pt x="11296015" y="1666367"/>
                  </a:lnTo>
                  <a:cubicBezTo>
                    <a:pt x="11296015" y="1678940"/>
                    <a:pt x="11268583" y="1689354"/>
                    <a:pt x="11234674" y="1689354"/>
                  </a:cubicBezTo>
                  <a:lnTo>
                    <a:pt x="61341" y="1689354"/>
                  </a:lnTo>
                  <a:cubicBezTo>
                    <a:pt x="27432" y="1689100"/>
                    <a:pt x="0" y="1678940"/>
                    <a:pt x="0" y="1666367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326805" y="7680797"/>
            <a:ext cx="7135358" cy="91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0"/>
              </a:lnSpc>
            </a:pPr>
            <a:r>
              <a:rPr lang="en-US" sz="2647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x.grad: tensor([7., 9.])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264814" y="6603765"/>
            <a:ext cx="45159" cy="1043063"/>
            <a:chOff x="0" y="0"/>
            <a:chExt cx="60212" cy="1390751"/>
          </a:xfrm>
        </p:grpSpPr>
        <p:sp>
          <p:nvSpPr>
            <p:cNvPr id="12" name="Freeform 12"/>
            <p:cNvSpPr/>
            <p:nvPr/>
          </p:nvSpPr>
          <p:spPr>
            <a:xfrm>
              <a:off x="0" y="25273"/>
              <a:ext cx="60198" cy="1340358"/>
            </a:xfrm>
            <a:custGeom>
              <a:avLst/>
              <a:gdLst/>
              <a:ahLst/>
              <a:cxnLst/>
              <a:rect l="l" t="t" r="r" b="b"/>
              <a:pathLst>
                <a:path w="60198" h="1340358">
                  <a:moveTo>
                    <a:pt x="50800" y="0"/>
                  </a:moveTo>
                  <a:lnTo>
                    <a:pt x="60198" y="1339977"/>
                  </a:lnTo>
                  <a:lnTo>
                    <a:pt x="9398" y="1340358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19314" y="1976160"/>
            <a:ext cx="7281694" cy="547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29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en-US" sz="429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3. NEURAL NETWORKS – THE MODEL BUILDER</a:t>
            </a:r>
          </a:p>
          <a:p>
            <a:pPr algn="ctr">
              <a:lnSpc>
                <a:spcPts val="4128"/>
              </a:lnSpc>
            </a:pPr>
            <a:endParaRPr lang="en-US" sz="4290">
              <a:solidFill>
                <a:srgbClr val="FF8A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4003"/>
              </a:lnSpc>
            </a:pPr>
            <a:r>
              <a:rPr lang="en-US" sz="31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Then comes the fun part: building neural networks. PyTorch gives you a module called torch.nn that lets you stack layers together like LEGO blocks — input, hidden, output — and create models that recognize patterns, predict results, or even generate images.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17128" y="1809487"/>
            <a:ext cx="9313000" cy="6668025"/>
            <a:chOff x="0" y="0"/>
            <a:chExt cx="12417333" cy="8890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17298" cy="8890762"/>
            </a:xfrm>
            <a:custGeom>
              <a:avLst/>
              <a:gdLst/>
              <a:ahLst/>
              <a:cxnLst/>
              <a:rect l="l" t="t" r="r" b="b"/>
              <a:pathLst>
                <a:path w="12417298" h="8890762">
                  <a:moveTo>
                    <a:pt x="0" y="0"/>
                  </a:moveTo>
                  <a:lnTo>
                    <a:pt x="12417298" y="0"/>
                  </a:lnTo>
                  <a:lnTo>
                    <a:pt x="12417298" y="8890762"/>
                  </a:lnTo>
                  <a:lnTo>
                    <a:pt x="0" y="8890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87" r="-24199"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429000" y="5612750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6" r="-166"/>
            </a:stretch>
          </a:blipFill>
        </p:spPr>
      </p:sp>
      <p:sp>
        <p:nvSpPr>
          <p:cNvPr id="5" name="Freeform 5"/>
          <p:cNvSpPr/>
          <p:nvPr/>
        </p:nvSpPr>
        <p:spPr>
          <a:xfrm rot="208393">
            <a:off x="5564969" y="423566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59995" y="3943835"/>
            <a:ext cx="1817674" cy="1199665"/>
          </a:xfrm>
          <a:custGeom>
            <a:avLst/>
            <a:gdLst/>
            <a:ahLst/>
            <a:cxnLst/>
            <a:rect l="l" t="t" r="r" b="b"/>
            <a:pathLst>
              <a:path w="1817674" h="1199665">
                <a:moveTo>
                  <a:pt x="0" y="0"/>
                </a:moveTo>
                <a:lnTo>
                  <a:pt x="1817674" y="0"/>
                </a:lnTo>
                <a:lnTo>
                  <a:pt x="1817674" y="1199665"/>
                </a:lnTo>
                <a:lnTo>
                  <a:pt x="0" y="1199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85" r="-28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51169" y="5264362"/>
            <a:ext cx="4526280" cy="4114800"/>
          </a:xfrm>
          <a:custGeom>
            <a:avLst/>
            <a:gdLst/>
            <a:ahLst/>
            <a:cxnLst/>
            <a:rect l="l" t="t" r="r" b="b"/>
            <a:pathLst>
              <a:path w="4526280" h="4114800">
                <a:moveTo>
                  <a:pt x="0" y="0"/>
                </a:moveTo>
                <a:lnTo>
                  <a:pt x="4526280" y="0"/>
                </a:lnTo>
                <a:lnTo>
                  <a:pt x="4526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1" b="-3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86500" y="3571784"/>
            <a:ext cx="5195770" cy="5989360"/>
            <a:chOff x="0" y="0"/>
            <a:chExt cx="6927693" cy="79858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27723" cy="7985760"/>
            </a:xfrm>
            <a:custGeom>
              <a:avLst/>
              <a:gdLst/>
              <a:ahLst/>
              <a:cxnLst/>
              <a:rect l="l" t="t" r="r" b="b"/>
              <a:pathLst>
                <a:path w="6927723" h="7985760">
                  <a:moveTo>
                    <a:pt x="0" y="0"/>
                  </a:moveTo>
                  <a:lnTo>
                    <a:pt x="6927723" y="0"/>
                  </a:lnTo>
                  <a:lnTo>
                    <a:pt x="6927723" y="7985760"/>
                  </a:lnTo>
                  <a:lnTo>
                    <a:pt x="0" y="798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530016" y="683111"/>
            <a:ext cx="15227968" cy="275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29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en-US" sz="429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4. OPTIMIZATION – HOW THE MODEL IMPROVES</a:t>
            </a:r>
          </a:p>
          <a:p>
            <a:pPr algn="ctr">
              <a:lnSpc>
                <a:spcPts val="4002"/>
              </a:lnSpc>
            </a:pPr>
            <a:endParaRPr lang="en-US" sz="4290">
              <a:solidFill>
                <a:srgbClr val="FF8A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4003"/>
              </a:lnSpc>
            </a:pPr>
            <a:r>
              <a:rPr lang="en-US" sz="31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During optimization, the model compares its predictions to real answers, measures the error, and improves with each round , almost human-like process where the computer learns from its mistakes, gets smarter, and starts thinking a bit more like us.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Personnalisé</PresentationFormat>
  <Paragraphs>199</Paragraphs>
  <Slides>14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Petrona</vt:lpstr>
      <vt:lpstr>Consolas Bold</vt:lpstr>
      <vt:lpstr>League Spartan</vt:lpstr>
      <vt:lpstr>Inter</vt:lpstr>
      <vt:lpstr>Consolas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PyTorch.pptx_sab.pptx.pptx</dc:title>
  <dc:creator>Thinkpad</dc:creator>
  <cp:lastModifiedBy>Souad khellat</cp:lastModifiedBy>
  <cp:revision>1</cp:revision>
  <dcterms:created xsi:type="dcterms:W3CDTF">2006-08-16T00:00:00Z</dcterms:created>
  <dcterms:modified xsi:type="dcterms:W3CDTF">2026-01-04T16:32:43Z</dcterms:modified>
  <dc:identifier>DAG3BLznGJ4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{"Label":"1","ContentProducer":"001191110105MA01AN806X00000","ProduceID":"DAG3BLznGJ4","ReservedCode1":"","ContentPropagator":"001191110105MA01AN806X00000","PropagateID":"DAG3BLznGJ4","ReservedCode2":""}</vt:lpwstr>
  </property>
</Properties>
</file>