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815"/>
    <a:srgbClr val="35A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96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png"/><Relationship Id="rId3" Type="http://schemas.openxmlformats.org/officeDocument/2006/relationships/image" Target="../media/image8.png"/><Relationship Id="rId7" Type="http://schemas.openxmlformats.org/officeDocument/2006/relationships/image" Target="../media/image140.png"/><Relationship Id="rId12" Type="http://schemas.openxmlformats.org/officeDocument/2006/relationships/image" Target="../media/image144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02.png"/><Relationship Id="rId5" Type="http://schemas.openxmlformats.org/officeDocument/2006/relationships/image" Target="../media/image138.png"/><Relationship Id="rId15" Type="http://schemas.openxmlformats.org/officeDocument/2006/relationships/image" Target="../media/image147.png"/><Relationship Id="rId10" Type="http://schemas.openxmlformats.org/officeDocument/2006/relationships/image" Target="../media/image143.png"/><Relationship Id="rId4" Type="http://schemas.openxmlformats.org/officeDocument/2006/relationships/image" Target="../media/image35.png"/><Relationship Id="rId9" Type="http://schemas.openxmlformats.org/officeDocument/2006/relationships/image" Target="../media/image142.png"/><Relationship Id="rId14" Type="http://schemas.openxmlformats.org/officeDocument/2006/relationships/image" Target="../media/image1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3.png"/><Relationship Id="rId3" Type="http://schemas.openxmlformats.org/officeDocument/2006/relationships/image" Target="../media/image8.png"/><Relationship Id="rId7" Type="http://schemas.openxmlformats.org/officeDocument/2006/relationships/image" Target="../media/image15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11" Type="http://schemas.openxmlformats.org/officeDocument/2006/relationships/image" Target="../media/image15.png"/><Relationship Id="rId5" Type="http://schemas.openxmlformats.org/officeDocument/2006/relationships/image" Target="../media/image148.png"/><Relationship Id="rId15" Type="http://schemas.openxmlformats.org/officeDocument/2006/relationships/image" Target="../media/image155.png"/><Relationship Id="rId10" Type="http://schemas.openxmlformats.org/officeDocument/2006/relationships/image" Target="../media/image147.png"/><Relationship Id="rId4" Type="http://schemas.openxmlformats.org/officeDocument/2006/relationships/image" Target="../media/image9.png"/><Relationship Id="rId9" Type="http://schemas.openxmlformats.org/officeDocument/2006/relationships/image" Target="../media/image152.png"/><Relationship Id="rId14" Type="http://schemas.openxmlformats.org/officeDocument/2006/relationships/image" Target="../media/image1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65.png"/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3.png"/><Relationship Id="rId5" Type="http://schemas.openxmlformats.org/officeDocument/2006/relationships/image" Target="../media/image158.png"/><Relationship Id="rId15" Type="http://schemas.openxmlformats.org/officeDocument/2006/relationships/image" Target="../media/image15.png"/><Relationship Id="rId10" Type="http://schemas.openxmlformats.org/officeDocument/2006/relationships/image" Target="../media/image162.png"/><Relationship Id="rId4" Type="http://schemas.openxmlformats.org/officeDocument/2006/relationships/image" Target="../media/image9.png"/><Relationship Id="rId9" Type="http://schemas.openxmlformats.org/officeDocument/2006/relationships/image" Target="../media/image161.png"/><Relationship Id="rId1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71.png"/><Relationship Id="rId4" Type="http://schemas.openxmlformats.org/officeDocument/2006/relationships/image" Target="../media/image9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8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15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16.png"/><Relationship Id="rId3" Type="http://schemas.openxmlformats.org/officeDocument/2006/relationships/image" Target="../media/image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26" Type="http://schemas.openxmlformats.org/officeDocument/2006/relationships/image" Target="../media/image109.png"/><Relationship Id="rId3" Type="http://schemas.openxmlformats.org/officeDocument/2006/relationships/image" Target="../media/image8.png"/><Relationship Id="rId21" Type="http://schemas.openxmlformats.org/officeDocument/2006/relationships/image" Target="../media/image105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52.png"/><Relationship Id="rId24" Type="http://schemas.openxmlformats.org/officeDocument/2006/relationships/image" Target="../media/image107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6.png"/><Relationship Id="rId28" Type="http://schemas.openxmlformats.org/officeDocument/2006/relationships/image" Target="../media/image16.png"/><Relationship Id="rId10" Type="http://schemas.openxmlformats.org/officeDocument/2006/relationships/image" Target="../media/image95.png"/><Relationship Id="rId19" Type="http://schemas.openxmlformats.org/officeDocument/2006/relationships/image" Target="../media/image103.png"/><Relationship Id="rId4" Type="http://schemas.openxmlformats.org/officeDocument/2006/relationships/image" Target="../media/image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Relationship Id="rId22" Type="http://schemas.openxmlformats.org/officeDocument/2006/relationships/image" Target="../media/image62.png"/><Relationship Id="rId27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7.png"/><Relationship Id="rId3" Type="http://schemas.openxmlformats.org/officeDocument/2006/relationships/image" Target="../media/image8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952500"/>
            <a:ext cx="1905000" cy="1905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952500"/>
            <a:ext cx="1905000" cy="1905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0"/>
            <a:ext cx="38100" cy="6858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3886200"/>
            <a:ext cx="914400" cy="9144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4305300"/>
            <a:ext cx="609600" cy="762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200" y="3886200"/>
            <a:ext cx="914400" cy="9144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243840" y="2057400"/>
            <a:ext cx="117043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SQL vs NoSQL Databases</a:t>
            </a:r>
            <a:endParaRPr lang="en-US" sz="3600" dirty="0"/>
          </a:p>
        </p:txBody>
      </p:sp>
      <p:sp>
        <p:nvSpPr>
          <p:cNvPr id="10" name="Text 1"/>
          <p:cNvSpPr/>
          <p:nvPr/>
        </p:nvSpPr>
        <p:spPr>
          <a:xfrm>
            <a:off x="243840" y="2667000"/>
            <a:ext cx="1170432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Understanding the Key Differences</a:t>
            </a:r>
            <a:endParaRPr lang="en-US" sz="2250" dirty="0"/>
          </a:p>
        </p:txBody>
      </p:sp>
      <p:sp>
        <p:nvSpPr>
          <p:cNvPr id="11" name="Text 2"/>
          <p:cNvSpPr/>
          <p:nvPr/>
        </p:nvSpPr>
        <p:spPr>
          <a:xfrm>
            <a:off x="243840" y="3238500"/>
            <a:ext cx="1170432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500" dirty="0">
                <a:solidFill>
                  <a:srgbClr val="D1D5DB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 comprehensive guide to choosing the right database paradigm for your application</a:t>
            </a:r>
            <a:endParaRPr lang="en-US" sz="1500" dirty="0"/>
          </a:p>
        </p:txBody>
      </p:sp>
      <p:sp>
        <p:nvSpPr>
          <p:cNvPr id="12" name="Text 3"/>
          <p:cNvSpPr/>
          <p:nvPr/>
        </p:nvSpPr>
        <p:spPr>
          <a:xfrm>
            <a:off x="290627" y="5786846"/>
            <a:ext cx="5500573" cy="77070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Presented by:</a:t>
            </a:r>
          </a:p>
          <a:p>
            <a:pPr marL="0" indent="0">
              <a:lnSpc>
                <a:spcPts val="1575"/>
              </a:lnSpc>
              <a:buNone/>
            </a:pPr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575"/>
              </a:lnSpc>
              <a:buNone/>
            </a:pP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Mebarbeche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Khadidja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Yacouta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Nour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Sarra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Yasmine</a:t>
            </a: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5695950" cy="1447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104900"/>
            <a:ext cx="239613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44" y="1238250"/>
            <a:ext cx="200025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914400"/>
            <a:ext cx="5695950" cy="1447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104900"/>
            <a:ext cx="242739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370" y="1238250"/>
            <a:ext cx="17145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2733675"/>
            <a:ext cx="5695950" cy="1447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0" y="2924175"/>
            <a:ext cx="257324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825" y="3057525"/>
            <a:ext cx="20002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733675"/>
            <a:ext cx="5695950" cy="1447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2924175"/>
            <a:ext cx="285750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3057525"/>
            <a:ext cx="28575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50" y="4552950"/>
            <a:ext cx="11620500" cy="838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150" y="4743450"/>
            <a:ext cx="133350" cy="1714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Cases: When to Choose NoSQL</a:t>
            </a:r>
            <a:endParaRPr lang="en-US" sz="2250" dirty="0"/>
          </a:p>
        </p:txBody>
      </p:sp>
      <p:sp>
        <p:nvSpPr>
          <p:cNvPr id="21" name="Text 1"/>
          <p:cNvSpPr/>
          <p:nvPr/>
        </p:nvSpPr>
        <p:spPr>
          <a:xfrm>
            <a:off x="906363" y="1104900"/>
            <a:ext cx="586180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Applications</a:t>
            </a:r>
            <a:endParaRPr lang="en-US" sz="1800" dirty="0"/>
          </a:p>
        </p:txBody>
      </p:sp>
      <p:sp>
        <p:nvSpPr>
          <p:cNvPr id="22" name="Text 2"/>
          <p:cNvSpPr/>
          <p:nvPr/>
        </p:nvSpPr>
        <p:spPr>
          <a:xfrm>
            <a:off x="906363" y="1485900"/>
            <a:ext cx="4884837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Designed to manage and process massive volumes of unstructured, semi-structured, and rapidly changing data, such as sensor data, IoT streams, and large-scale analytics.</a:t>
            </a:r>
            <a:endParaRPr lang="en-US" sz="1200" dirty="0"/>
          </a:p>
        </p:txBody>
      </p:sp>
      <p:sp>
        <p:nvSpPr>
          <p:cNvPr id="23" name="Text 3"/>
          <p:cNvSpPr/>
          <p:nvPr/>
        </p:nvSpPr>
        <p:spPr>
          <a:xfrm>
            <a:off x="6834039" y="1104900"/>
            <a:ext cx="585805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Web and Mobile Apps</a:t>
            </a:r>
            <a:endParaRPr lang="en-US" sz="1800" dirty="0"/>
          </a:p>
        </p:txBody>
      </p:sp>
      <p:sp>
        <p:nvSpPr>
          <p:cNvPr id="24" name="Text 4"/>
          <p:cNvSpPr/>
          <p:nvPr/>
        </p:nvSpPr>
        <p:spPr>
          <a:xfrm>
            <a:off x="6834039" y="1485900"/>
            <a:ext cx="4881711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Optimal for applications requiring high throughput, low latency, and continuous availability, including social media feeds, online gaming, and content management systems.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924074" y="2924175"/>
            <a:ext cx="4867126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 Development</a:t>
            </a:r>
            <a:endParaRPr lang="en-US" sz="1800" dirty="0"/>
          </a:p>
        </p:txBody>
      </p:sp>
      <p:sp>
        <p:nvSpPr>
          <p:cNvPr id="26" name="Text 6"/>
          <p:cNvSpPr/>
          <p:nvPr/>
        </p:nvSpPr>
        <p:spPr>
          <a:xfrm>
            <a:off x="924074" y="3305175"/>
            <a:ext cx="4867126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Provides flexibility for agile development processes where data models may change frequently, allowing developers to add fields without disrupting existing data.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6877050" y="2924175"/>
            <a:ext cx="580644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Distributed Systems</a:t>
            </a:r>
            <a:endParaRPr lang="en-US" sz="1800" dirty="0"/>
          </a:p>
        </p:txBody>
      </p:sp>
      <p:sp>
        <p:nvSpPr>
          <p:cNvPr id="28" name="Text 8"/>
          <p:cNvSpPr/>
          <p:nvPr/>
        </p:nvSpPr>
        <p:spPr>
          <a:xfrm>
            <a:off x="6877050" y="3305175"/>
            <a:ext cx="4838700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Inherently designed for horizontal scaling across multiple servers, making them suitable for globally distributed applications and cloud environments.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647700" y="4705350"/>
            <a:ext cx="113157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Advantage:</a:t>
            </a: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NoSQL databases excel in environments demanding high scalability, flexibility, and the ability to handle diverse data types without the constraints of a rigid schema.</a:t>
            </a:r>
            <a:endParaRPr lang="en-US" sz="1350" dirty="0"/>
          </a:p>
        </p:txBody>
      </p:sp>
      <p:sp>
        <p:nvSpPr>
          <p:cNvPr id="30" name="Text 10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31" name="Text 11"/>
          <p:cNvSpPr/>
          <p:nvPr/>
        </p:nvSpPr>
        <p:spPr>
          <a:xfrm>
            <a:off x="11572429" y="6529388"/>
            <a:ext cx="400586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10/15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819150"/>
            <a:ext cx="11620500" cy="723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733550"/>
            <a:ext cx="5734050" cy="15430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733550"/>
            <a:ext cx="5734050" cy="15430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075" y="1876425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3571875"/>
            <a:ext cx="5734050" cy="15430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571875"/>
            <a:ext cx="5734050" cy="1543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075" y="3714750"/>
            <a:ext cx="381000" cy="3810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50" y="5410200"/>
            <a:ext cx="11620500" cy="762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536" y="5562600"/>
            <a:ext cx="133350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 Approach Examples</a:t>
            </a:r>
            <a:endParaRPr lang="en-US" sz="2250" dirty="0"/>
          </a:p>
        </p:txBody>
      </p:sp>
      <p:sp>
        <p:nvSpPr>
          <p:cNvPr id="18" name="Text 1"/>
          <p:cNvSpPr/>
          <p:nvPr/>
        </p:nvSpPr>
        <p:spPr>
          <a:xfrm>
            <a:off x="381000" y="914400"/>
            <a:ext cx="114300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Many leading organizations adopt a "polyglot persistence" strategy, leveraging both SQL and NoSQL databases to optimize different components of their systems based on specific workload requirements.</a:t>
            </a:r>
            <a:endParaRPr lang="en-US" sz="1500" dirty="0"/>
          </a:p>
        </p:txBody>
      </p:sp>
      <p:sp>
        <p:nvSpPr>
          <p:cNvPr id="19" name="Text 2"/>
          <p:cNvSpPr/>
          <p:nvPr/>
        </p:nvSpPr>
        <p:spPr>
          <a:xfrm>
            <a:off x="557213" y="1876425"/>
            <a:ext cx="381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endParaRPr lang="en-US" sz="1350" dirty="0"/>
          </a:p>
        </p:txBody>
      </p:sp>
      <p:sp>
        <p:nvSpPr>
          <p:cNvPr id="20" name="Text 3"/>
          <p:cNvSpPr/>
          <p:nvPr/>
        </p:nvSpPr>
        <p:spPr>
          <a:xfrm>
            <a:off x="952500" y="1914525"/>
            <a:ext cx="83849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b="1" dirty="0" err="1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Airbnb</a:t>
            </a:r>
            <a:endParaRPr lang="en-US" sz="1800" dirty="0"/>
          </a:p>
        </p:txBody>
      </p:sp>
      <p:sp>
        <p:nvSpPr>
          <p:cNvPr id="21" name="Text 4"/>
          <p:cNvSpPr/>
          <p:nvPr/>
        </p:nvSpPr>
        <p:spPr>
          <a:xfrm>
            <a:off x="504825" y="2381250"/>
            <a:ext cx="46488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008080"/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SQL</a:t>
            </a:r>
            <a:endParaRPr lang="en-US" sz="900" dirty="0"/>
          </a:p>
        </p:txBody>
      </p:sp>
      <p:sp>
        <p:nvSpPr>
          <p:cNvPr id="22" name="Text 5"/>
          <p:cNvSpPr/>
          <p:nvPr/>
        </p:nvSpPr>
        <p:spPr>
          <a:xfrm>
            <a:off x="428625" y="2676525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cs typeface="Arial" pitchFamily="34" charset="-120"/>
              </a:rPr>
              <a:t>Booking transactions, user accounts, payments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3286125" y="2381250"/>
            <a:ext cx="64776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A500"/>
                </a:solidFill>
                <a:highlight>
                  <a:srgbClr val="FFA5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NoSQL</a:t>
            </a:r>
            <a:endParaRPr lang="en-US" sz="900" dirty="0"/>
          </a:p>
        </p:txBody>
      </p:sp>
      <p:sp>
        <p:nvSpPr>
          <p:cNvPr id="24" name="Text 7"/>
          <p:cNvSpPr/>
          <p:nvPr/>
        </p:nvSpPr>
        <p:spPr>
          <a:xfrm>
            <a:off x="3209925" y="2676525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Property listings, search data, user messages</a:t>
            </a:r>
          </a:p>
        </p:txBody>
      </p:sp>
      <p:sp>
        <p:nvSpPr>
          <p:cNvPr id="25" name="Text 8"/>
          <p:cNvSpPr/>
          <p:nvPr/>
        </p:nvSpPr>
        <p:spPr>
          <a:xfrm>
            <a:off x="6443663" y="1914525"/>
            <a:ext cx="381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</a:t>
            </a:r>
            <a:endParaRPr lang="en-US" sz="1350" dirty="0"/>
          </a:p>
        </p:txBody>
      </p:sp>
      <p:sp>
        <p:nvSpPr>
          <p:cNvPr id="26" name="Text 9"/>
          <p:cNvSpPr/>
          <p:nvPr/>
        </p:nvSpPr>
        <p:spPr>
          <a:xfrm>
            <a:off x="6838950" y="1914525"/>
            <a:ext cx="106691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Amazon</a:t>
            </a:r>
            <a:endParaRPr lang="en-US" sz="1800" dirty="0"/>
          </a:p>
        </p:txBody>
      </p:sp>
      <p:sp>
        <p:nvSpPr>
          <p:cNvPr id="27" name="Text 10"/>
          <p:cNvSpPr/>
          <p:nvPr/>
        </p:nvSpPr>
        <p:spPr>
          <a:xfrm>
            <a:off x="6391275" y="2381250"/>
            <a:ext cx="46488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008080"/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SQL</a:t>
            </a:r>
            <a:endParaRPr lang="en-US" sz="900" dirty="0"/>
          </a:p>
        </p:txBody>
      </p:sp>
      <p:sp>
        <p:nvSpPr>
          <p:cNvPr id="28" name="Text 11"/>
          <p:cNvSpPr/>
          <p:nvPr/>
        </p:nvSpPr>
        <p:spPr>
          <a:xfrm>
            <a:off x="6315075" y="2676525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Order processing, inventory management, financial transactions</a:t>
            </a:r>
            <a:endParaRPr lang="en-US" sz="1200" dirty="0"/>
          </a:p>
        </p:txBody>
      </p:sp>
      <p:sp>
        <p:nvSpPr>
          <p:cNvPr id="29" name="Text 12"/>
          <p:cNvSpPr/>
          <p:nvPr/>
        </p:nvSpPr>
        <p:spPr>
          <a:xfrm>
            <a:off x="9172575" y="2381250"/>
            <a:ext cx="64776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A500"/>
                </a:solidFill>
                <a:highlight>
                  <a:srgbClr val="FFA5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NoSQL</a:t>
            </a:r>
            <a:endParaRPr lang="en-US" sz="900" dirty="0"/>
          </a:p>
        </p:txBody>
      </p:sp>
      <p:sp>
        <p:nvSpPr>
          <p:cNvPr id="30" name="Text 13"/>
          <p:cNvSpPr/>
          <p:nvPr/>
        </p:nvSpPr>
        <p:spPr>
          <a:xfrm>
            <a:off x="9096375" y="2676525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 catalog, user behavior tracking, shopping cart data</a:t>
            </a:r>
            <a:endParaRPr lang="en-US" sz="1200" dirty="0"/>
          </a:p>
        </p:txBody>
      </p:sp>
      <p:sp>
        <p:nvSpPr>
          <p:cNvPr id="31" name="Text 14"/>
          <p:cNvSpPr/>
          <p:nvPr/>
        </p:nvSpPr>
        <p:spPr>
          <a:xfrm>
            <a:off x="557213" y="3752850"/>
            <a:ext cx="381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endParaRPr lang="en-US" sz="1350" dirty="0"/>
          </a:p>
        </p:txBody>
      </p:sp>
      <p:sp>
        <p:nvSpPr>
          <p:cNvPr id="32" name="Text 15"/>
          <p:cNvSpPr/>
          <p:nvPr/>
        </p:nvSpPr>
        <p:spPr>
          <a:xfrm>
            <a:off x="952500" y="3752850"/>
            <a:ext cx="1280517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</a:t>
            </a:r>
            <a:endParaRPr lang="en-US" sz="1800" dirty="0"/>
          </a:p>
        </p:txBody>
      </p:sp>
      <p:sp>
        <p:nvSpPr>
          <p:cNvPr id="33" name="Text 16"/>
          <p:cNvSpPr/>
          <p:nvPr/>
        </p:nvSpPr>
        <p:spPr>
          <a:xfrm>
            <a:off x="504825" y="4219575"/>
            <a:ext cx="46488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008080"/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SQL</a:t>
            </a:r>
            <a:endParaRPr lang="en-US" sz="900" dirty="0"/>
          </a:p>
        </p:txBody>
      </p:sp>
      <p:sp>
        <p:nvSpPr>
          <p:cNvPr id="34" name="Text 17"/>
          <p:cNvSpPr/>
          <p:nvPr/>
        </p:nvSpPr>
        <p:spPr>
          <a:xfrm>
            <a:off x="428625" y="45148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User account information, friend relationships (initial)</a:t>
            </a:r>
            <a:endParaRPr lang="en-US" sz="1200" dirty="0"/>
          </a:p>
        </p:txBody>
      </p:sp>
      <p:sp>
        <p:nvSpPr>
          <p:cNvPr id="35" name="Text 18"/>
          <p:cNvSpPr/>
          <p:nvPr/>
        </p:nvSpPr>
        <p:spPr>
          <a:xfrm>
            <a:off x="3286125" y="4219575"/>
            <a:ext cx="64776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A500"/>
                </a:solidFill>
                <a:highlight>
                  <a:srgbClr val="FFA5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NoSQL</a:t>
            </a:r>
            <a:endParaRPr lang="en-US" sz="900" dirty="0"/>
          </a:p>
        </p:txBody>
      </p:sp>
      <p:sp>
        <p:nvSpPr>
          <p:cNvPr id="36" name="Text 19"/>
          <p:cNvSpPr/>
          <p:nvPr/>
        </p:nvSpPr>
        <p:spPr>
          <a:xfrm>
            <a:off x="3209925" y="45148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Messaging, timeline data, social graph (Cassandra)</a:t>
            </a:r>
            <a:endParaRPr lang="en-US" sz="1200" dirty="0"/>
          </a:p>
        </p:txBody>
      </p:sp>
      <p:sp>
        <p:nvSpPr>
          <p:cNvPr id="37" name="Text 20"/>
          <p:cNvSpPr/>
          <p:nvPr/>
        </p:nvSpPr>
        <p:spPr>
          <a:xfrm>
            <a:off x="6443663" y="3752850"/>
            <a:ext cx="381000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025"/>
              </a:lnSpc>
              <a:buNone/>
            </a:pPr>
            <a:endParaRPr lang="en-US" sz="1350" dirty="0"/>
          </a:p>
        </p:txBody>
      </p:sp>
      <p:sp>
        <p:nvSpPr>
          <p:cNvPr id="38" name="Text 21"/>
          <p:cNvSpPr/>
          <p:nvPr/>
        </p:nvSpPr>
        <p:spPr>
          <a:xfrm>
            <a:off x="6838950" y="3752850"/>
            <a:ext cx="625078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Uber</a:t>
            </a:r>
            <a:endParaRPr lang="en-US" sz="1800" dirty="0"/>
          </a:p>
        </p:txBody>
      </p:sp>
      <p:sp>
        <p:nvSpPr>
          <p:cNvPr id="39" name="Text 22"/>
          <p:cNvSpPr/>
          <p:nvPr/>
        </p:nvSpPr>
        <p:spPr>
          <a:xfrm>
            <a:off x="6391275" y="4219575"/>
            <a:ext cx="46488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008080"/>
                </a:solidFill>
                <a:highlight>
                  <a:srgbClr val="00808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SQL</a:t>
            </a:r>
            <a:endParaRPr lang="en-US" sz="900" dirty="0"/>
          </a:p>
        </p:txBody>
      </p:sp>
      <p:sp>
        <p:nvSpPr>
          <p:cNvPr id="40" name="Text 23"/>
          <p:cNvSpPr/>
          <p:nvPr/>
        </p:nvSpPr>
        <p:spPr>
          <a:xfrm>
            <a:off x="6315075" y="45148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Ride transactions, payment processing, driver/rider profiles</a:t>
            </a:r>
            <a:endParaRPr lang="en-US" sz="1200" dirty="0"/>
          </a:p>
        </p:txBody>
      </p:sp>
      <p:sp>
        <p:nvSpPr>
          <p:cNvPr id="41" name="Text 24"/>
          <p:cNvSpPr/>
          <p:nvPr/>
        </p:nvSpPr>
        <p:spPr>
          <a:xfrm>
            <a:off x="9172575" y="4219575"/>
            <a:ext cx="647760" cy="2095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A500"/>
                </a:solidFill>
                <a:highlight>
                  <a:srgbClr val="FFA500"/>
                </a:highlight>
                <a:latin typeface="Arial" pitchFamily="34" charset="0"/>
                <a:ea typeface="Arial" pitchFamily="34" charset="-122"/>
                <a:cs typeface="Arial" pitchFamily="34" charset="-120"/>
              </a:rPr>
              <a:t>NoSQL</a:t>
            </a:r>
            <a:endParaRPr lang="en-US" sz="900" dirty="0"/>
          </a:p>
        </p:txBody>
      </p:sp>
      <p:sp>
        <p:nvSpPr>
          <p:cNvPr id="42" name="Text 25"/>
          <p:cNvSpPr/>
          <p:nvPr/>
        </p:nvSpPr>
        <p:spPr>
          <a:xfrm>
            <a:off x="9096375" y="4514850"/>
            <a:ext cx="26670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location tracking, surge pricing data, ride matching</a:t>
            </a:r>
            <a:endParaRPr lang="en-US" sz="1200" dirty="0"/>
          </a:p>
        </p:txBody>
      </p:sp>
      <p:sp>
        <p:nvSpPr>
          <p:cNvPr id="43" name="Text 26"/>
          <p:cNvSpPr/>
          <p:nvPr/>
        </p:nvSpPr>
        <p:spPr>
          <a:xfrm>
            <a:off x="400050" y="5524500"/>
            <a:ext cx="113919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This approach allows organizations to harness the strengths of each database type for specific workloads, optimizing performance, scalability, and data integrity.</a:t>
            </a:r>
            <a:endParaRPr lang="en-US" sz="1350" dirty="0"/>
          </a:p>
        </p:txBody>
      </p:sp>
      <p:sp>
        <p:nvSpPr>
          <p:cNvPr id="44" name="Text 27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5" name="Text 28"/>
          <p:cNvSpPr/>
          <p:nvPr/>
        </p:nvSpPr>
        <p:spPr>
          <a:xfrm>
            <a:off x="11572429" y="6529388"/>
            <a:ext cx="400586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11/15</a:t>
            </a:r>
            <a:endParaRPr lang="en-US" sz="1050" dirty="0"/>
          </a:p>
        </p:txBody>
      </p:sp>
      <p:pic>
        <p:nvPicPr>
          <p:cNvPr id="46" name="Image 45" descr="4494647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25" y="1876425"/>
            <a:ext cx="390525" cy="390525"/>
          </a:xfrm>
          <a:prstGeom prst="rect">
            <a:avLst/>
          </a:prstGeom>
        </p:spPr>
      </p:pic>
      <p:pic>
        <p:nvPicPr>
          <p:cNvPr id="47" name="Image 46" descr="facebook-new-thumb-removebg-preview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339" y="3648074"/>
            <a:ext cx="523875" cy="523875"/>
          </a:xfrm>
          <a:prstGeom prst="rect">
            <a:avLst/>
          </a:prstGeom>
        </p:spPr>
      </p:pic>
      <p:pic>
        <p:nvPicPr>
          <p:cNvPr id="50" name="Image 49" descr="png-clipart-amazon-logo-text-brand-amazon-text-service-thumbnail-removebg-preview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5076" y="1847851"/>
            <a:ext cx="419100" cy="419100"/>
          </a:xfrm>
          <a:prstGeom prst="rect">
            <a:avLst/>
          </a:prstGeom>
        </p:spPr>
      </p:pic>
      <p:sp>
        <p:nvSpPr>
          <p:cNvPr id="51" name="Ellipse 50"/>
          <p:cNvSpPr/>
          <p:nvPr/>
        </p:nvSpPr>
        <p:spPr>
          <a:xfrm>
            <a:off x="6315075" y="3714750"/>
            <a:ext cx="390525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 descr="uber_icon_146079-removebg-preview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76977" y="3714750"/>
            <a:ext cx="457199" cy="4571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34377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11620500" cy="9144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019300"/>
            <a:ext cx="5695950" cy="15430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162175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2019300"/>
            <a:ext cx="5695950" cy="15430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175" y="2162175"/>
            <a:ext cx="200025" cy="304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50" y="3895725"/>
            <a:ext cx="11620500" cy="2381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1280" y="6415088"/>
            <a:ext cx="142875" cy="1428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6614" y="6415088"/>
            <a:ext cx="142875" cy="14287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3555" y="6415088"/>
            <a:ext cx="142875" cy="1428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4208" y="6415088"/>
            <a:ext cx="142875" cy="1428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50" y="6791325"/>
            <a:ext cx="133350" cy="1714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886575"/>
            <a:ext cx="12192000" cy="4572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50" y="7038975"/>
            <a:ext cx="133350" cy="152400"/>
          </a:xfrm>
          <a:prstGeom prst="rect">
            <a:avLst/>
          </a:prstGeom>
        </p:spPr>
      </p:pic>
      <p:sp>
        <p:nvSpPr>
          <p:cNvPr id="17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Benchmark Overview</a:t>
            </a:r>
            <a:endParaRPr lang="en-US" sz="2250" dirty="0"/>
          </a:p>
        </p:txBody>
      </p:sp>
      <p:sp>
        <p:nvSpPr>
          <p:cNvPr id="18" name="Text 1"/>
          <p:cNvSpPr/>
          <p:nvPr/>
        </p:nvSpPr>
        <p:spPr>
          <a:xfrm>
            <a:off x="476250" y="1104900"/>
            <a:ext cx="11239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characteristics vary between SQL and NoSQL databases based on their architecture and design principles. MySQL (SQL) and MongoDB (NoSQL) represent typical examples of their respective paradigms.</a:t>
            </a:r>
            <a:endParaRPr lang="en-US" sz="1500" dirty="0"/>
          </a:p>
        </p:txBody>
      </p:sp>
      <p:sp>
        <p:nvSpPr>
          <p:cNvPr id="19" name="Text 2"/>
          <p:cNvSpPr/>
          <p:nvPr/>
        </p:nvSpPr>
        <p:spPr>
          <a:xfrm>
            <a:off x="771525" y="2162175"/>
            <a:ext cx="1762899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MySQL (SQL)</a:t>
            </a:r>
            <a:endParaRPr lang="en-US" sz="1800" dirty="0"/>
          </a:p>
        </p:txBody>
      </p:sp>
      <p:sp>
        <p:nvSpPr>
          <p:cNvPr id="20" name="Text 3"/>
          <p:cNvSpPr/>
          <p:nvPr/>
        </p:nvSpPr>
        <p:spPr>
          <a:xfrm>
            <a:off x="542925" y="25812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Operations: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Moderate performance</a:t>
            </a:r>
            <a:endParaRPr lang="en-US" sz="1200" dirty="0"/>
          </a:p>
        </p:txBody>
      </p:sp>
      <p:sp>
        <p:nvSpPr>
          <p:cNvPr id="21" name="Text 4"/>
          <p:cNvSpPr/>
          <p:nvPr/>
        </p:nvSpPr>
        <p:spPr>
          <a:xfrm>
            <a:off x="542925" y="28860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Operations: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 for complex queries</a:t>
            </a:r>
            <a:endParaRPr lang="en-US" sz="1200" dirty="0"/>
          </a:p>
        </p:txBody>
      </p:sp>
      <p:sp>
        <p:nvSpPr>
          <p:cNvPr id="22" name="Text 5"/>
          <p:cNvSpPr/>
          <p:nvPr/>
        </p:nvSpPr>
        <p:spPr>
          <a:xfrm>
            <a:off x="542925" y="31908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For: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Read-heavy, complex query workloads</a:t>
            </a:r>
            <a:endParaRPr lang="en-US" sz="1200" dirty="0"/>
          </a:p>
        </p:txBody>
      </p:sp>
      <p:sp>
        <p:nvSpPr>
          <p:cNvPr id="23" name="Text 6"/>
          <p:cNvSpPr/>
          <p:nvPr/>
        </p:nvSpPr>
        <p:spPr>
          <a:xfrm>
            <a:off x="6667500" y="2162175"/>
            <a:ext cx="248352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MongoDB (NoSQL)</a:t>
            </a:r>
            <a:endParaRPr lang="en-US" sz="1800" dirty="0"/>
          </a:p>
        </p:txBody>
      </p:sp>
      <p:sp>
        <p:nvSpPr>
          <p:cNvPr id="24" name="Text 7"/>
          <p:cNvSpPr/>
          <p:nvPr/>
        </p:nvSpPr>
        <p:spPr>
          <a:xfrm>
            <a:off x="6467475" y="25812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Write Operations: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 performance</a:t>
            </a:r>
            <a:endParaRPr lang="en-US" sz="1200" dirty="0"/>
          </a:p>
        </p:txBody>
      </p:sp>
      <p:sp>
        <p:nvSpPr>
          <p:cNvPr id="25" name="Text 8"/>
          <p:cNvSpPr/>
          <p:nvPr/>
        </p:nvSpPr>
        <p:spPr>
          <a:xfrm>
            <a:off x="6467475" y="28860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 Operations: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 for simple lookups</a:t>
            </a:r>
            <a:endParaRPr lang="en-US" sz="1200" dirty="0"/>
          </a:p>
        </p:txBody>
      </p:sp>
      <p:sp>
        <p:nvSpPr>
          <p:cNvPr id="26" name="Text 9"/>
          <p:cNvSpPr/>
          <p:nvPr/>
        </p:nvSpPr>
        <p:spPr>
          <a:xfrm>
            <a:off x="6467475" y="31908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For:</a:t>
            </a: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Write-heavy, flexible data workloads</a:t>
            </a:r>
            <a:endParaRPr lang="en-US" sz="1200" dirty="0"/>
          </a:p>
        </p:txBody>
      </p:sp>
      <p:sp>
        <p:nvSpPr>
          <p:cNvPr id="27" name="Text 10"/>
          <p:cNvSpPr/>
          <p:nvPr/>
        </p:nvSpPr>
        <p:spPr>
          <a:xfrm>
            <a:off x="3291780" y="6372225"/>
            <a:ext cx="119890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MySQL (Write)</a:t>
            </a:r>
            <a:endParaRPr lang="en-US" sz="1200" dirty="0"/>
          </a:p>
        </p:txBody>
      </p:sp>
      <p:sp>
        <p:nvSpPr>
          <p:cNvPr id="28" name="Text 11"/>
          <p:cNvSpPr/>
          <p:nvPr/>
        </p:nvSpPr>
        <p:spPr>
          <a:xfrm>
            <a:off x="4767114" y="6372225"/>
            <a:ext cx="121283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MySQL (Read)</a:t>
            </a:r>
            <a:endParaRPr lang="en-US" sz="1200" dirty="0"/>
          </a:p>
        </p:txBody>
      </p:sp>
      <p:sp>
        <p:nvSpPr>
          <p:cNvPr id="29" name="Text 12"/>
          <p:cNvSpPr/>
          <p:nvPr/>
        </p:nvSpPr>
        <p:spPr>
          <a:xfrm>
            <a:off x="6254055" y="6372225"/>
            <a:ext cx="1409283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MongoDB (Write)</a:t>
            </a:r>
            <a:endParaRPr lang="en-US" sz="1200" dirty="0"/>
          </a:p>
        </p:txBody>
      </p:sp>
      <p:sp>
        <p:nvSpPr>
          <p:cNvPr id="30" name="Text 13"/>
          <p:cNvSpPr/>
          <p:nvPr/>
        </p:nvSpPr>
        <p:spPr>
          <a:xfrm>
            <a:off x="7904708" y="6372225"/>
            <a:ext cx="142303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MongoDB (Read)</a:t>
            </a:r>
            <a:endParaRPr lang="en-US" sz="1200" dirty="0"/>
          </a:p>
        </p:txBody>
      </p:sp>
      <p:sp>
        <p:nvSpPr>
          <p:cNvPr id="31" name="Text 14"/>
          <p:cNvSpPr/>
          <p:nvPr/>
        </p:nvSpPr>
        <p:spPr>
          <a:xfrm>
            <a:off x="495300" y="6753225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 depends on workload: SQL excels at complex reads, NoSQL at writes and simple reads.</a:t>
            </a:r>
            <a:endParaRPr lang="en-US" sz="1350" dirty="0"/>
          </a:p>
        </p:txBody>
      </p:sp>
      <p:sp>
        <p:nvSpPr>
          <p:cNvPr id="32" name="Text 15"/>
          <p:cNvSpPr/>
          <p:nvPr/>
        </p:nvSpPr>
        <p:spPr>
          <a:xfrm>
            <a:off x="495300" y="6981825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33" name="Text 16"/>
          <p:cNvSpPr/>
          <p:nvPr/>
        </p:nvSpPr>
        <p:spPr>
          <a:xfrm>
            <a:off x="11572429" y="7015163"/>
            <a:ext cx="400586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14/15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676400"/>
            <a:ext cx="5695950" cy="16573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819275"/>
            <a:ext cx="190500" cy="2667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3476625"/>
            <a:ext cx="5695950" cy="16573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3619500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676400"/>
            <a:ext cx="5695950" cy="16573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175" y="1819275"/>
            <a:ext cx="23812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3476625"/>
            <a:ext cx="5695950" cy="16573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175" y="3619500"/>
            <a:ext cx="142875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167" y="5429250"/>
            <a:ext cx="922883" cy="419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39667" y="5562600"/>
            <a:ext cx="152400" cy="152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4925" y="5467350"/>
            <a:ext cx="200025" cy="2286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25" y="5429250"/>
            <a:ext cx="1092250" cy="419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48325" y="5562600"/>
            <a:ext cx="152400" cy="152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2950" y="5467350"/>
            <a:ext cx="200025" cy="2286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5850" y="5429250"/>
            <a:ext cx="1106984" cy="419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6350" y="5562600"/>
            <a:ext cx="133350" cy="152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Conclusion: Making the Right Choice</a:t>
            </a:r>
            <a:endParaRPr lang="en-US" sz="2250" dirty="0"/>
          </a:p>
        </p:txBody>
      </p:sp>
      <p:sp>
        <p:nvSpPr>
          <p:cNvPr id="23" name="Text 1"/>
          <p:cNvSpPr/>
          <p:nvPr/>
        </p:nvSpPr>
        <p:spPr>
          <a:xfrm>
            <a:off x="285750" y="914400"/>
            <a:ext cx="11620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decision between SQL and NoSQL databases is not about one being inherently superior to the other, but about selecting the right tool for specific project requirements.</a:t>
            </a:r>
            <a:endParaRPr lang="en-US" sz="1500" dirty="0"/>
          </a:p>
        </p:txBody>
      </p:sp>
      <p:sp>
        <p:nvSpPr>
          <p:cNvPr id="24" name="Text 2"/>
          <p:cNvSpPr/>
          <p:nvPr/>
        </p:nvSpPr>
        <p:spPr>
          <a:xfrm>
            <a:off x="733425" y="1819275"/>
            <a:ext cx="164699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Choose SQL if:</a:t>
            </a: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619125" y="21621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Strong data integrity and ACID compliance are critical</a:t>
            </a: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619125" y="24288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transactional consistency is required</a:t>
            </a: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619125" y="26955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structure is well-defined and stable</a:t>
            </a: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619125" y="29622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queries and relationships are common</a:t>
            </a: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733425" y="3619500"/>
            <a:ext cx="195167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Choose NoSQL if:</a:t>
            </a:r>
            <a:endParaRPr lang="en-US" sz="1500" dirty="0"/>
          </a:p>
        </p:txBody>
      </p:sp>
      <p:sp>
        <p:nvSpPr>
          <p:cNvPr id="30" name="Text 8"/>
          <p:cNvSpPr/>
          <p:nvPr/>
        </p:nvSpPr>
        <p:spPr>
          <a:xfrm>
            <a:off x="619125" y="39624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Flexibility and rapid development are priorities</a:t>
            </a:r>
            <a:endParaRPr lang="en-US" sz="1200" dirty="0"/>
          </a:p>
        </p:txBody>
      </p:sp>
      <p:sp>
        <p:nvSpPr>
          <p:cNvPr id="31" name="Text 9"/>
          <p:cNvSpPr/>
          <p:nvPr/>
        </p:nvSpPr>
        <p:spPr>
          <a:xfrm>
            <a:off x="619125" y="42291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Handling large volumes of unstructured data</a:t>
            </a: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619125" y="44958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 scalability across multiple servers</a:t>
            </a:r>
            <a:endParaRPr lang="en-US" sz="1200" dirty="0"/>
          </a:p>
        </p:txBody>
      </p:sp>
      <p:sp>
        <p:nvSpPr>
          <p:cNvPr id="33" name="Text 11"/>
          <p:cNvSpPr/>
          <p:nvPr/>
        </p:nvSpPr>
        <p:spPr>
          <a:xfrm>
            <a:off x="619125" y="47625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throughput for simple operations</a:t>
            </a: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6705600" y="1819275"/>
            <a:ext cx="317950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Consider Hybrid Approach if:</a:t>
            </a:r>
            <a:endParaRPr lang="en-US" sz="1500" dirty="0"/>
          </a:p>
        </p:txBody>
      </p:sp>
      <p:sp>
        <p:nvSpPr>
          <p:cNvPr id="35" name="Text 13"/>
          <p:cNvSpPr/>
          <p:nvPr/>
        </p:nvSpPr>
        <p:spPr>
          <a:xfrm>
            <a:off x="6543675" y="21621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 has diverse data storage needs</a:t>
            </a:r>
            <a:endParaRPr lang="en-US" sz="1200" dirty="0"/>
          </a:p>
        </p:txBody>
      </p:sp>
      <p:sp>
        <p:nvSpPr>
          <p:cNvPr id="36" name="Text 14"/>
          <p:cNvSpPr/>
          <p:nvPr/>
        </p:nvSpPr>
        <p:spPr>
          <a:xfrm>
            <a:off x="6543675" y="24288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Different components have varying requirements</a:t>
            </a:r>
            <a:endParaRPr lang="en-US" sz="1200" dirty="0"/>
          </a:p>
        </p:txBody>
      </p:sp>
      <p:sp>
        <p:nvSpPr>
          <p:cNvPr id="37" name="Text 15"/>
          <p:cNvSpPr/>
          <p:nvPr/>
        </p:nvSpPr>
        <p:spPr>
          <a:xfrm>
            <a:off x="6543675" y="26955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Organizations employ "polyglot persistence"</a:t>
            </a: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6543675" y="29622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of both worlds is needed for optimal solution</a:t>
            </a: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6610350" y="3619500"/>
            <a:ext cx="23761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Success Factors:</a:t>
            </a:r>
            <a:endParaRPr lang="en-US" sz="1500" dirty="0"/>
          </a:p>
        </p:txBody>
      </p:sp>
      <p:sp>
        <p:nvSpPr>
          <p:cNvPr id="40" name="Text 18"/>
          <p:cNvSpPr/>
          <p:nvPr/>
        </p:nvSpPr>
        <p:spPr>
          <a:xfrm>
            <a:off x="6543675" y="39624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Thorough understanding of data models</a:t>
            </a:r>
            <a:endParaRPr lang="en-US" sz="1200" dirty="0"/>
          </a:p>
        </p:txBody>
      </p:sp>
      <p:sp>
        <p:nvSpPr>
          <p:cNvPr id="41" name="Text 19"/>
          <p:cNvSpPr/>
          <p:nvPr/>
        </p:nvSpPr>
        <p:spPr>
          <a:xfrm>
            <a:off x="6543675" y="42291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assessment of scalability needs</a:t>
            </a:r>
            <a:endParaRPr lang="en-US" sz="1200" dirty="0"/>
          </a:p>
        </p:txBody>
      </p:sp>
      <p:sp>
        <p:nvSpPr>
          <p:cNvPr id="42" name="Text 20"/>
          <p:cNvSpPr/>
          <p:nvPr/>
        </p:nvSpPr>
        <p:spPr>
          <a:xfrm>
            <a:off x="6543675" y="44958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Proper evaluation of consistency guarantees</a:t>
            </a:r>
            <a:endParaRPr lang="en-US" sz="1200" dirty="0"/>
          </a:p>
        </p:txBody>
      </p:sp>
      <p:sp>
        <p:nvSpPr>
          <p:cNvPr id="43" name="Text 21"/>
          <p:cNvSpPr/>
          <p:nvPr/>
        </p:nvSpPr>
        <p:spPr>
          <a:xfrm>
            <a:off x="6543675" y="47625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with application's long-term goals</a:t>
            </a:r>
            <a:endParaRPr lang="en-US" sz="1200" dirty="0"/>
          </a:p>
        </p:txBody>
      </p:sp>
      <p:sp>
        <p:nvSpPr>
          <p:cNvPr id="44" name="Text 22"/>
          <p:cNvSpPr/>
          <p:nvPr/>
        </p:nvSpPr>
        <p:spPr>
          <a:xfrm>
            <a:off x="4468267" y="5429250"/>
            <a:ext cx="922883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</a:t>
            </a:r>
            <a:endParaRPr lang="en-US" sz="1200" dirty="0"/>
          </a:p>
        </p:txBody>
      </p:sp>
      <p:sp>
        <p:nvSpPr>
          <p:cNvPr id="45" name="Text 23"/>
          <p:cNvSpPr/>
          <p:nvPr/>
        </p:nvSpPr>
        <p:spPr>
          <a:xfrm>
            <a:off x="5876925" y="5429250"/>
            <a:ext cx="13107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</a:t>
            </a:r>
            <a:endParaRPr lang="en-US" sz="1200" dirty="0"/>
          </a:p>
        </p:txBody>
      </p:sp>
      <p:sp>
        <p:nvSpPr>
          <p:cNvPr id="46" name="Text 24"/>
          <p:cNvSpPr/>
          <p:nvPr/>
        </p:nvSpPr>
        <p:spPr>
          <a:xfrm>
            <a:off x="7435900" y="5429250"/>
            <a:ext cx="1106984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</a:t>
            </a:r>
            <a:endParaRPr lang="en-US" sz="1200" dirty="0"/>
          </a:p>
        </p:txBody>
      </p:sp>
      <p:sp>
        <p:nvSpPr>
          <p:cNvPr id="47" name="Text 25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8" name="Text 26"/>
          <p:cNvSpPr/>
          <p:nvPr/>
        </p:nvSpPr>
        <p:spPr>
          <a:xfrm>
            <a:off x="11572429" y="6529388"/>
            <a:ext cx="400586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15/15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2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endParaRPr lang="en-US" sz="2250" dirty="0"/>
          </a:p>
        </p:txBody>
      </p:sp>
      <p:sp>
        <p:nvSpPr>
          <p:cNvPr id="23" name="Text 1"/>
          <p:cNvSpPr/>
          <p:nvPr/>
        </p:nvSpPr>
        <p:spPr>
          <a:xfrm>
            <a:off x="3133165" y="3557587"/>
            <a:ext cx="5948625" cy="12668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9600" dirty="0">
                <a:solidFill>
                  <a:srgbClr val="35A9A6"/>
                </a:solidFill>
                <a:latin typeface="Baskerville Old Face" pitchFamily="18" charset="0"/>
                <a:cs typeface="Arial" pitchFamily="34" charset="-120"/>
              </a:rPr>
              <a:t>Thank</a:t>
            </a:r>
            <a:r>
              <a:rPr lang="en-US" sz="9600" dirty="0">
                <a:solidFill>
                  <a:srgbClr val="FB8815"/>
                </a:solidFill>
                <a:latin typeface="Baskerville Old Face" pitchFamily="18" charset="0"/>
                <a:cs typeface="Arial" pitchFamily="34" charset="-120"/>
              </a:rPr>
              <a:t> you</a:t>
            </a:r>
            <a:endParaRPr lang="en-US" sz="9600" dirty="0">
              <a:solidFill>
                <a:srgbClr val="FB8815"/>
              </a:solidFill>
              <a:latin typeface="Baskerville Old Face" pitchFamily="18" charset="0"/>
            </a:endParaRPr>
          </a:p>
        </p:txBody>
      </p:sp>
      <p:sp>
        <p:nvSpPr>
          <p:cNvPr id="24" name="Text 2"/>
          <p:cNvSpPr/>
          <p:nvPr/>
        </p:nvSpPr>
        <p:spPr>
          <a:xfrm>
            <a:off x="733425" y="1819275"/>
            <a:ext cx="164699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25" name="Text 3"/>
          <p:cNvSpPr/>
          <p:nvPr/>
        </p:nvSpPr>
        <p:spPr>
          <a:xfrm>
            <a:off x="619125" y="21621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26" name="Text 4"/>
          <p:cNvSpPr/>
          <p:nvPr/>
        </p:nvSpPr>
        <p:spPr>
          <a:xfrm>
            <a:off x="619125" y="24288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27" name="Text 5"/>
          <p:cNvSpPr/>
          <p:nvPr/>
        </p:nvSpPr>
        <p:spPr>
          <a:xfrm>
            <a:off x="619125" y="26955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28" name="Text 6"/>
          <p:cNvSpPr/>
          <p:nvPr/>
        </p:nvSpPr>
        <p:spPr>
          <a:xfrm>
            <a:off x="619125" y="29622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29" name="Text 7"/>
          <p:cNvSpPr/>
          <p:nvPr/>
        </p:nvSpPr>
        <p:spPr>
          <a:xfrm>
            <a:off x="733425" y="3619500"/>
            <a:ext cx="195167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30" name="Text 8"/>
          <p:cNvSpPr/>
          <p:nvPr/>
        </p:nvSpPr>
        <p:spPr>
          <a:xfrm>
            <a:off x="619125" y="39624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1" name="Text 9"/>
          <p:cNvSpPr/>
          <p:nvPr/>
        </p:nvSpPr>
        <p:spPr>
          <a:xfrm>
            <a:off x="619125" y="42291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2" name="Text 10"/>
          <p:cNvSpPr/>
          <p:nvPr/>
        </p:nvSpPr>
        <p:spPr>
          <a:xfrm>
            <a:off x="619125" y="44958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3" name="Text 11"/>
          <p:cNvSpPr/>
          <p:nvPr/>
        </p:nvSpPr>
        <p:spPr>
          <a:xfrm>
            <a:off x="619125" y="47625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4" name="Text 12"/>
          <p:cNvSpPr/>
          <p:nvPr/>
        </p:nvSpPr>
        <p:spPr>
          <a:xfrm>
            <a:off x="6705600" y="1819275"/>
            <a:ext cx="317950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36" name="Text 14"/>
          <p:cNvSpPr/>
          <p:nvPr/>
        </p:nvSpPr>
        <p:spPr>
          <a:xfrm>
            <a:off x="6378309" y="24288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7" name="Text 15"/>
          <p:cNvSpPr/>
          <p:nvPr/>
        </p:nvSpPr>
        <p:spPr>
          <a:xfrm>
            <a:off x="6543675" y="26955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8" name="Text 16"/>
          <p:cNvSpPr/>
          <p:nvPr/>
        </p:nvSpPr>
        <p:spPr>
          <a:xfrm>
            <a:off x="6543675" y="2962275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39" name="Text 17"/>
          <p:cNvSpPr/>
          <p:nvPr/>
        </p:nvSpPr>
        <p:spPr>
          <a:xfrm>
            <a:off x="6705600" y="4991100"/>
            <a:ext cx="237619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40" name="Text 18"/>
          <p:cNvSpPr/>
          <p:nvPr/>
        </p:nvSpPr>
        <p:spPr>
          <a:xfrm>
            <a:off x="6166694" y="42672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41" name="Text 19"/>
          <p:cNvSpPr/>
          <p:nvPr/>
        </p:nvSpPr>
        <p:spPr>
          <a:xfrm>
            <a:off x="6543675" y="42291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42" name="Text 20"/>
          <p:cNvSpPr/>
          <p:nvPr/>
        </p:nvSpPr>
        <p:spPr>
          <a:xfrm>
            <a:off x="6543675" y="44958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43" name="Text 21"/>
          <p:cNvSpPr/>
          <p:nvPr/>
        </p:nvSpPr>
        <p:spPr>
          <a:xfrm>
            <a:off x="6543675" y="4762500"/>
            <a:ext cx="626364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</a:pPr>
            <a:endParaRPr lang="en-US" sz="1200" dirty="0"/>
          </a:p>
        </p:txBody>
      </p:sp>
      <p:sp>
        <p:nvSpPr>
          <p:cNvPr id="44" name="Text 22"/>
          <p:cNvSpPr/>
          <p:nvPr/>
        </p:nvSpPr>
        <p:spPr>
          <a:xfrm>
            <a:off x="4468267" y="5429250"/>
            <a:ext cx="922883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45" name="Text 23"/>
          <p:cNvSpPr/>
          <p:nvPr/>
        </p:nvSpPr>
        <p:spPr>
          <a:xfrm>
            <a:off x="5876925" y="5429250"/>
            <a:ext cx="13107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46" name="Text 24"/>
          <p:cNvSpPr/>
          <p:nvPr/>
        </p:nvSpPr>
        <p:spPr>
          <a:xfrm>
            <a:off x="7435900" y="5429250"/>
            <a:ext cx="1106984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endParaRPr lang="en-US" sz="1200" dirty="0"/>
          </a:p>
        </p:txBody>
      </p:sp>
      <p:sp>
        <p:nvSpPr>
          <p:cNvPr id="47" name="Text 25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8" name="Text 26"/>
          <p:cNvSpPr/>
          <p:nvPr/>
        </p:nvSpPr>
        <p:spPr>
          <a:xfrm>
            <a:off x="11572429" y="6529388"/>
            <a:ext cx="400586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15/15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11620500" cy="1524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628900"/>
            <a:ext cx="5695950" cy="18859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771775"/>
            <a:ext cx="285750" cy="3429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0" y="2628900"/>
            <a:ext cx="5695950" cy="18859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3175" y="2771775"/>
            <a:ext cx="247650" cy="3429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Introduction to Database Paradigms</a:t>
            </a:r>
            <a:endParaRPr lang="en-US" sz="2250" dirty="0"/>
          </a:p>
        </p:txBody>
      </p:sp>
      <p:sp>
        <p:nvSpPr>
          <p:cNvPr id="12" name="Text 1"/>
          <p:cNvSpPr/>
          <p:nvPr/>
        </p:nvSpPr>
        <p:spPr>
          <a:xfrm>
            <a:off x="476250" y="1104900"/>
            <a:ext cx="11239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evolving landscape of data management, SQL and NoSQL databases represent two fundamental approaches to storing and retrieving data.</a:t>
            </a:r>
            <a:endParaRPr lang="en-US" sz="1500" dirty="0"/>
          </a:p>
        </p:txBody>
      </p:sp>
      <p:sp>
        <p:nvSpPr>
          <p:cNvPr id="13" name="Text 2"/>
          <p:cNvSpPr/>
          <p:nvPr/>
        </p:nvSpPr>
        <p:spPr>
          <a:xfrm>
            <a:off x="476250" y="1714500"/>
            <a:ext cx="11239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presentation will delve into a comprehensive comparison of these paradigms, examining their core architectures, highlighting key differences, exploring their respective use cases, and analyzing their performance characteristics to guide informed decision-making in database selection.</a:t>
            </a:r>
            <a:endParaRPr lang="en-US" sz="1350" dirty="0"/>
          </a:p>
        </p:txBody>
      </p:sp>
      <p:sp>
        <p:nvSpPr>
          <p:cNvPr id="14" name="Text 3"/>
          <p:cNvSpPr/>
          <p:nvPr/>
        </p:nvSpPr>
        <p:spPr>
          <a:xfrm>
            <a:off x="828675" y="2790825"/>
            <a:ext cx="200757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Databases</a:t>
            </a:r>
            <a:endParaRPr lang="en-US" sz="1800" dirty="0"/>
          </a:p>
        </p:txBody>
      </p:sp>
      <p:sp>
        <p:nvSpPr>
          <p:cNvPr id="15" name="Text 4"/>
          <p:cNvSpPr/>
          <p:nvPr/>
        </p:nvSpPr>
        <p:spPr>
          <a:xfrm>
            <a:off x="542925" y="32289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approach with predefined schemas</a:t>
            </a:r>
            <a:endParaRPr lang="en-US" sz="1200" dirty="0"/>
          </a:p>
        </p:txBody>
      </p:sp>
      <p:sp>
        <p:nvSpPr>
          <p:cNvPr id="16" name="Text 5"/>
          <p:cNvSpPr/>
          <p:nvPr/>
        </p:nvSpPr>
        <p:spPr>
          <a:xfrm>
            <a:off x="542925" y="35337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Relational model with tables, rows, and columns</a:t>
            </a:r>
            <a:endParaRPr lang="en-US" sz="1200" dirty="0"/>
          </a:p>
        </p:txBody>
      </p:sp>
      <p:sp>
        <p:nvSpPr>
          <p:cNvPr id="17" name="Text 6"/>
          <p:cNvSpPr/>
          <p:nvPr/>
        </p:nvSpPr>
        <p:spPr>
          <a:xfrm>
            <a:off x="542925" y="38385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ACID compliance ensures data integrity</a:t>
            </a:r>
            <a:endParaRPr lang="en-US" sz="1200" dirty="0"/>
          </a:p>
        </p:txBody>
      </p:sp>
      <p:sp>
        <p:nvSpPr>
          <p:cNvPr id="18" name="Text 7"/>
          <p:cNvSpPr/>
          <p:nvPr/>
        </p:nvSpPr>
        <p:spPr>
          <a:xfrm>
            <a:off x="542925" y="41433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language: Structured Query Language (SQL)</a:t>
            </a:r>
            <a:endParaRPr lang="en-US" sz="1200" dirty="0"/>
          </a:p>
        </p:txBody>
      </p:sp>
      <p:sp>
        <p:nvSpPr>
          <p:cNvPr id="19" name="Text 8"/>
          <p:cNvSpPr/>
          <p:nvPr/>
        </p:nvSpPr>
        <p:spPr>
          <a:xfrm>
            <a:off x="6715125" y="2790825"/>
            <a:ext cx="237333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 Databases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467475" y="32289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Non-relational approach with flexible schemas</a:t>
            </a:r>
            <a:endParaRPr lang="en-US" sz="1200" dirty="0"/>
          </a:p>
        </p:txBody>
      </p:sp>
      <p:sp>
        <p:nvSpPr>
          <p:cNvPr id="21" name="Text 10"/>
          <p:cNvSpPr/>
          <p:nvPr/>
        </p:nvSpPr>
        <p:spPr>
          <a:xfrm>
            <a:off x="6467475" y="35337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Various models: document, key-value, graph, wide-column</a:t>
            </a:r>
            <a:endParaRPr lang="en-US" sz="1200" dirty="0"/>
          </a:p>
        </p:txBody>
      </p:sp>
      <p:sp>
        <p:nvSpPr>
          <p:cNvPr id="22" name="Text 11"/>
          <p:cNvSpPr/>
          <p:nvPr/>
        </p:nvSpPr>
        <p:spPr>
          <a:xfrm>
            <a:off x="6467475" y="38385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model prioritizes availability and partition tolerance</a:t>
            </a:r>
            <a:endParaRPr lang="en-US" sz="1200" dirty="0"/>
          </a:p>
        </p:txBody>
      </p:sp>
      <p:sp>
        <p:nvSpPr>
          <p:cNvPr id="23" name="Text 12"/>
          <p:cNvSpPr/>
          <p:nvPr/>
        </p:nvSpPr>
        <p:spPr>
          <a:xfrm>
            <a:off x="6467475" y="4143375"/>
            <a:ext cx="635508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Schemaless design for rapid development</a:t>
            </a:r>
            <a:endParaRPr lang="en-US" sz="1200" dirty="0"/>
          </a:p>
        </p:txBody>
      </p:sp>
      <p:sp>
        <p:nvSpPr>
          <p:cNvPr id="24" name="Text 13"/>
          <p:cNvSpPr/>
          <p:nvPr/>
        </p:nvSpPr>
        <p:spPr>
          <a:xfrm>
            <a:off x="285750" y="4886325"/>
            <a:ext cx="11620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the following slides, we'll explore the core concepts, key differences, use cases, and performance characteristics of these database paradigms to help you make an informed decision for your application needs.</a:t>
            </a:r>
            <a:endParaRPr lang="en-US" sz="1350" dirty="0"/>
          </a:p>
        </p:txBody>
      </p:sp>
      <p:sp>
        <p:nvSpPr>
          <p:cNvPr id="25" name="Text 14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26" name="Text 15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2/15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56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11620500" cy="133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104900"/>
            <a:ext cx="247650" cy="3429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2486025"/>
            <a:ext cx="5734050" cy="10477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2628900"/>
            <a:ext cx="476250" cy="4762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733675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486025"/>
            <a:ext cx="5734050" cy="10477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075" y="2628900"/>
            <a:ext cx="476250" cy="47625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4138" y="2733675"/>
            <a:ext cx="238125" cy="2667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750" y="3829050"/>
            <a:ext cx="5734050" cy="12763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625" y="3971925"/>
            <a:ext cx="476250" cy="47625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" y="4076700"/>
            <a:ext cx="190500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3829050"/>
            <a:ext cx="5734050" cy="12763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5075" y="3971925"/>
            <a:ext cx="476250" cy="47625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34138" y="4076700"/>
            <a:ext cx="238125" cy="2667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4750" y="5438775"/>
            <a:ext cx="4762500" cy="3810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4750" y="5819775"/>
            <a:ext cx="476250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14750" y="6200775"/>
            <a:ext cx="4762500" cy="3810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448425"/>
            <a:ext cx="12192000" cy="4572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5750" y="6600825"/>
            <a:ext cx="133350" cy="152400"/>
          </a:xfrm>
          <a:prstGeom prst="rect">
            <a:avLst/>
          </a:prstGeom>
        </p:spPr>
      </p:pic>
      <p:sp>
        <p:nvSpPr>
          <p:cNvPr id="23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Concepts: SQL Databases</a:t>
            </a:r>
            <a:endParaRPr lang="en-US" sz="2250" dirty="0"/>
          </a:p>
        </p:txBody>
      </p:sp>
      <p:sp>
        <p:nvSpPr>
          <p:cNvPr id="24" name="Text 1"/>
          <p:cNvSpPr/>
          <p:nvPr/>
        </p:nvSpPr>
        <p:spPr>
          <a:xfrm>
            <a:off x="838200" y="1123950"/>
            <a:ext cx="3303091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a SQL Database?</a:t>
            </a:r>
            <a:endParaRPr lang="en-US" sz="1800" dirty="0"/>
          </a:p>
        </p:txBody>
      </p:sp>
      <p:sp>
        <p:nvSpPr>
          <p:cNvPr id="25" name="Text 2"/>
          <p:cNvSpPr/>
          <p:nvPr/>
        </p:nvSpPr>
        <p:spPr>
          <a:xfrm>
            <a:off x="476250" y="1524000"/>
            <a:ext cx="112395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relational database management system (RDBMS) that organizes data into structured tables with predefined relationships, ensuring data integrity and consistency through SQL (Structured Query Language).</a:t>
            </a:r>
            <a:endParaRPr lang="en-US" sz="1350" dirty="0"/>
          </a:p>
        </p:txBody>
      </p:sp>
      <p:sp>
        <p:nvSpPr>
          <p:cNvPr id="26" name="Text 3"/>
          <p:cNvSpPr/>
          <p:nvPr/>
        </p:nvSpPr>
        <p:spPr>
          <a:xfrm>
            <a:off x="1047750" y="2628900"/>
            <a:ext cx="57950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Table Organization</a:t>
            </a:r>
            <a:endParaRPr lang="en-US" sz="1500" dirty="0"/>
          </a:p>
        </p:txBody>
      </p:sp>
      <p:sp>
        <p:nvSpPr>
          <p:cNvPr id="27" name="Text 4"/>
          <p:cNvSpPr/>
          <p:nvPr/>
        </p:nvSpPr>
        <p:spPr>
          <a:xfrm>
            <a:off x="1047750" y="2933700"/>
            <a:ext cx="48291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is organized into tables with rows (records) and columns (attributes), providing a clear structure for storing related information.</a:t>
            </a:r>
            <a:endParaRPr lang="en-US" sz="1200" dirty="0"/>
          </a:p>
        </p:txBody>
      </p:sp>
      <p:sp>
        <p:nvSpPr>
          <p:cNvPr id="28" name="Text 5"/>
          <p:cNvSpPr/>
          <p:nvPr/>
        </p:nvSpPr>
        <p:spPr>
          <a:xfrm>
            <a:off x="6934200" y="2628900"/>
            <a:ext cx="48291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Relational Integrity</a:t>
            </a:r>
            <a:endParaRPr lang="en-US" sz="1500" dirty="0"/>
          </a:p>
        </p:txBody>
      </p:sp>
      <p:sp>
        <p:nvSpPr>
          <p:cNvPr id="29" name="Text 6"/>
          <p:cNvSpPr/>
          <p:nvPr/>
        </p:nvSpPr>
        <p:spPr>
          <a:xfrm>
            <a:off x="6934200" y="2933700"/>
            <a:ext cx="48291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Enforces relationships between tables using keys (primary, foreign), ensuring referential integrity and consistent data retrieval.</a:t>
            </a:r>
            <a:endParaRPr lang="en-US" sz="1200" dirty="0"/>
          </a:p>
        </p:txBody>
      </p:sp>
      <p:sp>
        <p:nvSpPr>
          <p:cNvPr id="30" name="Text 7"/>
          <p:cNvSpPr/>
          <p:nvPr/>
        </p:nvSpPr>
        <p:spPr>
          <a:xfrm>
            <a:off x="1047750" y="3971925"/>
            <a:ext cx="48291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ACID Compliance</a:t>
            </a:r>
            <a:endParaRPr lang="en-US" sz="1500" dirty="0"/>
          </a:p>
        </p:txBody>
      </p:sp>
      <p:sp>
        <p:nvSpPr>
          <p:cNvPr id="31" name="Text 8"/>
          <p:cNvSpPr/>
          <p:nvPr/>
        </p:nvSpPr>
        <p:spPr>
          <a:xfrm>
            <a:off x="1047750" y="4276725"/>
            <a:ext cx="482917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Follows ACID properties (Atomicity, Consistency, Isolation, Durability) for reliable transaction processing and data integrity.</a:t>
            </a:r>
            <a:endParaRPr lang="en-US" sz="1200" dirty="0"/>
          </a:p>
        </p:txBody>
      </p:sp>
      <p:sp>
        <p:nvSpPr>
          <p:cNvPr id="32" name="Text 9"/>
          <p:cNvSpPr/>
          <p:nvPr/>
        </p:nvSpPr>
        <p:spPr>
          <a:xfrm>
            <a:off x="6934200" y="3971925"/>
            <a:ext cx="482917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Standardized Language</a:t>
            </a:r>
            <a:endParaRPr lang="en-US" sz="1500" dirty="0"/>
          </a:p>
        </p:txBody>
      </p:sp>
      <p:sp>
        <p:nvSpPr>
          <p:cNvPr id="33" name="Text 10"/>
          <p:cNvSpPr/>
          <p:nvPr/>
        </p:nvSpPr>
        <p:spPr>
          <a:xfrm>
            <a:off x="6934200" y="4276725"/>
            <a:ext cx="4829175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Structured Query Language (SQL) as the standard language for creating, updating, and retrieving data, making it widely understood and accessible.</a:t>
            </a:r>
            <a:endParaRPr lang="en-US" sz="1200" dirty="0"/>
          </a:p>
        </p:txBody>
      </p:sp>
      <p:sp>
        <p:nvSpPr>
          <p:cNvPr id="34" name="Text 11"/>
          <p:cNvSpPr/>
          <p:nvPr/>
        </p:nvSpPr>
        <p:spPr>
          <a:xfrm>
            <a:off x="3829050" y="5438775"/>
            <a:ext cx="170503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CustomerID</a:t>
            </a:r>
            <a:endParaRPr lang="en-US" sz="1200" dirty="0"/>
          </a:p>
        </p:txBody>
      </p:sp>
      <p:sp>
        <p:nvSpPr>
          <p:cNvPr id="35" name="Text 12"/>
          <p:cNvSpPr/>
          <p:nvPr/>
        </p:nvSpPr>
        <p:spPr>
          <a:xfrm>
            <a:off x="5249912" y="5438775"/>
            <a:ext cx="128914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Name</a:t>
            </a:r>
            <a:endParaRPr lang="en-US" sz="1200" dirty="0"/>
          </a:p>
        </p:txBody>
      </p:sp>
      <p:sp>
        <p:nvSpPr>
          <p:cNvPr id="36" name="Text 13"/>
          <p:cNvSpPr/>
          <p:nvPr/>
        </p:nvSpPr>
        <p:spPr>
          <a:xfrm>
            <a:off x="6539061" y="5438775"/>
            <a:ext cx="205248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</a:t>
            </a:r>
            <a:endParaRPr lang="en-US" sz="1200" dirty="0"/>
          </a:p>
        </p:txBody>
      </p:sp>
      <p:sp>
        <p:nvSpPr>
          <p:cNvPr id="37" name="Text 14"/>
          <p:cNvSpPr/>
          <p:nvPr/>
        </p:nvSpPr>
        <p:spPr>
          <a:xfrm>
            <a:off x="3829050" y="5819775"/>
            <a:ext cx="1420862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38" name="Text 15"/>
          <p:cNvSpPr/>
          <p:nvPr/>
        </p:nvSpPr>
        <p:spPr>
          <a:xfrm>
            <a:off x="5249912" y="5819775"/>
            <a:ext cx="154697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John Doe</a:t>
            </a:r>
            <a:endParaRPr lang="en-US" sz="1200" dirty="0"/>
          </a:p>
        </p:txBody>
      </p:sp>
      <p:sp>
        <p:nvSpPr>
          <p:cNvPr id="39" name="Text 16"/>
          <p:cNvSpPr/>
          <p:nvPr/>
        </p:nvSpPr>
        <p:spPr>
          <a:xfrm>
            <a:off x="6539061" y="5819775"/>
            <a:ext cx="2462986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john@example.com</a:t>
            </a:r>
            <a:endParaRPr lang="en-US" sz="1200" dirty="0"/>
          </a:p>
        </p:txBody>
      </p:sp>
      <p:sp>
        <p:nvSpPr>
          <p:cNvPr id="40" name="Text 17"/>
          <p:cNvSpPr/>
          <p:nvPr/>
        </p:nvSpPr>
        <p:spPr>
          <a:xfrm>
            <a:off x="3829050" y="6200775"/>
            <a:ext cx="1420862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41" name="Text 18"/>
          <p:cNvSpPr/>
          <p:nvPr/>
        </p:nvSpPr>
        <p:spPr>
          <a:xfrm>
            <a:off x="5249912" y="6200775"/>
            <a:ext cx="1546979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Jane Smith</a:t>
            </a:r>
            <a:endParaRPr lang="en-US" sz="1200" dirty="0"/>
          </a:p>
        </p:txBody>
      </p:sp>
      <p:sp>
        <p:nvSpPr>
          <p:cNvPr id="42" name="Text 19"/>
          <p:cNvSpPr/>
          <p:nvPr/>
        </p:nvSpPr>
        <p:spPr>
          <a:xfrm>
            <a:off x="6539061" y="6200775"/>
            <a:ext cx="2462986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jane@example.com</a:t>
            </a:r>
            <a:endParaRPr lang="en-US" sz="1200" dirty="0"/>
          </a:p>
        </p:txBody>
      </p:sp>
      <p:sp>
        <p:nvSpPr>
          <p:cNvPr id="43" name="Text 20"/>
          <p:cNvSpPr/>
          <p:nvPr/>
        </p:nvSpPr>
        <p:spPr>
          <a:xfrm>
            <a:off x="495300" y="6543675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4" name="Text 21"/>
          <p:cNvSpPr/>
          <p:nvPr/>
        </p:nvSpPr>
        <p:spPr>
          <a:xfrm>
            <a:off x="11646694" y="6577013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3/15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11620500" cy="1181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2743200"/>
            <a:ext cx="5695950" cy="1047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886075"/>
            <a:ext cx="254794" cy="476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297" y="2971800"/>
            <a:ext cx="171450" cy="304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3933825"/>
            <a:ext cx="5695950" cy="104775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5" y="4076700"/>
            <a:ext cx="298400" cy="47625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451" y="4162425"/>
            <a:ext cx="228600" cy="3048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2286000"/>
            <a:ext cx="5695950" cy="10477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3175" y="2428875"/>
            <a:ext cx="257175" cy="47625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3175" y="2514600"/>
            <a:ext cx="257175" cy="3048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300" y="3486150"/>
            <a:ext cx="5695950" cy="104775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3175" y="3629025"/>
            <a:ext cx="288280" cy="47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2941" y="3714750"/>
            <a:ext cx="228600" cy="3048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50" y="5657850"/>
            <a:ext cx="3771900" cy="4191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150" y="5734050"/>
            <a:ext cx="19050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10050" y="5657850"/>
            <a:ext cx="3771900" cy="4191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62450" y="5734050"/>
            <a:ext cx="142875" cy="2667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34350" y="5657850"/>
            <a:ext cx="3771900" cy="4191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6750" y="5734050"/>
            <a:ext cx="190500" cy="266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5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 Concepts: NoSQL Databases</a:t>
            </a:r>
            <a:endParaRPr lang="en-US" sz="2250" dirty="0"/>
          </a:p>
        </p:txBody>
      </p:sp>
      <p:sp>
        <p:nvSpPr>
          <p:cNvPr id="26" name="Text 1"/>
          <p:cNvSpPr/>
          <p:nvPr/>
        </p:nvSpPr>
        <p:spPr>
          <a:xfrm>
            <a:off x="476250" y="1104900"/>
            <a:ext cx="11239500" cy="800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 (Not Only SQL) databases offer a non-relational approach to data storage, providing flexible schemas that can accommodate unstructured, semi-structured, and structured data. Unlike SQL databases, NoSQL systems do not adhere to a rigid, table-based structure.</a:t>
            </a:r>
            <a:endParaRPr lang="en-US" sz="1500" dirty="0"/>
          </a:p>
        </p:txBody>
      </p:sp>
      <p:sp>
        <p:nvSpPr>
          <p:cNvPr id="27" name="Text 2"/>
          <p:cNvSpPr/>
          <p:nvPr/>
        </p:nvSpPr>
        <p:spPr>
          <a:xfrm>
            <a:off x="285750" y="2286000"/>
            <a:ext cx="56959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Storage Formats</a:t>
            </a:r>
            <a:endParaRPr lang="en-US" sz="1800" dirty="0"/>
          </a:p>
        </p:txBody>
      </p:sp>
      <p:sp>
        <p:nvSpPr>
          <p:cNvPr id="28" name="Text 3"/>
          <p:cNvSpPr/>
          <p:nvPr/>
        </p:nvSpPr>
        <p:spPr>
          <a:xfrm>
            <a:off x="826294" y="2886075"/>
            <a:ext cx="501253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Document-Oriented</a:t>
            </a:r>
            <a:endParaRPr lang="en-US" sz="1500" dirty="0"/>
          </a:p>
        </p:txBody>
      </p:sp>
      <p:sp>
        <p:nvSpPr>
          <p:cNvPr id="29" name="Text 4"/>
          <p:cNvSpPr/>
          <p:nvPr/>
        </p:nvSpPr>
        <p:spPr>
          <a:xfrm>
            <a:off x="826294" y="3190875"/>
            <a:ext cx="5012531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Stores data in document formats like BSON, JSON, or XML. Each document can have a unique structure, allowing for flexible data models.</a:t>
            </a:r>
            <a:endParaRPr lang="en-US" sz="1200" dirty="0"/>
          </a:p>
        </p:txBody>
      </p:sp>
      <p:sp>
        <p:nvSpPr>
          <p:cNvPr id="30" name="Text 5"/>
          <p:cNvSpPr/>
          <p:nvPr/>
        </p:nvSpPr>
        <p:spPr>
          <a:xfrm>
            <a:off x="869900" y="4076700"/>
            <a:ext cx="496892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Key-Value</a:t>
            </a:r>
            <a:endParaRPr lang="en-US" sz="1500" dirty="0"/>
          </a:p>
        </p:txBody>
      </p:sp>
      <p:sp>
        <p:nvSpPr>
          <p:cNvPr id="31" name="Text 6"/>
          <p:cNvSpPr/>
          <p:nvPr/>
        </p:nvSpPr>
        <p:spPr>
          <a:xfrm>
            <a:off x="869900" y="4381500"/>
            <a:ext cx="496892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Simplest NoSQL model, storing data as key-value pairs. Keys are unique identifiers, and values can be any data type.</a:t>
            </a:r>
            <a:endParaRPr lang="en-US" sz="1200" dirty="0"/>
          </a:p>
        </p:txBody>
      </p:sp>
      <p:sp>
        <p:nvSpPr>
          <p:cNvPr id="32" name="Text 7"/>
          <p:cNvSpPr/>
          <p:nvPr/>
        </p:nvSpPr>
        <p:spPr>
          <a:xfrm>
            <a:off x="6753225" y="2428875"/>
            <a:ext cx="501015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Graph</a:t>
            </a:r>
            <a:endParaRPr lang="en-US" sz="1500" dirty="0"/>
          </a:p>
        </p:txBody>
      </p:sp>
      <p:sp>
        <p:nvSpPr>
          <p:cNvPr id="33" name="Text 8"/>
          <p:cNvSpPr/>
          <p:nvPr/>
        </p:nvSpPr>
        <p:spPr>
          <a:xfrm>
            <a:off x="6753225" y="2733675"/>
            <a:ext cx="501015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Designed for networks and relationships, storing data as nodes, edges, and properties. Ideal for social networks and recommendation engines.</a:t>
            </a:r>
            <a:endParaRPr lang="en-US" sz="1200" dirty="0"/>
          </a:p>
        </p:txBody>
      </p:sp>
      <p:sp>
        <p:nvSpPr>
          <p:cNvPr id="34" name="Text 9"/>
          <p:cNvSpPr/>
          <p:nvPr/>
        </p:nvSpPr>
        <p:spPr>
          <a:xfrm>
            <a:off x="6784330" y="3629025"/>
            <a:ext cx="497904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Wide-Column</a:t>
            </a:r>
            <a:endParaRPr lang="en-US" sz="1500" dirty="0"/>
          </a:p>
        </p:txBody>
      </p:sp>
      <p:sp>
        <p:nvSpPr>
          <p:cNvPr id="35" name="Text 10"/>
          <p:cNvSpPr/>
          <p:nvPr/>
        </p:nvSpPr>
        <p:spPr>
          <a:xfrm>
            <a:off x="6784330" y="3933825"/>
            <a:ext cx="4979045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Similar to tables but with dynamic columns and variable data types. Optimized for analytical workloads and large datasets.</a:t>
            </a:r>
            <a:endParaRPr lang="en-US" sz="1200" dirty="0"/>
          </a:p>
        </p:txBody>
      </p:sp>
      <p:sp>
        <p:nvSpPr>
          <p:cNvPr id="36" name="Text 11"/>
          <p:cNvSpPr/>
          <p:nvPr/>
        </p:nvSpPr>
        <p:spPr>
          <a:xfrm>
            <a:off x="285750" y="5276850"/>
            <a:ext cx="1162050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Benefits of NoSQL Flexibility</a:t>
            </a:r>
            <a:endParaRPr lang="en-US" sz="1800" dirty="0"/>
          </a:p>
        </p:txBody>
      </p:sp>
      <p:sp>
        <p:nvSpPr>
          <p:cNvPr id="37" name="Text 12"/>
          <p:cNvSpPr/>
          <p:nvPr/>
        </p:nvSpPr>
        <p:spPr>
          <a:xfrm>
            <a:off x="742950" y="5753100"/>
            <a:ext cx="2999125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Easier handling of diverse data types</a:t>
            </a:r>
            <a:endParaRPr lang="en-US" sz="1200" dirty="0"/>
          </a:p>
        </p:txBody>
      </p:sp>
      <p:sp>
        <p:nvSpPr>
          <p:cNvPr id="38" name="Text 13"/>
          <p:cNvSpPr/>
          <p:nvPr/>
        </p:nvSpPr>
        <p:spPr>
          <a:xfrm>
            <a:off x="4619625" y="5753100"/>
            <a:ext cx="2460308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Rapid changes in data models</a:t>
            </a:r>
            <a:endParaRPr lang="en-US" sz="1200" dirty="0"/>
          </a:p>
        </p:txBody>
      </p:sp>
      <p:sp>
        <p:nvSpPr>
          <p:cNvPr id="39" name="Text 14"/>
          <p:cNvSpPr/>
          <p:nvPr/>
        </p:nvSpPr>
        <p:spPr>
          <a:xfrm>
            <a:off x="8591550" y="5753100"/>
            <a:ext cx="266372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Speeds up development process</a:t>
            </a:r>
            <a:endParaRPr lang="en-US" sz="1200" dirty="0"/>
          </a:p>
        </p:txBody>
      </p:sp>
      <p:sp>
        <p:nvSpPr>
          <p:cNvPr id="40" name="Text 15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1" name="Text 16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4/15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371600"/>
            <a:ext cx="5667375" cy="42862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562100"/>
            <a:ext cx="381000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50" y="16002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2171700"/>
            <a:ext cx="5286375" cy="9429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" y="2171700"/>
            <a:ext cx="300038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544" y="2286000"/>
            <a:ext cx="1714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3305175"/>
            <a:ext cx="5286375" cy="9429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3305175"/>
            <a:ext cx="286792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846" y="3419475"/>
            <a:ext cx="17145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0" y="4438650"/>
            <a:ext cx="288131" cy="3810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116" y="4552950"/>
            <a:ext cx="152400" cy="1524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8875" y="1371600"/>
            <a:ext cx="5667375" cy="428625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9375" y="1562100"/>
            <a:ext cx="381000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9863" y="1600200"/>
            <a:ext cx="200025" cy="3048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75" y="2171700"/>
            <a:ext cx="5286375" cy="942975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9375" y="2171700"/>
            <a:ext cx="262830" cy="3810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5540" y="2286000"/>
            <a:ext cx="1905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75" y="3305175"/>
            <a:ext cx="5286375" cy="9429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9375" y="3305175"/>
            <a:ext cx="260300" cy="381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92776" y="3419475"/>
            <a:ext cx="13335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9375" y="4438650"/>
            <a:ext cx="224433" cy="3810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65391" y="4552950"/>
            <a:ext cx="152400" cy="152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8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Differences: Schema and Data Model</a:t>
            </a:r>
            <a:endParaRPr lang="en-US" sz="2250" dirty="0"/>
          </a:p>
        </p:txBody>
      </p:sp>
      <p:sp>
        <p:nvSpPr>
          <p:cNvPr id="29" name="Text 1"/>
          <p:cNvSpPr/>
          <p:nvPr/>
        </p:nvSpPr>
        <p:spPr>
          <a:xfrm>
            <a:off x="285750" y="914400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fundamental distinction between SQL and NoSQL databases revolves around their approach to schema and data structure.</a:t>
            </a:r>
            <a:endParaRPr lang="en-US" sz="1500" dirty="0"/>
          </a:p>
        </p:txBody>
      </p:sp>
      <p:sp>
        <p:nvSpPr>
          <p:cNvPr id="30" name="Text 2"/>
          <p:cNvSpPr/>
          <p:nvPr/>
        </p:nvSpPr>
        <p:spPr>
          <a:xfrm>
            <a:off x="1000125" y="1600200"/>
            <a:ext cx="200757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Databases</a:t>
            </a:r>
            <a:endParaRPr lang="en-US" sz="1800" dirty="0"/>
          </a:p>
        </p:txBody>
      </p:sp>
      <p:sp>
        <p:nvSpPr>
          <p:cNvPr id="31" name="Text 3"/>
          <p:cNvSpPr/>
          <p:nvPr/>
        </p:nvSpPr>
        <p:spPr>
          <a:xfrm>
            <a:off x="919162" y="2171700"/>
            <a:ext cx="5812155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Rigid Predefined Schema</a:t>
            </a:r>
            <a:endParaRPr lang="en-US" sz="1500" dirty="0"/>
          </a:p>
        </p:txBody>
      </p:sp>
      <p:sp>
        <p:nvSpPr>
          <p:cNvPr id="32" name="Text 4"/>
          <p:cNvSpPr/>
          <p:nvPr/>
        </p:nvSpPr>
        <p:spPr>
          <a:xfrm>
            <a:off x="919162" y="2514600"/>
            <a:ext cx="4843463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 must be established before data storage, requiring significant upfront preparation.</a:t>
            </a:r>
            <a:endParaRPr lang="en-US" sz="1200" dirty="0"/>
          </a:p>
        </p:txBody>
      </p:sp>
      <p:sp>
        <p:nvSpPr>
          <p:cNvPr id="33" name="Text 5"/>
          <p:cNvSpPr/>
          <p:nvPr/>
        </p:nvSpPr>
        <p:spPr>
          <a:xfrm>
            <a:off x="905917" y="3305175"/>
            <a:ext cx="4856708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Relational Model</a:t>
            </a:r>
            <a:endParaRPr lang="en-US" sz="1500" dirty="0"/>
          </a:p>
        </p:txBody>
      </p:sp>
      <p:sp>
        <p:nvSpPr>
          <p:cNvPr id="34" name="Text 6"/>
          <p:cNvSpPr/>
          <p:nvPr/>
        </p:nvSpPr>
        <p:spPr>
          <a:xfrm>
            <a:off x="905917" y="3648075"/>
            <a:ext cx="4856708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organized into structured tables with predefined columns and rows, ensuring data integrity.</a:t>
            </a:r>
            <a:endParaRPr lang="en-US" sz="1200" dirty="0"/>
          </a:p>
        </p:txBody>
      </p:sp>
      <p:sp>
        <p:nvSpPr>
          <p:cNvPr id="35" name="Text 7"/>
          <p:cNvSpPr/>
          <p:nvPr/>
        </p:nvSpPr>
        <p:spPr>
          <a:xfrm>
            <a:off x="907256" y="4438650"/>
            <a:ext cx="485536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 Changes</a:t>
            </a:r>
            <a:endParaRPr lang="en-US" sz="1500" dirty="0"/>
          </a:p>
        </p:txBody>
      </p:sp>
      <p:sp>
        <p:nvSpPr>
          <p:cNvPr id="36" name="Text 8"/>
          <p:cNvSpPr/>
          <p:nvPr/>
        </p:nvSpPr>
        <p:spPr>
          <a:xfrm>
            <a:off x="907256" y="4781550"/>
            <a:ext cx="4855369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and disruptive, often requiring downtime and potentially leading to system disruptions.</a:t>
            </a:r>
            <a:endParaRPr lang="en-US" sz="1200" dirty="0"/>
          </a:p>
        </p:txBody>
      </p:sp>
      <p:sp>
        <p:nvSpPr>
          <p:cNvPr id="37" name="Text 9"/>
          <p:cNvSpPr/>
          <p:nvPr/>
        </p:nvSpPr>
        <p:spPr>
          <a:xfrm>
            <a:off x="6953250" y="1600200"/>
            <a:ext cx="2373332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 Databases</a:t>
            </a:r>
            <a:endParaRPr lang="en-US" sz="1800" dirty="0"/>
          </a:p>
        </p:txBody>
      </p:sp>
      <p:sp>
        <p:nvSpPr>
          <p:cNvPr id="38" name="Text 10"/>
          <p:cNvSpPr/>
          <p:nvPr/>
        </p:nvSpPr>
        <p:spPr>
          <a:xfrm>
            <a:off x="6835080" y="2171700"/>
            <a:ext cx="5856803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Flexible Schema</a:t>
            </a:r>
            <a:endParaRPr lang="en-US" sz="1500" dirty="0"/>
          </a:p>
        </p:txBody>
      </p:sp>
      <p:sp>
        <p:nvSpPr>
          <p:cNvPr id="39" name="Text 11"/>
          <p:cNvSpPr/>
          <p:nvPr/>
        </p:nvSpPr>
        <p:spPr>
          <a:xfrm>
            <a:off x="6835080" y="2514600"/>
            <a:ext cx="488067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Documents can be created without prior structure definition, each document can have a unique structure.</a:t>
            </a:r>
            <a:endParaRPr lang="en-US" sz="1200" dirty="0"/>
          </a:p>
        </p:txBody>
      </p:sp>
      <p:sp>
        <p:nvSpPr>
          <p:cNvPr id="40" name="Text 12"/>
          <p:cNvSpPr/>
          <p:nvPr/>
        </p:nvSpPr>
        <p:spPr>
          <a:xfrm>
            <a:off x="6832550" y="3305175"/>
            <a:ext cx="48832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Data Models</a:t>
            </a:r>
            <a:endParaRPr lang="en-US" sz="1500" dirty="0"/>
          </a:p>
        </p:txBody>
      </p:sp>
      <p:sp>
        <p:nvSpPr>
          <p:cNvPr id="41" name="Text 13"/>
          <p:cNvSpPr/>
          <p:nvPr/>
        </p:nvSpPr>
        <p:spPr>
          <a:xfrm>
            <a:off x="6832550" y="3648075"/>
            <a:ext cx="48832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Various approaches: document-oriented, key-value, graph, and wide-column stores for diverse data types.</a:t>
            </a:r>
            <a:endParaRPr lang="en-US" sz="1200" dirty="0"/>
          </a:p>
        </p:txBody>
      </p:sp>
      <p:sp>
        <p:nvSpPr>
          <p:cNvPr id="42" name="Text 14"/>
          <p:cNvSpPr/>
          <p:nvPr/>
        </p:nvSpPr>
        <p:spPr>
          <a:xfrm>
            <a:off x="6796683" y="4438650"/>
            <a:ext cx="491906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Evolutionary Design</a:t>
            </a:r>
            <a:endParaRPr lang="en-US" sz="1500" dirty="0"/>
          </a:p>
        </p:txBody>
      </p:sp>
      <p:sp>
        <p:nvSpPr>
          <p:cNvPr id="43" name="Text 15"/>
          <p:cNvSpPr/>
          <p:nvPr/>
        </p:nvSpPr>
        <p:spPr>
          <a:xfrm>
            <a:off x="6796683" y="4781550"/>
            <a:ext cx="4919067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Fields can be added as needed, significantly speeding up development process and accommodating evolving requirements.</a:t>
            </a:r>
            <a:endParaRPr lang="en-US" sz="1200" dirty="0"/>
          </a:p>
        </p:txBody>
      </p:sp>
      <p:sp>
        <p:nvSpPr>
          <p:cNvPr id="44" name="Text 16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45" name="Text 17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5/15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104900"/>
            <a:ext cx="5667375" cy="38100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295400"/>
            <a:ext cx="5286375" cy="3810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" y="1847850"/>
            <a:ext cx="95250" cy="2667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2524125"/>
            <a:ext cx="190500" cy="2667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" y="3200400"/>
            <a:ext cx="190500" cy="2667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0" y="3876675"/>
            <a:ext cx="123825" cy="266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1104900"/>
            <a:ext cx="5667375" cy="38100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375" y="1295400"/>
            <a:ext cx="5286375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9375" y="1847850"/>
            <a:ext cx="190500" cy="2667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29375" y="2524125"/>
            <a:ext cx="171450" cy="2667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9375" y="3200400"/>
            <a:ext cx="238125" cy="2667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375" y="3876675"/>
            <a:ext cx="190500" cy="2667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98477" y="5715000"/>
            <a:ext cx="565249" cy="5334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4901" y="58102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87551" y="5848350"/>
            <a:ext cx="171450" cy="2667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82826" y="5715000"/>
            <a:ext cx="469999" cy="5334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41625" y="5810250"/>
            <a:ext cx="152400" cy="1524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48075" y="5715000"/>
            <a:ext cx="482650" cy="5334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03600" y="5810250"/>
            <a:ext cx="17145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60977" y="5715000"/>
            <a:ext cx="660648" cy="533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15026" y="5810250"/>
            <a:ext cx="152400" cy="1524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46927" y="5715000"/>
            <a:ext cx="660648" cy="5334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0976" y="581025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632877" y="5715000"/>
            <a:ext cx="660648" cy="5334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86926" y="5810250"/>
            <a:ext cx="152400" cy="1524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31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Differences: Scalability</a:t>
            </a:r>
            <a:endParaRPr lang="en-US" sz="2250" dirty="0"/>
          </a:p>
        </p:txBody>
      </p:sp>
      <p:sp>
        <p:nvSpPr>
          <p:cNvPr id="32" name="Text 1"/>
          <p:cNvSpPr/>
          <p:nvPr/>
        </p:nvSpPr>
        <p:spPr>
          <a:xfrm>
            <a:off x="476250" y="1295400"/>
            <a:ext cx="528637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00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Scalability</a:t>
            </a:r>
            <a:endParaRPr lang="en-US" sz="1800" dirty="0"/>
          </a:p>
        </p:txBody>
      </p:sp>
      <p:sp>
        <p:nvSpPr>
          <p:cNvPr id="33" name="Text 2"/>
          <p:cNvSpPr/>
          <p:nvPr/>
        </p:nvSpPr>
        <p:spPr>
          <a:xfrm>
            <a:off x="666750" y="1828800"/>
            <a:ext cx="432036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 Scaling</a:t>
            </a:r>
            <a:endParaRPr lang="en-US" sz="1500" dirty="0"/>
          </a:p>
        </p:txBody>
      </p:sp>
      <p:sp>
        <p:nvSpPr>
          <p:cNvPr id="34" name="Text 3"/>
          <p:cNvSpPr/>
          <p:nvPr/>
        </p:nvSpPr>
        <p:spPr>
          <a:xfrm>
            <a:off x="666750" y="2133600"/>
            <a:ext cx="432036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up by adding more resources to a single server</a:t>
            </a:r>
            <a:endParaRPr lang="en-US" sz="1200" dirty="0"/>
          </a:p>
        </p:txBody>
      </p:sp>
      <p:sp>
        <p:nvSpPr>
          <p:cNvPr id="35" name="Text 4"/>
          <p:cNvSpPr/>
          <p:nvPr/>
        </p:nvSpPr>
        <p:spPr>
          <a:xfrm>
            <a:off x="762000" y="2505075"/>
            <a:ext cx="4583787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Resource Enhancement</a:t>
            </a:r>
            <a:endParaRPr lang="en-US" sz="1500" dirty="0"/>
          </a:p>
        </p:txBody>
      </p:sp>
      <p:sp>
        <p:nvSpPr>
          <p:cNvPr id="36" name="Text 5"/>
          <p:cNvSpPr/>
          <p:nvPr/>
        </p:nvSpPr>
        <p:spPr>
          <a:xfrm>
            <a:off x="762000" y="2809875"/>
            <a:ext cx="4583787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Increases CPU, RAM, or SSD capacity of existing server</a:t>
            </a:r>
            <a:endParaRPr lang="en-US" sz="1200" dirty="0"/>
          </a:p>
        </p:txBody>
      </p:sp>
      <p:sp>
        <p:nvSpPr>
          <p:cNvPr id="37" name="Text 6"/>
          <p:cNvSpPr/>
          <p:nvPr/>
        </p:nvSpPr>
        <p:spPr>
          <a:xfrm>
            <a:off x="762000" y="3181350"/>
            <a:ext cx="426928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Limitations</a:t>
            </a:r>
            <a:endParaRPr lang="en-US" sz="1500" dirty="0"/>
          </a:p>
        </p:txBody>
      </p:sp>
      <p:sp>
        <p:nvSpPr>
          <p:cNvPr id="38" name="Text 7"/>
          <p:cNvSpPr/>
          <p:nvPr/>
        </p:nvSpPr>
        <p:spPr>
          <a:xfrm>
            <a:off x="762000" y="3486150"/>
            <a:ext cx="426928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Ultimately constrained by single machine capabilities</a:t>
            </a:r>
            <a:endParaRPr lang="en-US" sz="1200" dirty="0"/>
          </a:p>
        </p:txBody>
      </p:sp>
      <p:sp>
        <p:nvSpPr>
          <p:cNvPr id="39" name="Text 8"/>
          <p:cNvSpPr/>
          <p:nvPr/>
        </p:nvSpPr>
        <p:spPr>
          <a:xfrm>
            <a:off x="695325" y="3857625"/>
            <a:ext cx="3681859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Cost Efficiency</a:t>
            </a:r>
            <a:endParaRPr lang="en-US" sz="1500" dirty="0"/>
          </a:p>
        </p:txBody>
      </p:sp>
      <p:sp>
        <p:nvSpPr>
          <p:cNvPr id="40" name="Text 9"/>
          <p:cNvSpPr/>
          <p:nvPr/>
        </p:nvSpPr>
        <p:spPr>
          <a:xfrm>
            <a:off x="695325" y="4162425"/>
            <a:ext cx="441823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cost-effective for smaller datasets and workloads</a:t>
            </a:r>
            <a:endParaRPr lang="en-US" sz="1200" dirty="0"/>
          </a:p>
        </p:txBody>
      </p:sp>
      <p:sp>
        <p:nvSpPr>
          <p:cNvPr id="41" name="Text 10"/>
          <p:cNvSpPr/>
          <p:nvPr/>
        </p:nvSpPr>
        <p:spPr>
          <a:xfrm>
            <a:off x="6429375" y="1295400"/>
            <a:ext cx="5286375" cy="3810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A5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 Scalability</a:t>
            </a:r>
            <a:endParaRPr lang="en-US" sz="1800" dirty="0"/>
          </a:p>
        </p:txBody>
      </p:sp>
      <p:sp>
        <p:nvSpPr>
          <p:cNvPr id="42" name="Text 11"/>
          <p:cNvSpPr/>
          <p:nvPr/>
        </p:nvSpPr>
        <p:spPr>
          <a:xfrm>
            <a:off x="6715125" y="1828800"/>
            <a:ext cx="425910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 Scaling</a:t>
            </a:r>
            <a:endParaRPr lang="en-US" sz="1500" dirty="0"/>
          </a:p>
        </p:txBody>
      </p:sp>
      <p:sp>
        <p:nvSpPr>
          <p:cNvPr id="43" name="Text 12"/>
          <p:cNvSpPr/>
          <p:nvPr/>
        </p:nvSpPr>
        <p:spPr>
          <a:xfrm>
            <a:off x="6715125" y="2133600"/>
            <a:ext cx="4259104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out by distributing load across multiple servers</a:t>
            </a:r>
            <a:endParaRPr lang="en-US" sz="1200" dirty="0"/>
          </a:p>
        </p:txBody>
      </p:sp>
      <p:sp>
        <p:nvSpPr>
          <p:cNvPr id="44" name="Text 13"/>
          <p:cNvSpPr/>
          <p:nvPr/>
        </p:nvSpPr>
        <p:spPr>
          <a:xfrm>
            <a:off x="6696075" y="2505075"/>
            <a:ext cx="372028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Distributed Architecture</a:t>
            </a:r>
            <a:endParaRPr lang="en-US" sz="1500" dirty="0"/>
          </a:p>
        </p:txBody>
      </p:sp>
      <p:sp>
        <p:nvSpPr>
          <p:cNvPr id="45" name="Text 14"/>
          <p:cNvSpPr/>
          <p:nvPr/>
        </p:nvSpPr>
        <p:spPr>
          <a:xfrm>
            <a:off x="6696075" y="2809875"/>
            <a:ext cx="3720286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Uses sharding to partition data across servers</a:t>
            </a:r>
            <a:endParaRPr lang="en-US" sz="1200" dirty="0"/>
          </a:p>
        </p:txBody>
      </p:sp>
      <p:sp>
        <p:nvSpPr>
          <p:cNvPr id="46" name="Text 15"/>
          <p:cNvSpPr/>
          <p:nvPr/>
        </p:nvSpPr>
        <p:spPr>
          <a:xfrm>
            <a:off x="6762750" y="3181350"/>
            <a:ext cx="4062472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Unlimited Scaling</a:t>
            </a:r>
            <a:endParaRPr lang="en-US" sz="1500" dirty="0"/>
          </a:p>
        </p:txBody>
      </p:sp>
      <p:sp>
        <p:nvSpPr>
          <p:cNvPr id="47" name="Text 16"/>
          <p:cNvSpPr/>
          <p:nvPr/>
        </p:nvSpPr>
        <p:spPr>
          <a:xfrm>
            <a:off x="6762750" y="3486150"/>
            <a:ext cx="4062472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Virtually unlimited scaling potential across clusters</a:t>
            </a:r>
            <a:endParaRPr lang="en-US" sz="1200" dirty="0"/>
          </a:p>
        </p:txBody>
      </p:sp>
      <p:sp>
        <p:nvSpPr>
          <p:cNvPr id="48" name="Text 17"/>
          <p:cNvSpPr/>
          <p:nvPr/>
        </p:nvSpPr>
        <p:spPr>
          <a:xfrm>
            <a:off x="6715125" y="3857625"/>
            <a:ext cx="44893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Extreme Scale Efficiency</a:t>
            </a:r>
            <a:endParaRPr lang="en-US" sz="1500" dirty="0"/>
          </a:p>
        </p:txBody>
      </p:sp>
      <p:sp>
        <p:nvSpPr>
          <p:cNvPr id="49" name="Text 18"/>
          <p:cNvSpPr/>
          <p:nvPr/>
        </p:nvSpPr>
        <p:spPr>
          <a:xfrm>
            <a:off x="6715125" y="4162425"/>
            <a:ext cx="4489311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cost-effective at extreme scales for large datasets</a:t>
            </a:r>
            <a:endParaRPr lang="en-US" sz="1200" dirty="0"/>
          </a:p>
        </p:txBody>
      </p:sp>
      <p:sp>
        <p:nvSpPr>
          <p:cNvPr id="50" name="Text 19"/>
          <p:cNvSpPr/>
          <p:nvPr/>
        </p:nvSpPr>
        <p:spPr>
          <a:xfrm>
            <a:off x="285750" y="5067300"/>
            <a:ext cx="11620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Scalability Visualization</a:t>
            </a:r>
            <a:endParaRPr lang="en-US" sz="1350" dirty="0"/>
          </a:p>
        </p:txBody>
      </p:sp>
      <p:sp>
        <p:nvSpPr>
          <p:cNvPr id="51" name="Text 20"/>
          <p:cNvSpPr/>
          <p:nvPr/>
        </p:nvSpPr>
        <p:spPr>
          <a:xfrm>
            <a:off x="285750" y="5410200"/>
            <a:ext cx="56578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 Scaling (SQL)</a:t>
            </a:r>
            <a:endParaRPr lang="en-US" sz="1200" dirty="0"/>
          </a:p>
        </p:txBody>
      </p:sp>
      <p:sp>
        <p:nvSpPr>
          <p:cNvPr id="52" name="Text 21"/>
          <p:cNvSpPr/>
          <p:nvPr/>
        </p:nvSpPr>
        <p:spPr>
          <a:xfrm>
            <a:off x="2179112" y="6019800"/>
            <a:ext cx="403979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Server</a:t>
            </a:r>
            <a:endParaRPr lang="en-US" sz="900" dirty="0"/>
          </a:p>
        </p:txBody>
      </p:sp>
      <p:sp>
        <p:nvSpPr>
          <p:cNvPr id="53" name="Text 22"/>
          <p:cNvSpPr/>
          <p:nvPr/>
        </p:nvSpPr>
        <p:spPr>
          <a:xfrm>
            <a:off x="3172986" y="6019800"/>
            <a:ext cx="289679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CPU</a:t>
            </a:r>
            <a:endParaRPr lang="en-US" sz="900" dirty="0"/>
          </a:p>
        </p:txBody>
      </p:sp>
      <p:sp>
        <p:nvSpPr>
          <p:cNvPr id="54" name="Text 23"/>
          <p:cNvSpPr/>
          <p:nvPr/>
        </p:nvSpPr>
        <p:spPr>
          <a:xfrm>
            <a:off x="3736970" y="6019800"/>
            <a:ext cx="304860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RAM</a:t>
            </a:r>
            <a:endParaRPr lang="en-US" sz="900" dirty="0"/>
          </a:p>
        </p:txBody>
      </p:sp>
      <p:sp>
        <p:nvSpPr>
          <p:cNvPr id="55" name="Text 24"/>
          <p:cNvSpPr/>
          <p:nvPr/>
        </p:nvSpPr>
        <p:spPr>
          <a:xfrm>
            <a:off x="6248400" y="5410200"/>
            <a:ext cx="56578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200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 Scaling (NoSQL)</a:t>
            </a:r>
            <a:endParaRPr lang="en-US" sz="1200" dirty="0"/>
          </a:p>
        </p:txBody>
      </p:sp>
      <p:sp>
        <p:nvSpPr>
          <p:cNvPr id="56" name="Text 25"/>
          <p:cNvSpPr/>
          <p:nvPr/>
        </p:nvSpPr>
        <p:spPr>
          <a:xfrm>
            <a:off x="6932072" y="6019800"/>
            <a:ext cx="51845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Server 1</a:t>
            </a:r>
            <a:endParaRPr lang="en-US" sz="900" dirty="0"/>
          </a:p>
        </p:txBody>
      </p:sp>
      <p:sp>
        <p:nvSpPr>
          <p:cNvPr id="57" name="Text 26"/>
          <p:cNvSpPr/>
          <p:nvPr/>
        </p:nvSpPr>
        <p:spPr>
          <a:xfrm>
            <a:off x="8818022" y="6019800"/>
            <a:ext cx="51845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Server 2</a:t>
            </a:r>
            <a:endParaRPr lang="en-US" sz="900" dirty="0"/>
          </a:p>
        </p:txBody>
      </p:sp>
      <p:sp>
        <p:nvSpPr>
          <p:cNvPr id="58" name="Text 27"/>
          <p:cNvSpPr/>
          <p:nvPr/>
        </p:nvSpPr>
        <p:spPr>
          <a:xfrm>
            <a:off x="10703972" y="6019800"/>
            <a:ext cx="518458" cy="152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Server 3</a:t>
            </a:r>
            <a:endParaRPr lang="en-US" sz="900" dirty="0"/>
          </a:p>
        </p:txBody>
      </p:sp>
      <p:sp>
        <p:nvSpPr>
          <p:cNvPr id="59" name="Text 28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60" name="Text 29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6/15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104900"/>
            <a:ext cx="5667375" cy="49911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752600"/>
            <a:ext cx="5286375" cy="4000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" y="175260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2343150"/>
            <a:ext cx="5286375" cy="866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" y="2343150"/>
            <a:ext cx="381000" cy="3810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550" y="2457450"/>
            <a:ext cx="15240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3352800"/>
            <a:ext cx="5286375" cy="8667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3352800"/>
            <a:ext cx="381000" cy="3810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3467100"/>
            <a:ext cx="190500" cy="1524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50" y="4362450"/>
            <a:ext cx="5286375" cy="6381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4362450"/>
            <a:ext cx="381000" cy="3810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0075" y="4476750"/>
            <a:ext cx="133350" cy="152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5143500"/>
            <a:ext cx="381000" cy="3810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0075" y="5257800"/>
            <a:ext cx="133350" cy="1524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8875" y="1104900"/>
            <a:ext cx="5667375" cy="4991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29375" y="1752600"/>
            <a:ext cx="5286375" cy="40005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29375" y="1752600"/>
            <a:ext cx="200025" cy="3048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9375" y="2343150"/>
            <a:ext cx="5286375" cy="866775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9375" y="2343150"/>
            <a:ext cx="381000" cy="3810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43675" y="2457450"/>
            <a:ext cx="152400" cy="1524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9375" y="3352800"/>
            <a:ext cx="5286375" cy="866775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9375" y="3352800"/>
            <a:ext cx="381000" cy="3810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3675" y="3467100"/>
            <a:ext cx="152400" cy="1524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29375" y="4362450"/>
            <a:ext cx="5286375" cy="866775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29375" y="4362450"/>
            <a:ext cx="381000" cy="3810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43675" y="4476750"/>
            <a:ext cx="152400" cy="1524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29375" y="5372100"/>
            <a:ext cx="381000" cy="3810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534150" y="5486400"/>
            <a:ext cx="171450" cy="1524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34" name="Text 0"/>
          <p:cNvSpPr/>
          <p:nvPr/>
        </p:nvSpPr>
        <p:spPr>
          <a:xfrm>
            <a:off x="285750" y="142875"/>
            <a:ext cx="139446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Differences: Consistency Models</a:t>
            </a:r>
            <a:endParaRPr lang="en-US" sz="2250" dirty="0"/>
          </a:p>
        </p:txBody>
      </p:sp>
      <p:sp>
        <p:nvSpPr>
          <p:cNvPr id="35" name="Text 1"/>
          <p:cNvSpPr/>
          <p:nvPr/>
        </p:nvSpPr>
        <p:spPr>
          <a:xfrm>
            <a:off x="476250" y="1295400"/>
            <a:ext cx="63436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2DD4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SQL: ACID Properties</a:t>
            </a:r>
            <a:endParaRPr lang="en-US" sz="1800" dirty="0"/>
          </a:p>
        </p:txBody>
      </p:sp>
      <p:sp>
        <p:nvSpPr>
          <p:cNvPr id="36" name="Text 2"/>
          <p:cNvSpPr/>
          <p:nvPr/>
        </p:nvSpPr>
        <p:spPr>
          <a:xfrm>
            <a:off x="819150" y="1771650"/>
            <a:ext cx="1816834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ACID Compliance</a:t>
            </a:r>
            <a:endParaRPr lang="en-US" sz="1500" dirty="0"/>
          </a:p>
        </p:txBody>
      </p:sp>
      <p:sp>
        <p:nvSpPr>
          <p:cNvPr id="37" name="Text 3"/>
          <p:cNvSpPr/>
          <p:nvPr/>
        </p:nvSpPr>
        <p:spPr>
          <a:xfrm>
            <a:off x="1000125" y="234315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Atomicity</a:t>
            </a:r>
            <a:endParaRPr lang="en-US" sz="1350" dirty="0"/>
          </a:p>
        </p:txBody>
      </p:sp>
      <p:sp>
        <p:nvSpPr>
          <p:cNvPr id="38" name="Text 4"/>
          <p:cNvSpPr/>
          <p:nvPr/>
        </p:nvSpPr>
        <p:spPr>
          <a:xfrm>
            <a:off x="1000125" y="260985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transaction is treated as a single, indivisible unit. Either all operations succeed, or none do.</a:t>
            </a:r>
            <a:endParaRPr lang="en-US" sz="1200" dirty="0"/>
          </a:p>
        </p:txBody>
      </p:sp>
      <p:sp>
        <p:nvSpPr>
          <p:cNvPr id="39" name="Text 5"/>
          <p:cNvSpPr/>
          <p:nvPr/>
        </p:nvSpPr>
        <p:spPr>
          <a:xfrm>
            <a:off x="1000125" y="335280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Consistency</a:t>
            </a:r>
            <a:endParaRPr lang="en-US" sz="1350" dirty="0"/>
          </a:p>
        </p:txBody>
      </p:sp>
      <p:sp>
        <p:nvSpPr>
          <p:cNvPr id="40" name="Text 6"/>
          <p:cNvSpPr/>
          <p:nvPr/>
        </p:nvSpPr>
        <p:spPr>
          <a:xfrm>
            <a:off x="1000125" y="361950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Maintains the database's consistent state before and after each transaction.</a:t>
            </a:r>
            <a:endParaRPr lang="en-US" sz="1200" dirty="0"/>
          </a:p>
        </p:txBody>
      </p:sp>
      <p:sp>
        <p:nvSpPr>
          <p:cNvPr id="41" name="Text 7"/>
          <p:cNvSpPr/>
          <p:nvPr/>
        </p:nvSpPr>
        <p:spPr>
          <a:xfrm>
            <a:off x="1000125" y="4362450"/>
            <a:ext cx="3795266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Isolation</a:t>
            </a:r>
            <a:endParaRPr lang="en-US" sz="1350" dirty="0"/>
          </a:p>
        </p:txBody>
      </p:sp>
      <p:sp>
        <p:nvSpPr>
          <p:cNvPr id="42" name="Text 8"/>
          <p:cNvSpPr/>
          <p:nvPr/>
        </p:nvSpPr>
        <p:spPr>
          <a:xfrm>
            <a:off x="1000125" y="4629150"/>
            <a:ext cx="4554319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Concurrent transactions do not interfere with each other.</a:t>
            </a:r>
            <a:endParaRPr lang="en-US" sz="1200" dirty="0"/>
          </a:p>
        </p:txBody>
      </p:sp>
      <p:sp>
        <p:nvSpPr>
          <p:cNvPr id="43" name="Text 9"/>
          <p:cNvSpPr/>
          <p:nvPr/>
        </p:nvSpPr>
        <p:spPr>
          <a:xfrm>
            <a:off x="1000125" y="514350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Durability</a:t>
            </a:r>
            <a:endParaRPr lang="en-US" sz="1350" dirty="0"/>
          </a:p>
        </p:txBody>
      </p:sp>
      <p:sp>
        <p:nvSpPr>
          <p:cNvPr id="44" name="Text 10"/>
          <p:cNvSpPr/>
          <p:nvPr/>
        </p:nvSpPr>
        <p:spPr>
          <a:xfrm>
            <a:off x="1000125" y="541020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Once a transaction is committed, it remains so permanent even in case of system failure.</a:t>
            </a:r>
            <a:endParaRPr lang="en-US" sz="1200" dirty="0"/>
          </a:p>
        </p:txBody>
      </p:sp>
      <p:sp>
        <p:nvSpPr>
          <p:cNvPr id="45" name="Text 11"/>
          <p:cNvSpPr/>
          <p:nvPr/>
        </p:nvSpPr>
        <p:spPr>
          <a:xfrm>
            <a:off x="6429375" y="1295400"/>
            <a:ext cx="634365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B923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NoSQL: CAP Theorem &amp; BASE</a:t>
            </a:r>
            <a:endParaRPr lang="en-US" sz="1800" dirty="0"/>
          </a:p>
        </p:txBody>
      </p:sp>
      <p:sp>
        <p:nvSpPr>
          <p:cNvPr id="46" name="Text 12"/>
          <p:cNvSpPr/>
          <p:nvPr/>
        </p:nvSpPr>
        <p:spPr>
          <a:xfrm>
            <a:off x="6743700" y="1771650"/>
            <a:ext cx="219831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Eventual Consistency</a:t>
            </a:r>
            <a:endParaRPr lang="en-US" sz="1500" dirty="0"/>
          </a:p>
        </p:txBody>
      </p:sp>
      <p:sp>
        <p:nvSpPr>
          <p:cNvPr id="47" name="Text 13"/>
          <p:cNvSpPr/>
          <p:nvPr/>
        </p:nvSpPr>
        <p:spPr>
          <a:xfrm>
            <a:off x="6953250" y="234315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 Theorem</a:t>
            </a:r>
            <a:endParaRPr lang="en-US" sz="1350" dirty="0"/>
          </a:p>
        </p:txBody>
      </p:sp>
      <p:sp>
        <p:nvSpPr>
          <p:cNvPr id="48" name="Text 14"/>
          <p:cNvSpPr/>
          <p:nvPr/>
        </p:nvSpPr>
        <p:spPr>
          <a:xfrm>
            <a:off x="6953250" y="260985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Distributed systems can only guarantee two out of three: Consistency, Availability, and Partition tolerance.</a:t>
            </a:r>
            <a:endParaRPr lang="en-US" sz="1200" dirty="0"/>
          </a:p>
        </p:txBody>
      </p:sp>
      <p:sp>
        <p:nvSpPr>
          <p:cNvPr id="49" name="Text 15"/>
          <p:cNvSpPr/>
          <p:nvPr/>
        </p:nvSpPr>
        <p:spPr>
          <a:xfrm>
            <a:off x="6953250" y="335280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 Model</a:t>
            </a:r>
            <a:endParaRPr lang="en-US" sz="1350" dirty="0"/>
          </a:p>
        </p:txBody>
      </p:sp>
      <p:sp>
        <p:nvSpPr>
          <p:cNvPr id="50" name="Text 16"/>
          <p:cNvSpPr/>
          <p:nvPr/>
        </p:nvSpPr>
        <p:spPr>
          <a:xfrm>
            <a:off x="6953250" y="361950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Basically Available, Soft state, Eventually consistent approach prioritizes availability and partition tolerance.</a:t>
            </a:r>
            <a:endParaRPr lang="en-US" sz="1200" dirty="0"/>
          </a:p>
        </p:txBody>
      </p:sp>
      <p:sp>
        <p:nvSpPr>
          <p:cNvPr id="51" name="Text 17"/>
          <p:cNvSpPr/>
          <p:nvPr/>
        </p:nvSpPr>
        <p:spPr>
          <a:xfrm>
            <a:off x="6953250" y="436245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Eventual Consistency</a:t>
            </a:r>
            <a:endParaRPr lang="en-US" sz="1350" dirty="0"/>
          </a:p>
        </p:txBody>
      </p:sp>
      <p:sp>
        <p:nvSpPr>
          <p:cNvPr id="52" name="Text 18"/>
          <p:cNvSpPr/>
          <p:nvPr/>
        </p:nvSpPr>
        <p:spPr>
          <a:xfrm>
            <a:off x="6953250" y="462915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discrepancies may exist temporarily across nodes but will eventually converge.</a:t>
            </a:r>
            <a:endParaRPr lang="en-US" sz="1200" dirty="0"/>
          </a:p>
        </p:txBody>
      </p:sp>
      <p:sp>
        <p:nvSpPr>
          <p:cNvPr id="53" name="Text 19"/>
          <p:cNvSpPr/>
          <p:nvPr/>
        </p:nvSpPr>
        <p:spPr>
          <a:xfrm>
            <a:off x="6953250" y="5372100"/>
            <a:ext cx="47625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Performance Focus</a:t>
            </a:r>
            <a:endParaRPr lang="en-US" sz="1350" dirty="0"/>
          </a:p>
        </p:txBody>
      </p:sp>
      <p:sp>
        <p:nvSpPr>
          <p:cNvPr id="54" name="Text 20"/>
          <p:cNvSpPr/>
          <p:nvPr/>
        </p:nvSpPr>
        <p:spPr>
          <a:xfrm>
            <a:off x="6953250" y="5638800"/>
            <a:ext cx="476250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sacrifices immediate consistency for better performance and availability.</a:t>
            </a:r>
            <a:endParaRPr lang="en-US" sz="1200" dirty="0"/>
          </a:p>
        </p:txBody>
      </p:sp>
      <p:sp>
        <p:nvSpPr>
          <p:cNvPr id="55" name="Text 21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56" name="Text 22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7/15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1238250"/>
            <a:ext cx="11620500" cy="4572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" y="1238250"/>
            <a:ext cx="2324100" cy="4572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50" y="1238250"/>
            <a:ext cx="4648200" cy="4572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2725" y="1390650"/>
            <a:ext cx="152400" cy="1524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050" y="1238250"/>
            <a:ext cx="4648200" cy="4572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925" y="1390650"/>
            <a:ext cx="133350" cy="1524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0" y="1695450"/>
            <a:ext cx="11620500" cy="4191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1695450"/>
            <a:ext cx="2324100" cy="4191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850" y="1695450"/>
            <a:ext cx="4648200" cy="4191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8050" y="1695450"/>
            <a:ext cx="4648200" cy="4191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50" y="2114550"/>
            <a:ext cx="11620500" cy="4191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2114550"/>
            <a:ext cx="2324100" cy="4191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850" y="2114550"/>
            <a:ext cx="4648200" cy="4191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8050" y="2114550"/>
            <a:ext cx="4648200" cy="41910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50" y="2533650"/>
            <a:ext cx="11620500" cy="4191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2533650"/>
            <a:ext cx="2324100" cy="419100"/>
          </a:xfrm>
          <a:prstGeom prst="rect">
            <a:avLst/>
          </a:prstGeom>
        </p:spPr>
      </p:pic>
      <p:pic>
        <p:nvPicPr>
          <p:cNvPr id="20" name="Image 18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850" y="2533650"/>
            <a:ext cx="4648200" cy="419100"/>
          </a:xfrm>
          <a:prstGeom prst="rect">
            <a:avLst/>
          </a:prstGeom>
        </p:spPr>
      </p:pic>
      <p:pic>
        <p:nvPicPr>
          <p:cNvPr id="21" name="Image 19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8050" y="2533650"/>
            <a:ext cx="4648200" cy="419100"/>
          </a:xfrm>
          <a:prstGeom prst="rect">
            <a:avLst/>
          </a:prstGeom>
        </p:spPr>
      </p:pic>
      <p:pic>
        <p:nvPicPr>
          <p:cNvPr id="22" name="Image 20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50" y="2952750"/>
            <a:ext cx="11620500" cy="6477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50" y="2952750"/>
            <a:ext cx="2324100" cy="6477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850" y="2952750"/>
            <a:ext cx="4648200" cy="647700"/>
          </a:xfrm>
          <a:prstGeom prst="rect">
            <a:avLst/>
          </a:prstGeom>
        </p:spPr>
      </p:pic>
      <p:pic>
        <p:nvPicPr>
          <p:cNvPr id="25" name="Image 23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8050" y="2952750"/>
            <a:ext cx="4648200" cy="647700"/>
          </a:xfrm>
          <a:prstGeom prst="rect">
            <a:avLst/>
          </a:prstGeom>
        </p:spPr>
      </p:pic>
      <p:pic>
        <p:nvPicPr>
          <p:cNvPr id="26" name="Image 24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750" y="3600450"/>
            <a:ext cx="11620500" cy="419100"/>
          </a:xfrm>
          <a:prstGeom prst="rect">
            <a:avLst/>
          </a:prstGeom>
        </p:spPr>
      </p:pic>
      <p:pic>
        <p:nvPicPr>
          <p:cNvPr id="27" name="Image 2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50" y="3600450"/>
            <a:ext cx="2324100" cy="419100"/>
          </a:xfrm>
          <a:prstGeom prst="rect">
            <a:avLst/>
          </a:prstGeom>
        </p:spPr>
      </p:pic>
      <p:pic>
        <p:nvPicPr>
          <p:cNvPr id="28" name="Image 2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850" y="3600450"/>
            <a:ext cx="4648200" cy="419100"/>
          </a:xfrm>
          <a:prstGeom prst="rect">
            <a:avLst/>
          </a:prstGeom>
        </p:spPr>
      </p:pic>
      <p:pic>
        <p:nvPicPr>
          <p:cNvPr id="29" name="Image 27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8050" y="3600450"/>
            <a:ext cx="4648200" cy="419100"/>
          </a:xfrm>
          <a:prstGeom prst="rect">
            <a:avLst/>
          </a:prstGeom>
        </p:spPr>
      </p:pic>
      <p:pic>
        <p:nvPicPr>
          <p:cNvPr id="30" name="Image 28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50" y="4019550"/>
            <a:ext cx="11620500" cy="647700"/>
          </a:xfrm>
          <a:prstGeom prst="rect">
            <a:avLst/>
          </a:prstGeom>
        </p:spPr>
      </p:pic>
      <p:pic>
        <p:nvPicPr>
          <p:cNvPr id="31" name="Image 29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750" y="4019550"/>
            <a:ext cx="2324100" cy="647700"/>
          </a:xfrm>
          <a:prstGeom prst="rect">
            <a:avLst/>
          </a:prstGeom>
        </p:spPr>
      </p:pic>
      <p:pic>
        <p:nvPicPr>
          <p:cNvPr id="32" name="Image 30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850" y="4019550"/>
            <a:ext cx="4648200" cy="647700"/>
          </a:xfrm>
          <a:prstGeom prst="rect">
            <a:avLst/>
          </a:prstGeom>
        </p:spPr>
      </p:pic>
      <p:pic>
        <p:nvPicPr>
          <p:cNvPr id="33" name="Image 31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58050" y="4019550"/>
            <a:ext cx="4648200" cy="647700"/>
          </a:xfrm>
          <a:prstGeom prst="rect">
            <a:avLst/>
          </a:prstGeom>
        </p:spPr>
      </p:pic>
      <p:pic>
        <p:nvPicPr>
          <p:cNvPr id="34" name="Image 32" descr="preencode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35" name="Image 33" descr="preencode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36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Comparison Summary</a:t>
            </a:r>
            <a:endParaRPr lang="en-US" sz="2250" dirty="0"/>
          </a:p>
        </p:txBody>
      </p:sp>
      <p:sp>
        <p:nvSpPr>
          <p:cNvPr id="37" name="Text 1"/>
          <p:cNvSpPr/>
          <p:nvPr/>
        </p:nvSpPr>
        <p:spPr>
          <a:xfrm>
            <a:off x="285750" y="819150"/>
            <a:ext cx="13944600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comprehensive overview of the key differences between SQL and NoSQL databases:</a:t>
            </a:r>
            <a:endParaRPr lang="en-US" sz="1500" dirty="0"/>
          </a:p>
        </p:txBody>
      </p:sp>
      <p:sp>
        <p:nvSpPr>
          <p:cNvPr id="38" name="Text 2"/>
          <p:cNvSpPr/>
          <p:nvPr/>
        </p:nvSpPr>
        <p:spPr>
          <a:xfrm>
            <a:off x="428625" y="1238250"/>
            <a:ext cx="2788920" cy="4572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Characteristic</a:t>
            </a:r>
            <a:endParaRPr lang="en-US" sz="1200" dirty="0"/>
          </a:p>
        </p:txBody>
      </p:sp>
      <p:sp>
        <p:nvSpPr>
          <p:cNvPr id="39" name="Text 3"/>
          <p:cNvSpPr/>
          <p:nvPr/>
        </p:nvSpPr>
        <p:spPr>
          <a:xfrm>
            <a:off x="2981325" y="1352550"/>
            <a:ext cx="43624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Databases</a:t>
            </a:r>
            <a:endParaRPr lang="en-US" sz="1200" dirty="0"/>
          </a:p>
        </p:txBody>
      </p:sp>
      <p:sp>
        <p:nvSpPr>
          <p:cNvPr id="40" name="Text 4"/>
          <p:cNvSpPr/>
          <p:nvPr/>
        </p:nvSpPr>
        <p:spPr>
          <a:xfrm>
            <a:off x="7610475" y="1352550"/>
            <a:ext cx="4362450" cy="2286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NoSQL Databases</a:t>
            </a:r>
            <a:endParaRPr lang="en-US" sz="1200" dirty="0"/>
          </a:p>
        </p:txBody>
      </p:sp>
      <p:sp>
        <p:nvSpPr>
          <p:cNvPr id="41" name="Text 5"/>
          <p:cNvSpPr/>
          <p:nvPr/>
        </p:nvSpPr>
        <p:spPr>
          <a:xfrm>
            <a:off x="428625" y="1695450"/>
            <a:ext cx="23241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Model</a:t>
            </a:r>
            <a:endParaRPr lang="en-US" sz="1200" dirty="0"/>
          </a:p>
        </p:txBody>
      </p:sp>
      <p:sp>
        <p:nvSpPr>
          <p:cNvPr id="42" name="Text 6"/>
          <p:cNvSpPr/>
          <p:nvPr/>
        </p:nvSpPr>
        <p:spPr>
          <a:xfrm>
            <a:off x="2752725" y="16954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Relational (tables with rows and columns)</a:t>
            </a:r>
            <a:endParaRPr lang="en-US" sz="1200" dirty="0"/>
          </a:p>
        </p:txBody>
      </p:sp>
      <p:sp>
        <p:nvSpPr>
          <p:cNvPr id="43" name="Text 7"/>
          <p:cNvSpPr/>
          <p:nvPr/>
        </p:nvSpPr>
        <p:spPr>
          <a:xfrm>
            <a:off x="7400925" y="16954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Non-relational (document, key-value, graph, or wide-column)</a:t>
            </a:r>
            <a:endParaRPr lang="en-US" sz="1200" dirty="0"/>
          </a:p>
        </p:txBody>
      </p:sp>
      <p:sp>
        <p:nvSpPr>
          <p:cNvPr id="44" name="Text 8"/>
          <p:cNvSpPr/>
          <p:nvPr/>
        </p:nvSpPr>
        <p:spPr>
          <a:xfrm>
            <a:off x="428625" y="2114550"/>
            <a:ext cx="23241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</a:t>
            </a:r>
            <a:endParaRPr lang="en-US" sz="1200" dirty="0"/>
          </a:p>
        </p:txBody>
      </p:sp>
      <p:sp>
        <p:nvSpPr>
          <p:cNvPr id="45" name="Text 9"/>
          <p:cNvSpPr/>
          <p:nvPr/>
        </p:nvSpPr>
        <p:spPr>
          <a:xfrm>
            <a:off x="2752725" y="2114550"/>
            <a:ext cx="46482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Predefined and rigid</a:t>
            </a:r>
            <a:endParaRPr lang="en-US" sz="1200" dirty="0"/>
          </a:p>
        </p:txBody>
      </p:sp>
      <p:sp>
        <p:nvSpPr>
          <p:cNvPr id="46" name="Text 10"/>
          <p:cNvSpPr/>
          <p:nvPr/>
        </p:nvSpPr>
        <p:spPr>
          <a:xfrm>
            <a:off x="7400925" y="2114550"/>
            <a:ext cx="46482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 and flexible</a:t>
            </a:r>
            <a:endParaRPr lang="en-US" sz="1200" dirty="0"/>
          </a:p>
        </p:txBody>
      </p:sp>
      <p:sp>
        <p:nvSpPr>
          <p:cNvPr id="47" name="Text 11"/>
          <p:cNvSpPr/>
          <p:nvPr/>
        </p:nvSpPr>
        <p:spPr>
          <a:xfrm>
            <a:off x="428625" y="2533650"/>
            <a:ext cx="232410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Scalability</a:t>
            </a:r>
            <a:endParaRPr lang="en-US" sz="1200" dirty="0"/>
          </a:p>
        </p:txBody>
      </p:sp>
      <p:sp>
        <p:nvSpPr>
          <p:cNvPr id="48" name="Text 12"/>
          <p:cNvSpPr/>
          <p:nvPr/>
        </p:nvSpPr>
        <p:spPr>
          <a:xfrm>
            <a:off x="2752725" y="25336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Vertically scalable (scale up)</a:t>
            </a:r>
            <a:endParaRPr lang="en-US" sz="1200" dirty="0"/>
          </a:p>
        </p:txBody>
      </p:sp>
      <p:sp>
        <p:nvSpPr>
          <p:cNvPr id="49" name="Text 13"/>
          <p:cNvSpPr/>
          <p:nvPr/>
        </p:nvSpPr>
        <p:spPr>
          <a:xfrm>
            <a:off x="7400925" y="25336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Horizontally scalable (scale out)</a:t>
            </a:r>
            <a:endParaRPr lang="en-US" sz="1200" dirty="0"/>
          </a:p>
        </p:txBody>
      </p:sp>
      <p:sp>
        <p:nvSpPr>
          <p:cNvPr id="50" name="Text 14"/>
          <p:cNvSpPr/>
          <p:nvPr/>
        </p:nvSpPr>
        <p:spPr>
          <a:xfrm>
            <a:off x="428625" y="2952750"/>
            <a:ext cx="278892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Consistency Model</a:t>
            </a:r>
            <a:endParaRPr lang="en-US" sz="1200" dirty="0"/>
          </a:p>
        </p:txBody>
      </p:sp>
      <p:sp>
        <p:nvSpPr>
          <p:cNvPr id="51" name="Text 15"/>
          <p:cNvSpPr/>
          <p:nvPr/>
        </p:nvSpPr>
        <p:spPr>
          <a:xfrm>
            <a:off x="2752725" y="2952750"/>
            <a:ext cx="557784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ACID properties (Atomicity, Consistency, Isolation, Durability)</a:t>
            </a:r>
            <a:endParaRPr lang="en-US" sz="1200" dirty="0"/>
          </a:p>
        </p:txBody>
      </p:sp>
      <p:sp>
        <p:nvSpPr>
          <p:cNvPr id="52" name="Text 16"/>
          <p:cNvSpPr/>
          <p:nvPr/>
        </p:nvSpPr>
        <p:spPr>
          <a:xfrm>
            <a:off x="7400925" y="2952750"/>
            <a:ext cx="464820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CAP theorem (Consistency, Availability, Partition tolerance), often BASE</a:t>
            </a:r>
            <a:endParaRPr lang="en-US" sz="1200" dirty="0"/>
          </a:p>
        </p:txBody>
      </p:sp>
      <p:sp>
        <p:nvSpPr>
          <p:cNvPr id="53" name="Text 17"/>
          <p:cNvSpPr/>
          <p:nvPr/>
        </p:nvSpPr>
        <p:spPr>
          <a:xfrm>
            <a:off x="428625" y="3600450"/>
            <a:ext cx="278892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Query Language</a:t>
            </a:r>
            <a:endParaRPr lang="en-US" sz="1200" dirty="0"/>
          </a:p>
        </p:txBody>
      </p:sp>
      <p:sp>
        <p:nvSpPr>
          <p:cNvPr id="54" name="Text 18"/>
          <p:cNvSpPr/>
          <p:nvPr/>
        </p:nvSpPr>
        <p:spPr>
          <a:xfrm>
            <a:off x="2752725" y="36004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Query Language (SQL)</a:t>
            </a:r>
            <a:endParaRPr lang="en-US" sz="1200" dirty="0"/>
          </a:p>
        </p:txBody>
      </p:sp>
      <p:sp>
        <p:nvSpPr>
          <p:cNvPr id="55" name="Text 19"/>
          <p:cNvSpPr/>
          <p:nvPr/>
        </p:nvSpPr>
        <p:spPr>
          <a:xfrm>
            <a:off x="7400925" y="3600450"/>
            <a:ext cx="5577840" cy="4191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Varies by database type (may use SQL-like languages or APIs)</a:t>
            </a:r>
            <a:endParaRPr lang="en-US" sz="1200" dirty="0"/>
          </a:p>
        </p:txBody>
      </p:sp>
      <p:sp>
        <p:nvSpPr>
          <p:cNvPr id="56" name="Text 20"/>
          <p:cNvSpPr/>
          <p:nvPr/>
        </p:nvSpPr>
        <p:spPr>
          <a:xfrm>
            <a:off x="428625" y="4019550"/>
            <a:ext cx="232410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For</a:t>
            </a:r>
            <a:endParaRPr lang="en-US" sz="1200" dirty="0"/>
          </a:p>
        </p:txBody>
      </p:sp>
      <p:sp>
        <p:nvSpPr>
          <p:cNvPr id="57" name="Text 21"/>
          <p:cNvSpPr/>
          <p:nvPr/>
        </p:nvSpPr>
        <p:spPr>
          <a:xfrm>
            <a:off x="2752725" y="4019550"/>
            <a:ext cx="464820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data, complex queries, transactional systems, strong data integrity</a:t>
            </a:r>
            <a:endParaRPr lang="en-US" sz="1200" dirty="0"/>
          </a:p>
        </p:txBody>
      </p:sp>
      <p:sp>
        <p:nvSpPr>
          <p:cNvPr id="58" name="Text 22"/>
          <p:cNvSpPr/>
          <p:nvPr/>
        </p:nvSpPr>
        <p:spPr>
          <a:xfrm>
            <a:off x="7400925" y="4019550"/>
            <a:ext cx="4648200" cy="647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Unstructured/semi-structured data, high throughput, rapid growth, distributed systems</a:t>
            </a:r>
            <a:endParaRPr lang="en-US" sz="1200" dirty="0"/>
          </a:p>
        </p:txBody>
      </p:sp>
      <p:sp>
        <p:nvSpPr>
          <p:cNvPr id="59" name="Text 23"/>
          <p:cNvSpPr/>
          <p:nvPr/>
        </p:nvSpPr>
        <p:spPr>
          <a:xfrm>
            <a:off x="285750" y="4819650"/>
            <a:ext cx="13944600" cy="1905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summary provides a high-level comparison of SQL and NoSQL databases. The choice between them depends on your specific application requirements.</a:t>
            </a:r>
            <a:endParaRPr lang="en-US" sz="1050" dirty="0"/>
          </a:p>
        </p:txBody>
      </p:sp>
      <p:sp>
        <p:nvSpPr>
          <p:cNvPr id="60" name="Text 24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61" name="Text 25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8/15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286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" y="914400"/>
            <a:ext cx="5695950" cy="14478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" y="1104900"/>
            <a:ext cx="252264" cy="571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07" y="1238250"/>
            <a:ext cx="228600" cy="304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914400"/>
            <a:ext cx="5695950" cy="14478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104900"/>
            <a:ext cx="259854" cy="5715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6427" y="1238250"/>
            <a:ext cx="228600" cy="304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50" y="2733675"/>
            <a:ext cx="5695950" cy="16764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2924175"/>
            <a:ext cx="200025" cy="5715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250" y="3057525"/>
            <a:ext cx="200025" cy="304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300" y="2733675"/>
            <a:ext cx="5695950" cy="16764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00800" y="2924175"/>
            <a:ext cx="235893" cy="5715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4372" y="3057525"/>
            <a:ext cx="228600" cy="3048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50" y="4781550"/>
            <a:ext cx="11620500" cy="838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150" y="4972050"/>
            <a:ext cx="133350" cy="171450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19" name="Image 17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5750" y="6553200"/>
            <a:ext cx="133350" cy="1524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285750" y="142875"/>
            <a:ext cx="11620500" cy="3429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Cases: When to Choose SQL</a:t>
            </a:r>
            <a:endParaRPr lang="en-US" sz="2250" dirty="0"/>
          </a:p>
        </p:txBody>
      </p:sp>
      <p:sp>
        <p:nvSpPr>
          <p:cNvPr id="21" name="Text 1"/>
          <p:cNvSpPr/>
          <p:nvPr/>
        </p:nvSpPr>
        <p:spPr>
          <a:xfrm>
            <a:off x="919014" y="1104900"/>
            <a:ext cx="5846624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Transactional Systems</a:t>
            </a:r>
            <a:endParaRPr lang="en-US" sz="1800" dirty="0"/>
          </a:p>
        </p:txBody>
      </p:sp>
      <p:sp>
        <p:nvSpPr>
          <p:cNvPr id="22" name="Text 2"/>
          <p:cNvSpPr/>
          <p:nvPr/>
        </p:nvSpPr>
        <p:spPr>
          <a:xfrm>
            <a:off x="919014" y="1485900"/>
            <a:ext cx="4872186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Ideal for applications requiring ACID compliance, such as banking, financial transactions, and e-commerce platforms, where data accuracy and reliability are critical.</a:t>
            </a:r>
            <a:endParaRPr lang="en-US" sz="1200" dirty="0"/>
          </a:p>
        </p:txBody>
      </p:sp>
      <p:sp>
        <p:nvSpPr>
          <p:cNvPr id="23" name="Text 3"/>
          <p:cNvSpPr/>
          <p:nvPr/>
        </p:nvSpPr>
        <p:spPr>
          <a:xfrm>
            <a:off x="6851154" y="1104900"/>
            <a:ext cx="5837515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Complex Queries and Reporting</a:t>
            </a:r>
            <a:endParaRPr lang="en-US" sz="1800" dirty="0"/>
          </a:p>
        </p:txBody>
      </p:sp>
      <p:sp>
        <p:nvSpPr>
          <p:cNvPr id="24" name="Text 4"/>
          <p:cNvSpPr/>
          <p:nvPr/>
        </p:nvSpPr>
        <p:spPr>
          <a:xfrm>
            <a:off x="6851154" y="1485900"/>
            <a:ext cx="4864596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Best for scenarios involving intricate data relationships, multi-table joins, and advanced analytical queries, common in business intelligence and reporting tools.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866775" y="2924175"/>
            <a:ext cx="5909310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and Stable Data</a:t>
            </a:r>
            <a:endParaRPr lang="en-US" sz="1800" dirty="0"/>
          </a:p>
        </p:txBody>
      </p:sp>
      <p:sp>
        <p:nvSpPr>
          <p:cNvPr id="26" name="Text 6"/>
          <p:cNvSpPr/>
          <p:nvPr/>
        </p:nvSpPr>
        <p:spPr>
          <a:xfrm>
            <a:off x="866775" y="3305175"/>
            <a:ext cx="4924425" cy="914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Suited for applications with a well-defined and relatively unchanging data schema, such as traditional enterprise resource planning (ERP) systems, customer relationship management (CRM) systems, and human resources applications.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6827193" y="2924175"/>
            <a:ext cx="4888557" cy="304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Systems</a:t>
            </a:r>
            <a:endParaRPr lang="en-US" sz="1800" dirty="0"/>
          </a:p>
        </p:txBody>
      </p:sp>
      <p:sp>
        <p:nvSpPr>
          <p:cNvPr id="28" name="Text 8"/>
          <p:cNvSpPr/>
          <p:nvPr/>
        </p:nvSpPr>
        <p:spPr>
          <a:xfrm>
            <a:off x="6827193" y="3305175"/>
            <a:ext cx="4888557" cy="6858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Often the default choice for maintaining and extending existing systems built around a relational structure, ensuring compatibility and consistency with established architectures.</a:t>
            </a:r>
            <a:endParaRPr lang="en-US" sz="1200" dirty="0"/>
          </a:p>
        </p:txBody>
      </p:sp>
      <p:sp>
        <p:nvSpPr>
          <p:cNvPr id="29" name="Text 9"/>
          <p:cNvSpPr/>
          <p:nvPr/>
        </p:nvSpPr>
        <p:spPr>
          <a:xfrm>
            <a:off x="647700" y="4933950"/>
            <a:ext cx="11315700" cy="5334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Benefit:</a:t>
            </a:r>
            <a:r>
              <a:rPr lang="en-US" sz="135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SQL databases provide reliable ACID compliance and complex query capabilities that are essential for applications where data integrity and consistency are paramount.</a:t>
            </a:r>
            <a:endParaRPr lang="en-US" sz="1350" dirty="0"/>
          </a:p>
        </p:txBody>
      </p:sp>
      <p:sp>
        <p:nvSpPr>
          <p:cNvPr id="30" name="Text 10"/>
          <p:cNvSpPr/>
          <p:nvPr/>
        </p:nvSpPr>
        <p:spPr>
          <a:xfrm>
            <a:off x="495300" y="6496050"/>
            <a:ext cx="2431911" cy="26670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SQL vs NoSQL Databases</a:t>
            </a:r>
            <a:endParaRPr lang="en-US" sz="1350" dirty="0"/>
          </a:p>
        </p:txBody>
      </p:sp>
      <p:sp>
        <p:nvSpPr>
          <p:cNvPr id="31" name="Text 11"/>
          <p:cNvSpPr/>
          <p:nvPr/>
        </p:nvSpPr>
        <p:spPr>
          <a:xfrm>
            <a:off x="11646694" y="6529388"/>
            <a:ext cx="311468" cy="20002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/>
          <a:lstStyle/>
          <a:p>
            <a:pPr marL="0" indent="0">
              <a:lnSpc>
                <a:spcPts val="1575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9/15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1863</Words>
  <Application>Microsoft Office PowerPoint</Application>
  <PresentationFormat>Grand écran</PresentationFormat>
  <Paragraphs>269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Baskerville Old Face</vt:lpstr>
      <vt:lpstr>Times New Roman</vt:lpstr>
      <vt:lpstr>ui-sans-serif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Souad khellat</cp:lastModifiedBy>
  <cp:revision>17</cp:revision>
  <dcterms:created xsi:type="dcterms:W3CDTF">2025-11-03T17:31:20Z</dcterms:created>
  <dcterms:modified xsi:type="dcterms:W3CDTF">2026-01-04T16:21:24Z</dcterms:modified>
</cp:coreProperties>
</file>