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CF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1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6629843A-C692-4C0F-8140-2F1F82812E17}" type="datetimeFigureOut">
              <a:rPr lang="fr-FR" smtClean="0"/>
              <a:t>04/01/2026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153168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29843A-C692-4C0F-8140-2F1F82812E17}" type="datetimeFigureOut">
              <a:rPr lang="fr-FR" smtClean="0"/>
              <a:t>04/01/2026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205636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29843A-C692-4C0F-8140-2F1F82812E17}" type="datetimeFigureOut">
              <a:rPr lang="fr-FR" smtClean="0"/>
              <a:t>04/01/2026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82900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29843A-C692-4C0F-8140-2F1F82812E17}" type="datetimeFigureOut">
              <a:rPr lang="fr-FR" smtClean="0"/>
              <a:t>04/01/2026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241656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629843A-C692-4C0F-8140-2F1F82812E17}" type="datetimeFigureOut">
              <a:rPr lang="fr-FR" smtClean="0"/>
              <a:t>04/01/2026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409252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629843A-C692-4C0F-8140-2F1F82812E17}" type="datetimeFigureOut">
              <a:rPr lang="fr-FR" smtClean="0"/>
              <a:t>04/01/2026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4255415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629843A-C692-4C0F-8140-2F1F82812E17}" type="datetimeFigureOut">
              <a:rPr lang="fr-FR" smtClean="0"/>
              <a:t>04/01/2026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244424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629843A-C692-4C0F-8140-2F1F82812E17}" type="datetimeFigureOut">
              <a:rPr lang="fr-FR" smtClean="0"/>
              <a:t>04/01/2026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5679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29843A-C692-4C0F-8140-2F1F82812E17}" type="datetimeFigureOut">
              <a:rPr lang="fr-FR" smtClean="0"/>
              <a:t>04/01/2026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87793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629843A-C692-4C0F-8140-2F1F82812E17}" type="datetimeFigureOut">
              <a:rPr lang="fr-FR" smtClean="0"/>
              <a:t>04/01/2026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321698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629843A-C692-4C0F-8140-2F1F82812E17}" type="datetimeFigureOut">
              <a:rPr lang="fr-FR" smtClean="0"/>
              <a:t>04/01/2026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E3B773-0E18-49A6-871D-982AA9A8BBD2}" type="slidenum">
              <a:rPr lang="fr-FR" smtClean="0"/>
              <a:t>‹N°›</a:t>
            </a:fld>
            <a:endParaRPr lang="fr-FR"/>
          </a:p>
        </p:txBody>
      </p:sp>
    </p:spTree>
    <p:extLst>
      <p:ext uri="{BB962C8B-B14F-4D97-AF65-F5344CB8AC3E}">
        <p14:creationId xmlns:p14="http://schemas.microsoft.com/office/powerpoint/2010/main" val="264577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CF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9843A-C692-4C0F-8140-2F1F82812E17}" type="datetimeFigureOut">
              <a:rPr lang="fr-FR" smtClean="0"/>
              <a:t>04/01/2026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3B773-0E18-49A6-871D-982AA9A8BBD2}" type="slidenum">
              <a:rPr lang="fr-FR" smtClean="0"/>
              <a:t>‹N°›</a:t>
            </a:fld>
            <a:endParaRPr lang="fr-FR"/>
          </a:p>
        </p:txBody>
      </p:sp>
    </p:spTree>
    <p:extLst>
      <p:ext uri="{BB962C8B-B14F-4D97-AF65-F5344CB8AC3E}">
        <p14:creationId xmlns:p14="http://schemas.microsoft.com/office/powerpoint/2010/main" val="2760218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sv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flipV="1">
            <a:off x="-3454401" y="11218334"/>
            <a:ext cx="9127067" cy="220068"/>
          </a:xfrm>
        </p:spPr>
        <p:txBody>
          <a:bodyPr>
            <a:normAutofit fontScale="47500" lnSpcReduction="20000"/>
          </a:bodyPr>
          <a:lstStyle/>
          <a:p>
            <a:endParaRPr lang="fr-FR" dirty="0"/>
          </a:p>
        </p:txBody>
      </p:sp>
      <p:grpSp>
        <p:nvGrpSpPr>
          <p:cNvPr id="4" name="Groupe 3"/>
          <p:cNvGrpSpPr/>
          <p:nvPr/>
        </p:nvGrpSpPr>
        <p:grpSpPr>
          <a:xfrm>
            <a:off x="-118534" y="0"/>
            <a:ext cx="12192000" cy="6858000"/>
            <a:chOff x="0" y="0"/>
            <a:chExt cx="13836611" cy="8229600"/>
          </a:xfrm>
        </p:grpSpPr>
        <p:pic>
          <p:nvPicPr>
            <p:cNvPr id="5" name="Image 0" descr="preencoded.png"/>
            <p:cNvPicPr>
              <a:picLocks noChangeAspect="1"/>
            </p:cNvPicPr>
            <p:nvPr/>
          </p:nvPicPr>
          <p:blipFill>
            <a:blip r:embed="rId2"/>
            <a:stretch>
              <a:fillRect/>
            </a:stretch>
          </p:blipFill>
          <p:spPr>
            <a:xfrm>
              <a:off x="0" y="0"/>
              <a:ext cx="5760720" cy="8229600"/>
            </a:xfrm>
            <a:prstGeom prst="rect">
              <a:avLst/>
            </a:prstGeom>
          </p:spPr>
        </p:pic>
        <p:sp>
          <p:nvSpPr>
            <p:cNvPr id="6" name="Text 0"/>
            <p:cNvSpPr/>
            <p:nvPr/>
          </p:nvSpPr>
          <p:spPr>
            <a:xfrm>
              <a:off x="6280190" y="1571030"/>
              <a:ext cx="7556421" cy="3390900"/>
            </a:xfrm>
            <a:prstGeom prst="rect">
              <a:avLst/>
            </a:prstGeom>
            <a:noFill/>
            <a:ln/>
          </p:spPr>
          <p:txBody>
            <a:bodyPr wrap="square" lIns="0" tIns="0" rIns="0" bIns="0" rtlCol="0" anchor="t"/>
            <a:lstStyle/>
            <a:p>
              <a:pPr marL="0" indent="0" algn="l">
                <a:lnSpc>
                  <a:spcPts val="13350"/>
                </a:lnSpc>
                <a:buNone/>
              </a:pPr>
              <a:r>
                <a:rPr lang="en-US" sz="10250" dirty="0">
                  <a:solidFill>
                    <a:srgbClr val="532418"/>
                  </a:solidFill>
                  <a:latin typeface="Marcellus" pitchFamily="34" charset="0"/>
                  <a:ea typeface="Marcellus" pitchFamily="34" charset="-122"/>
                  <a:cs typeface="Marcellus" pitchFamily="34" charset="-120"/>
                </a:rPr>
                <a:t>Apache Airflow</a:t>
              </a:r>
              <a:endParaRPr lang="en-US" sz="10250" dirty="0"/>
            </a:p>
          </p:txBody>
        </p:sp>
        <p:sp>
          <p:nvSpPr>
            <p:cNvPr id="7" name="Text 1"/>
            <p:cNvSpPr/>
            <p:nvPr/>
          </p:nvSpPr>
          <p:spPr>
            <a:xfrm>
              <a:off x="6280190" y="5302091"/>
              <a:ext cx="7556421" cy="1356360"/>
            </a:xfrm>
            <a:prstGeom prst="rect">
              <a:avLst/>
            </a:prstGeom>
            <a:noFill/>
            <a:ln/>
          </p:spPr>
          <p:txBody>
            <a:bodyPr wrap="square" lIns="0" tIns="0" rIns="0" bIns="0" rtlCol="0" anchor="t"/>
            <a:lstStyle/>
            <a:p>
              <a:pPr marL="0" indent="0" algn="l">
                <a:lnSpc>
                  <a:spcPts val="5300"/>
                </a:lnSpc>
                <a:buNone/>
              </a:pPr>
              <a:r>
                <a:rPr lang="en-US" sz="4100" dirty="0">
                  <a:solidFill>
                    <a:srgbClr val="532418"/>
                  </a:solidFill>
                  <a:latin typeface="Marcellus" pitchFamily="34" charset="0"/>
                  <a:ea typeface="Marcellus" pitchFamily="34" charset="-122"/>
                  <a:cs typeface="Marcellus" pitchFamily="34" charset="-120"/>
                </a:rPr>
                <a:t>Orchestration moderne des workflows</a:t>
              </a:r>
              <a:endParaRPr lang="en-US" sz="4100" dirty="0"/>
            </a:p>
          </p:txBody>
        </p:sp>
      </p:grpSp>
    </p:spTree>
    <p:extLst>
      <p:ext uri="{BB962C8B-B14F-4D97-AF65-F5344CB8AC3E}">
        <p14:creationId xmlns:p14="http://schemas.microsoft.com/office/powerpoint/2010/main" val="429277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p:cNvGrpSpPr/>
          <p:nvPr/>
        </p:nvGrpSpPr>
        <p:grpSpPr>
          <a:xfrm>
            <a:off x="797047" y="459972"/>
            <a:ext cx="10553701" cy="5651500"/>
            <a:chOff x="797047" y="459972"/>
            <a:chExt cx="10553701" cy="5651500"/>
          </a:xfrm>
        </p:grpSpPr>
        <p:grpSp>
          <p:nvGrpSpPr>
            <p:cNvPr id="4" name="Groupe 3"/>
            <p:cNvGrpSpPr/>
            <p:nvPr/>
          </p:nvGrpSpPr>
          <p:grpSpPr>
            <a:xfrm>
              <a:off x="797047" y="459972"/>
              <a:ext cx="10553701" cy="5651500"/>
              <a:chOff x="793790" y="680918"/>
              <a:chExt cx="13042821" cy="6867645"/>
            </a:xfrm>
          </p:grpSpPr>
          <p:sp>
            <p:nvSpPr>
              <p:cNvPr id="5" name="Text 0"/>
              <p:cNvSpPr/>
              <p:nvPr/>
            </p:nvSpPr>
            <p:spPr>
              <a:xfrm>
                <a:off x="793790" y="680918"/>
                <a:ext cx="13042821" cy="1695450"/>
              </a:xfrm>
              <a:prstGeom prst="rect">
                <a:avLst/>
              </a:prstGeom>
              <a:noFill/>
              <a:ln/>
            </p:spPr>
            <p:txBody>
              <a:bodyPr wrap="square" lIns="0" tIns="0" rIns="0" bIns="0" rtlCol="0" anchor="t"/>
              <a:lstStyle/>
              <a:p>
                <a:pPr marL="0" indent="0" algn="l">
                  <a:lnSpc>
                    <a:spcPts val="6650"/>
                  </a:lnSpc>
                  <a:buNone/>
                </a:pPr>
                <a:r>
                  <a:rPr lang="en-US" sz="5100" dirty="0">
                    <a:solidFill>
                      <a:srgbClr val="532418"/>
                    </a:solidFill>
                    <a:latin typeface="Marcellus" pitchFamily="34" charset="0"/>
                    <a:ea typeface="Marcellus" pitchFamily="34" charset="-122"/>
                    <a:cs typeface="Marcellus" pitchFamily="34" charset="-120"/>
                  </a:rPr>
                  <a:t>Conclusion : Pourquoi adopter Apache Airflow ?</a:t>
                </a:r>
                <a:endParaRPr lang="en-US" sz="5100" dirty="0"/>
              </a:p>
            </p:txBody>
          </p:sp>
          <p:sp>
            <p:nvSpPr>
              <p:cNvPr id="6" name="Text 1"/>
              <p:cNvSpPr/>
              <p:nvPr/>
            </p:nvSpPr>
            <p:spPr>
              <a:xfrm>
                <a:off x="1772007" y="3423523"/>
                <a:ext cx="3260646" cy="423863"/>
              </a:xfrm>
              <a:prstGeom prst="rect">
                <a:avLst/>
              </a:prstGeom>
              <a:noFill/>
              <a:ln/>
            </p:spPr>
            <p:txBody>
              <a:bodyPr wrap="none" lIns="0" tIns="0" rIns="0" bIns="0" rtlCol="0" anchor="t"/>
              <a:lstStyle/>
              <a:p>
                <a:pPr marL="0" indent="0" algn="r">
                  <a:lnSpc>
                    <a:spcPts val="3300"/>
                  </a:lnSpc>
                  <a:buNone/>
                </a:pPr>
                <a:r>
                  <a:rPr lang="en-US" sz="2550" dirty="0">
                    <a:solidFill>
                      <a:srgbClr val="67534F"/>
                    </a:solidFill>
                    <a:latin typeface="Marcellus" pitchFamily="34" charset="0"/>
                    <a:ea typeface="Marcellus" pitchFamily="34" charset="-122"/>
                    <a:cs typeface="Marcellus" pitchFamily="34" charset="-120"/>
                  </a:rPr>
                  <a:t>Fiabilité</a:t>
                </a:r>
                <a:endParaRPr lang="en-US" sz="2550" dirty="0"/>
              </a:p>
            </p:txBody>
          </p:sp>
          <p:sp>
            <p:nvSpPr>
              <p:cNvPr id="7" name="Text 2"/>
              <p:cNvSpPr/>
              <p:nvPr/>
            </p:nvSpPr>
            <p:spPr>
              <a:xfrm>
                <a:off x="793790" y="3983474"/>
                <a:ext cx="4238863" cy="589598"/>
              </a:xfrm>
              <a:prstGeom prst="rect">
                <a:avLst/>
              </a:prstGeom>
              <a:noFill/>
              <a:ln/>
            </p:spPr>
            <p:txBody>
              <a:bodyPr wrap="square" lIns="0" tIns="0" rIns="0" bIns="0" rtlCol="0" anchor="t"/>
              <a:lstStyle/>
              <a:p>
                <a:pPr marL="0" indent="0" algn="r">
                  <a:lnSpc>
                    <a:spcPts val="2300"/>
                  </a:lnSpc>
                  <a:buNone/>
                </a:pPr>
                <a:r>
                  <a:rPr lang="en-US" sz="1750" dirty="0">
                    <a:solidFill>
                      <a:srgbClr val="67534F"/>
                    </a:solidFill>
                    <a:latin typeface="Montserrat" pitchFamily="34" charset="0"/>
                    <a:ea typeface="Montserrat" pitchFamily="34" charset="-122"/>
                    <a:cs typeface="Montserrat" pitchFamily="34" charset="-120"/>
                  </a:rPr>
                  <a:t>Automatisation robuste et évolutive des workflows critiques.</a:t>
                </a:r>
                <a:endParaRPr lang="en-US" sz="1750" dirty="0"/>
              </a:p>
            </p:txBody>
          </p:sp>
          <p:pic>
            <p:nvPicPr>
              <p:cNvPr id="8" name="Image 0" descr="preencoded.png"/>
              <p:cNvPicPr>
                <a:picLocks noChangeAspect="1"/>
              </p:cNvPicPr>
              <p:nvPr/>
            </p:nvPicPr>
            <p:blipFill>
              <a:blip r:embed="rId2"/>
              <a:stretch>
                <a:fillRect/>
              </a:stretch>
            </p:blipFill>
            <p:spPr>
              <a:xfrm>
                <a:off x="5032653" y="2906792"/>
                <a:ext cx="4564975" cy="4564975"/>
              </a:xfrm>
              <a:prstGeom prst="rect">
                <a:avLst/>
              </a:prstGeom>
            </p:spPr>
          </p:pic>
          <p:pic>
            <p:nvPicPr>
              <p:cNvPr id="9"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4585" y="4338757"/>
                <a:ext cx="318968" cy="318968"/>
              </a:xfrm>
              <a:prstGeom prst="rect">
                <a:avLst/>
              </a:prstGeom>
            </p:spPr>
          </p:pic>
          <p:sp>
            <p:nvSpPr>
              <p:cNvPr id="10" name="Text 3"/>
              <p:cNvSpPr/>
              <p:nvPr/>
            </p:nvSpPr>
            <p:spPr>
              <a:xfrm>
                <a:off x="9597628" y="2829997"/>
                <a:ext cx="3260646"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Flexibilité</a:t>
                </a:r>
                <a:endParaRPr lang="en-US" sz="2550" dirty="0"/>
              </a:p>
            </p:txBody>
          </p:sp>
          <p:sp>
            <p:nvSpPr>
              <p:cNvPr id="11" name="Text 4"/>
              <p:cNvSpPr/>
              <p:nvPr/>
            </p:nvSpPr>
            <p:spPr>
              <a:xfrm>
                <a:off x="9597628" y="3389947"/>
                <a:ext cx="4238982" cy="884396"/>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Programmation Python et support multi-langages pour tous les cas d'usage.</a:t>
                </a:r>
                <a:endParaRPr lang="en-US" sz="1750" dirty="0"/>
              </a:p>
            </p:txBody>
          </p:sp>
          <p:pic>
            <p:nvPicPr>
              <p:cNvPr id="12" name="Image 2" descr="preencoded.png"/>
              <p:cNvPicPr>
                <a:picLocks noChangeAspect="1"/>
              </p:cNvPicPr>
              <p:nvPr/>
            </p:nvPicPr>
            <p:blipFill>
              <a:blip r:embed="rId5"/>
              <a:stretch>
                <a:fillRect/>
              </a:stretch>
            </p:blipFill>
            <p:spPr>
              <a:xfrm>
                <a:off x="5032653" y="2906792"/>
                <a:ext cx="4564975" cy="4564975"/>
              </a:xfrm>
              <a:prstGeom prst="rect">
                <a:avLst/>
              </a:prstGeom>
            </p:spPr>
          </p:pic>
          <p:pic>
            <p:nvPicPr>
              <p:cNvPr id="13"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8797" y="3911679"/>
                <a:ext cx="318968" cy="318968"/>
              </a:xfrm>
              <a:prstGeom prst="rect">
                <a:avLst/>
              </a:prstGeom>
            </p:spPr>
          </p:pic>
          <p:sp>
            <p:nvSpPr>
              <p:cNvPr id="14" name="Text 5"/>
              <p:cNvSpPr/>
              <p:nvPr/>
            </p:nvSpPr>
            <p:spPr>
              <a:xfrm>
                <a:off x="10051256" y="4614505"/>
                <a:ext cx="3260646"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Observabilité</a:t>
                </a:r>
                <a:endParaRPr lang="en-US" sz="2550" dirty="0"/>
              </a:p>
            </p:txBody>
          </p:sp>
          <p:sp>
            <p:nvSpPr>
              <p:cNvPr id="15" name="Text 6"/>
              <p:cNvSpPr/>
              <p:nvPr/>
            </p:nvSpPr>
            <p:spPr>
              <a:xfrm>
                <a:off x="10051256" y="5174456"/>
                <a:ext cx="3785354" cy="884396"/>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Interface puissante pour monitoring et gestion en temps réel.</a:t>
                </a:r>
                <a:endParaRPr lang="en-US" sz="1750" dirty="0"/>
              </a:p>
            </p:txBody>
          </p:sp>
          <p:pic>
            <p:nvPicPr>
              <p:cNvPr id="16" name="Image 4" descr="preencoded.png"/>
              <p:cNvPicPr>
                <a:picLocks noChangeAspect="1"/>
              </p:cNvPicPr>
              <p:nvPr/>
            </p:nvPicPr>
            <p:blipFill>
              <a:blip r:embed="rId8"/>
              <a:stretch>
                <a:fillRect/>
              </a:stretch>
            </p:blipFill>
            <p:spPr>
              <a:xfrm>
                <a:off x="5032653" y="2906792"/>
                <a:ext cx="4564975" cy="4564975"/>
              </a:xfrm>
              <a:prstGeom prst="rect">
                <a:avLst/>
              </a:prstGeom>
            </p:spPr>
          </p:pic>
          <p:pic>
            <p:nvPicPr>
              <p:cNvPr id="17" name="Image 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1041" y="5029676"/>
                <a:ext cx="318968" cy="318968"/>
              </a:xfrm>
              <a:prstGeom prst="rect">
                <a:avLst/>
              </a:prstGeom>
            </p:spPr>
          </p:pic>
          <p:sp>
            <p:nvSpPr>
              <p:cNvPr id="18" name="Text 7"/>
              <p:cNvSpPr/>
              <p:nvPr/>
            </p:nvSpPr>
            <p:spPr>
              <a:xfrm>
                <a:off x="9597628" y="6399014"/>
                <a:ext cx="3260646"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Communauté</a:t>
                </a:r>
                <a:endParaRPr lang="en-US" sz="2550" dirty="0"/>
              </a:p>
            </p:txBody>
          </p:sp>
          <p:sp>
            <p:nvSpPr>
              <p:cNvPr id="19" name="Text 8"/>
              <p:cNvSpPr/>
              <p:nvPr/>
            </p:nvSpPr>
            <p:spPr>
              <a:xfrm>
                <a:off x="9597628" y="6958965"/>
                <a:ext cx="4238982" cy="589598"/>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Écosystème dynamique avec 500+ contributeurs et support continu.</a:t>
                </a:r>
                <a:endParaRPr lang="en-US" sz="1750" dirty="0"/>
              </a:p>
            </p:txBody>
          </p:sp>
          <p:pic>
            <p:nvPicPr>
              <p:cNvPr id="20" name="Image 6" descr="preencoded.png"/>
              <p:cNvPicPr>
                <a:picLocks noChangeAspect="1"/>
              </p:cNvPicPr>
              <p:nvPr/>
            </p:nvPicPr>
            <p:blipFill>
              <a:blip r:embed="rId11"/>
              <a:stretch>
                <a:fillRect/>
              </a:stretch>
            </p:blipFill>
            <p:spPr>
              <a:xfrm>
                <a:off x="5032653" y="2906792"/>
                <a:ext cx="4564975" cy="4564975"/>
              </a:xfrm>
              <a:prstGeom prst="rect">
                <a:avLst/>
              </a:prstGeom>
            </p:spPr>
          </p:pic>
          <p:pic>
            <p:nvPicPr>
              <p:cNvPr id="21" name="Image 7"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18797" y="6147673"/>
                <a:ext cx="318968" cy="318968"/>
              </a:xfrm>
              <a:prstGeom prst="rect">
                <a:avLst/>
              </a:prstGeom>
            </p:spPr>
          </p:pic>
          <p:sp>
            <p:nvSpPr>
              <p:cNvPr id="22" name="Text 9"/>
              <p:cNvSpPr/>
              <p:nvPr/>
            </p:nvSpPr>
            <p:spPr>
              <a:xfrm>
                <a:off x="1772007" y="5805488"/>
                <a:ext cx="3260646" cy="423863"/>
              </a:xfrm>
              <a:prstGeom prst="rect">
                <a:avLst/>
              </a:prstGeom>
              <a:noFill/>
              <a:ln/>
            </p:spPr>
            <p:txBody>
              <a:bodyPr wrap="none" lIns="0" tIns="0" rIns="0" bIns="0" rtlCol="0" anchor="t"/>
              <a:lstStyle/>
              <a:p>
                <a:pPr marL="0" indent="0" algn="r">
                  <a:lnSpc>
                    <a:spcPts val="3300"/>
                  </a:lnSpc>
                  <a:buNone/>
                </a:pPr>
                <a:r>
                  <a:rPr lang="en-US" sz="2550" dirty="0">
                    <a:solidFill>
                      <a:srgbClr val="67534F"/>
                    </a:solidFill>
                    <a:latin typeface="Marcellus" pitchFamily="34" charset="0"/>
                    <a:ea typeface="Marcellus" pitchFamily="34" charset="-122"/>
                    <a:cs typeface="Marcellus" pitchFamily="34" charset="-120"/>
                  </a:rPr>
                  <a:t>Innovation</a:t>
                </a:r>
                <a:endParaRPr lang="en-US" sz="2550" dirty="0"/>
              </a:p>
            </p:txBody>
          </p:sp>
          <p:sp>
            <p:nvSpPr>
              <p:cNvPr id="23" name="Text 10"/>
              <p:cNvSpPr/>
              <p:nvPr/>
            </p:nvSpPr>
            <p:spPr>
              <a:xfrm>
                <a:off x="793790" y="6365438"/>
                <a:ext cx="4238863" cy="884396"/>
              </a:xfrm>
              <a:prstGeom prst="rect">
                <a:avLst/>
              </a:prstGeom>
              <a:noFill/>
              <a:ln/>
            </p:spPr>
            <p:txBody>
              <a:bodyPr wrap="square" lIns="0" tIns="0" rIns="0" bIns="0" rtlCol="0" anchor="t"/>
              <a:lstStyle/>
              <a:p>
                <a:pPr marL="0" indent="0" algn="r">
                  <a:lnSpc>
                    <a:spcPts val="2300"/>
                  </a:lnSpc>
                  <a:buNone/>
                </a:pPr>
                <a:r>
                  <a:rPr lang="en-US" sz="1750" dirty="0">
                    <a:solidFill>
                      <a:srgbClr val="67534F"/>
                    </a:solidFill>
                    <a:latin typeface="Montserrat" pitchFamily="34" charset="0"/>
                    <a:ea typeface="Montserrat" pitchFamily="34" charset="-122"/>
                    <a:cs typeface="Montserrat" pitchFamily="34" charset="-120"/>
                  </a:rPr>
                  <a:t>Airflow 3 : orchestration universelle pour pipelines data et processus métiers.</a:t>
                </a:r>
                <a:endParaRPr lang="en-US" sz="1750" dirty="0"/>
              </a:p>
            </p:txBody>
          </p:sp>
          <p:pic>
            <p:nvPicPr>
              <p:cNvPr id="24" name="Image 8" descr="preencoded.png"/>
              <p:cNvPicPr>
                <a:picLocks noChangeAspect="1"/>
              </p:cNvPicPr>
              <p:nvPr/>
            </p:nvPicPr>
            <p:blipFill>
              <a:blip r:embed="rId14"/>
              <a:stretch>
                <a:fillRect/>
              </a:stretch>
            </p:blipFill>
            <p:spPr>
              <a:xfrm>
                <a:off x="5032653" y="2891969"/>
                <a:ext cx="4564975" cy="4564975"/>
              </a:xfrm>
              <a:prstGeom prst="rect">
                <a:avLst/>
              </a:prstGeom>
            </p:spPr>
          </p:pic>
          <p:pic>
            <p:nvPicPr>
              <p:cNvPr id="25" name="Image 9"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04585" y="5720596"/>
                <a:ext cx="318968" cy="318968"/>
              </a:xfrm>
              <a:prstGeom prst="rect">
                <a:avLst/>
              </a:prstGeom>
            </p:spPr>
          </p:pic>
        </p:grpSp>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06506" y="4927127"/>
              <a:ext cx="858877" cy="858877"/>
            </a:xfrm>
            <a:prstGeom prst="rect">
              <a:avLst/>
            </a:prstGeom>
          </p:spPr>
        </p:pic>
        <p:pic>
          <p:nvPicPr>
            <p:cNvPr id="3" name="Imag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5460" y="3876654"/>
              <a:ext cx="917116" cy="645378"/>
            </a:xfrm>
            <a:prstGeom prst="rect">
              <a:avLst/>
            </a:prstGeom>
          </p:spPr>
        </p:pic>
        <p:pic>
          <p:nvPicPr>
            <p:cNvPr id="26" name="Imag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73898" y="2794333"/>
              <a:ext cx="666843" cy="790685"/>
            </a:xfrm>
            <a:prstGeom prst="rect">
              <a:avLst/>
            </a:prstGeom>
          </p:spPr>
        </p:pic>
        <p:pic>
          <p:nvPicPr>
            <p:cNvPr id="27" name="Image 2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65302" y="3195518"/>
              <a:ext cx="828791" cy="790685"/>
            </a:xfrm>
            <a:prstGeom prst="rect">
              <a:avLst/>
            </a:prstGeom>
          </p:spPr>
        </p:pic>
        <p:pic>
          <p:nvPicPr>
            <p:cNvPr id="28" name="Imag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3440" y="4378815"/>
              <a:ext cx="1000257" cy="831897"/>
            </a:xfrm>
            <a:prstGeom prst="rect">
              <a:avLst/>
            </a:prstGeom>
          </p:spPr>
        </p:pic>
      </p:grpSp>
    </p:spTree>
    <p:extLst>
      <p:ext uri="{BB962C8B-B14F-4D97-AF65-F5344CB8AC3E}">
        <p14:creationId xmlns:p14="http://schemas.microsoft.com/office/powerpoint/2010/main" val="222190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 y="1"/>
            <a:ext cx="11973464" cy="6857999"/>
            <a:chOff x="90250" y="222051"/>
            <a:chExt cx="13747789" cy="8229600"/>
          </a:xfrm>
        </p:grpSpPr>
        <p:pic>
          <p:nvPicPr>
            <p:cNvPr id="7" name="Image 0" descr="preencoded.png"/>
            <p:cNvPicPr>
              <a:picLocks noChangeAspect="1"/>
            </p:cNvPicPr>
            <p:nvPr/>
          </p:nvPicPr>
          <p:blipFill>
            <a:blip r:embed="rId2"/>
            <a:stretch>
              <a:fillRect/>
            </a:stretch>
          </p:blipFill>
          <p:spPr>
            <a:xfrm>
              <a:off x="90250" y="222051"/>
              <a:ext cx="5760719" cy="8229600"/>
            </a:xfrm>
            <a:prstGeom prst="rect">
              <a:avLst/>
            </a:prstGeom>
          </p:spPr>
        </p:pic>
        <p:sp>
          <p:nvSpPr>
            <p:cNvPr id="8" name="Text 0"/>
            <p:cNvSpPr/>
            <p:nvPr/>
          </p:nvSpPr>
          <p:spPr>
            <a:xfrm>
              <a:off x="6278761" y="623768"/>
              <a:ext cx="7559278" cy="1692354"/>
            </a:xfrm>
            <a:prstGeom prst="rect">
              <a:avLst/>
            </a:prstGeom>
            <a:noFill/>
            <a:ln/>
          </p:spPr>
          <p:txBody>
            <a:bodyPr wrap="square" lIns="0" tIns="0" rIns="0" bIns="0" rtlCol="0" anchor="t"/>
            <a:lstStyle/>
            <a:p>
              <a:pPr marL="0" indent="0" algn="l">
                <a:lnSpc>
                  <a:spcPts val="6650"/>
                </a:lnSpc>
                <a:buNone/>
              </a:pPr>
              <a:r>
                <a:rPr lang="en-US" sz="5100" dirty="0">
                  <a:solidFill>
                    <a:srgbClr val="532418"/>
                  </a:solidFill>
                  <a:latin typeface="Marcellus" pitchFamily="34" charset="0"/>
                  <a:ea typeface="Marcellus" pitchFamily="34" charset="-122"/>
                  <a:cs typeface="Marcellus" pitchFamily="34" charset="-120"/>
                </a:rPr>
                <a:t>Qu'est-ce qu'Apache Airflow ?</a:t>
              </a:r>
              <a:endParaRPr lang="en-US" sz="5100" dirty="0"/>
            </a:p>
          </p:txBody>
        </p:sp>
        <p:sp>
          <p:nvSpPr>
            <p:cNvPr id="9" name="Text 1"/>
            <p:cNvSpPr/>
            <p:nvPr/>
          </p:nvSpPr>
          <p:spPr>
            <a:xfrm>
              <a:off x="6278761" y="2655689"/>
              <a:ext cx="7559278" cy="1177290"/>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Plateforme open-source créée par Airbnb en 2015, Apache Airflow révolutionne la programmation, la planification et la surveillance des workflows complexes grâce à une approche déclarative basée sur Python.</a:t>
              </a:r>
              <a:endParaRPr lang="en-US" sz="1750" dirty="0"/>
            </a:p>
          </p:txBody>
        </p:sp>
        <p:sp>
          <p:nvSpPr>
            <p:cNvPr id="10" name="Shape 2"/>
            <p:cNvSpPr/>
            <p:nvPr/>
          </p:nvSpPr>
          <p:spPr>
            <a:xfrm>
              <a:off x="6278761" y="4087654"/>
              <a:ext cx="7559278" cy="1645920"/>
            </a:xfrm>
            <a:prstGeom prst="roundRect">
              <a:avLst>
                <a:gd name="adj" fmla="val 5777"/>
              </a:avLst>
            </a:prstGeom>
            <a:solidFill>
              <a:srgbClr val="FFFFF4"/>
            </a:solidFill>
            <a:ln w="22860">
              <a:solidFill>
                <a:srgbClr val="FFE0CC"/>
              </a:solidFill>
              <a:prstDash val="solid"/>
            </a:ln>
          </p:spPr>
        </p:sp>
        <p:sp>
          <p:nvSpPr>
            <p:cNvPr id="11" name="Text 3"/>
            <p:cNvSpPr/>
            <p:nvPr/>
          </p:nvSpPr>
          <p:spPr>
            <a:xfrm>
              <a:off x="6527959" y="4336852"/>
              <a:ext cx="5016341" cy="423148"/>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DAGs (Graphes Acycliques Dirigés)</a:t>
              </a:r>
              <a:endParaRPr lang="en-US" sz="2550" dirty="0"/>
            </a:p>
          </p:txBody>
        </p:sp>
        <p:sp>
          <p:nvSpPr>
            <p:cNvPr id="12" name="Text 4"/>
            <p:cNvSpPr/>
            <p:nvPr/>
          </p:nvSpPr>
          <p:spPr>
            <a:xfrm>
              <a:off x="6527959" y="4895731"/>
              <a:ext cx="7060883" cy="588645"/>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Scripts Python définissant les tâches et leurs dépendances de manière transparente et reproductible.</a:t>
              </a:r>
              <a:endParaRPr lang="en-US" sz="1750" dirty="0"/>
            </a:p>
          </p:txBody>
        </p:sp>
        <p:sp>
          <p:nvSpPr>
            <p:cNvPr id="13" name="Shape 5"/>
            <p:cNvSpPr/>
            <p:nvPr/>
          </p:nvSpPr>
          <p:spPr>
            <a:xfrm>
              <a:off x="6278761" y="5959912"/>
              <a:ext cx="7559278" cy="1645920"/>
            </a:xfrm>
            <a:prstGeom prst="roundRect">
              <a:avLst>
                <a:gd name="adj" fmla="val 5777"/>
              </a:avLst>
            </a:prstGeom>
            <a:solidFill>
              <a:srgbClr val="FFFFF4"/>
            </a:solidFill>
            <a:ln w="22860">
              <a:solidFill>
                <a:srgbClr val="FFE0CC"/>
              </a:solidFill>
              <a:prstDash val="solid"/>
            </a:ln>
          </p:spPr>
        </p:sp>
        <p:sp>
          <p:nvSpPr>
            <p:cNvPr id="14" name="Text 6"/>
            <p:cNvSpPr/>
            <p:nvPr/>
          </p:nvSpPr>
          <p:spPr>
            <a:xfrm>
              <a:off x="6527959" y="6209109"/>
              <a:ext cx="4001929" cy="423148"/>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Programmation déclarative</a:t>
              </a:r>
              <a:endParaRPr lang="en-US" sz="2550" dirty="0"/>
            </a:p>
          </p:txBody>
        </p:sp>
        <p:sp>
          <p:nvSpPr>
            <p:cNvPr id="15" name="Text 7"/>
            <p:cNvSpPr/>
            <p:nvPr/>
          </p:nvSpPr>
          <p:spPr>
            <a:xfrm>
              <a:off x="6527959" y="6767989"/>
              <a:ext cx="7060883" cy="588645"/>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Définissez vos workflows comme du code, avec contrôle de version et collaboration native.</a:t>
              </a:r>
              <a:endParaRPr lang="en-US" sz="1750" dirty="0"/>
            </a:p>
          </p:txBody>
        </p:sp>
      </p:grpSp>
    </p:spTree>
    <p:extLst>
      <p:ext uri="{BB962C8B-B14F-4D97-AF65-F5344CB8AC3E}">
        <p14:creationId xmlns:p14="http://schemas.microsoft.com/office/powerpoint/2010/main" val="3049691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63466" y="-1"/>
            <a:ext cx="12128534" cy="6952891"/>
            <a:chOff x="751046" y="0"/>
            <a:chExt cx="13879354" cy="8229600"/>
          </a:xfrm>
        </p:grpSpPr>
        <p:pic>
          <p:nvPicPr>
            <p:cNvPr id="18" name="Image 0" descr="preencoded.png"/>
            <p:cNvPicPr>
              <a:picLocks noChangeAspect="1"/>
            </p:cNvPicPr>
            <p:nvPr/>
          </p:nvPicPr>
          <p:blipFill>
            <a:blip r:embed="rId2"/>
            <a:stretch>
              <a:fillRect/>
            </a:stretch>
          </p:blipFill>
          <p:spPr>
            <a:xfrm>
              <a:off x="8869680" y="0"/>
              <a:ext cx="5760720" cy="8229600"/>
            </a:xfrm>
            <a:prstGeom prst="rect">
              <a:avLst/>
            </a:prstGeom>
          </p:spPr>
        </p:pic>
        <p:sp>
          <p:nvSpPr>
            <p:cNvPr id="19" name="Text 0"/>
            <p:cNvSpPr/>
            <p:nvPr/>
          </p:nvSpPr>
          <p:spPr>
            <a:xfrm>
              <a:off x="1082516" y="29942"/>
              <a:ext cx="7787164" cy="1448992"/>
            </a:xfrm>
            <a:prstGeom prst="rect">
              <a:avLst/>
            </a:prstGeom>
            <a:noFill/>
            <a:ln/>
          </p:spPr>
          <p:txBody>
            <a:bodyPr wrap="square" lIns="0" tIns="0" rIns="0" bIns="0" rtlCol="0" anchor="t"/>
            <a:lstStyle/>
            <a:p>
              <a:pPr marL="0" indent="0" algn="l">
                <a:lnSpc>
                  <a:spcPts val="5700"/>
                </a:lnSpc>
                <a:buNone/>
              </a:pPr>
              <a:r>
                <a:rPr lang="en-US" sz="4350" dirty="0">
                  <a:solidFill>
                    <a:srgbClr val="532418"/>
                  </a:solidFill>
                  <a:latin typeface="Marcellus" pitchFamily="34" charset="0"/>
                  <a:ea typeface="Marcellus" pitchFamily="34" charset="-122"/>
                  <a:cs typeface="Marcellus" pitchFamily="34" charset="-120"/>
                </a:rPr>
                <a:t>Pourquoi Airflow révolutionne la gestion des workflows ?</a:t>
              </a:r>
              <a:endParaRPr lang="en-US" sz="4350" dirty="0"/>
            </a:p>
          </p:txBody>
        </p:sp>
        <p:sp>
          <p:nvSpPr>
            <p:cNvPr id="20" name="Text 1"/>
            <p:cNvSpPr/>
            <p:nvPr/>
          </p:nvSpPr>
          <p:spPr>
            <a:xfrm>
              <a:off x="1041797" y="2631638"/>
              <a:ext cx="7787164" cy="755809"/>
            </a:xfrm>
            <a:prstGeom prst="rect">
              <a:avLst/>
            </a:prstGeom>
            <a:noFill/>
            <a:ln/>
          </p:spPr>
          <p:txBody>
            <a:bodyPr wrap="square" lIns="0" tIns="0" rIns="0" bIns="0" rtlCol="0" anchor="t"/>
            <a:lstStyle/>
            <a:p>
              <a:pPr marL="0" indent="0" algn="l">
                <a:lnSpc>
                  <a:spcPts val="1950"/>
                </a:lnSpc>
                <a:buNone/>
              </a:pPr>
              <a:r>
                <a:rPr lang="en-US" sz="1500" dirty="0">
                  <a:solidFill>
                    <a:srgbClr val="67534F"/>
                  </a:solidFill>
                  <a:latin typeface="Montserrat" pitchFamily="34" charset="0"/>
                  <a:ea typeface="Montserrat" pitchFamily="34" charset="-122"/>
                  <a:cs typeface="Montserrat" pitchFamily="34" charset="-120"/>
                </a:rPr>
                <a:t>Airflow remplace les scripts cron manuels et fragiles par une orchestration dynamique, robuste et scalable. Elle gère intelligemment les dépendances, les reprises automatiques et l'intégration avec plus de 75 services externes.</a:t>
              </a:r>
              <a:endParaRPr lang="en-US" sz="1500" dirty="0"/>
            </a:p>
          </p:txBody>
        </p:sp>
        <p:pic>
          <p:nvPicPr>
            <p:cNvPr id="21"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046" y="3622298"/>
              <a:ext cx="290751" cy="290751"/>
            </a:xfrm>
            <a:prstGeom prst="rect">
              <a:avLst/>
            </a:prstGeom>
          </p:spPr>
        </p:pic>
        <p:sp>
          <p:nvSpPr>
            <p:cNvPr id="22" name="Text 2"/>
            <p:cNvSpPr/>
            <p:nvPr/>
          </p:nvSpPr>
          <p:spPr>
            <a:xfrm>
              <a:off x="1308378" y="3610332"/>
              <a:ext cx="2786777" cy="362307"/>
            </a:xfrm>
            <a:prstGeom prst="rect">
              <a:avLst/>
            </a:prstGeom>
            <a:noFill/>
            <a:ln/>
          </p:spPr>
          <p:txBody>
            <a:bodyPr wrap="none" lIns="0" tIns="0" rIns="0" bIns="0" rtlCol="0" anchor="t"/>
            <a:lstStyle/>
            <a:p>
              <a:pPr marL="0" indent="0" algn="l">
                <a:lnSpc>
                  <a:spcPts val="2850"/>
                </a:lnSpc>
                <a:buNone/>
              </a:pPr>
              <a:r>
                <a:rPr lang="en-US" sz="2150" dirty="0">
                  <a:solidFill>
                    <a:srgbClr val="67534F"/>
                  </a:solidFill>
                  <a:latin typeface="Marcellus" pitchFamily="34" charset="0"/>
                  <a:ea typeface="Marcellus" pitchFamily="34" charset="-122"/>
                  <a:cs typeface="Marcellus" pitchFamily="34" charset="-120"/>
                </a:rPr>
                <a:t>Orchestration robuste</a:t>
              </a:r>
              <a:endParaRPr lang="en-US" sz="2150" dirty="0"/>
            </a:p>
          </p:txBody>
        </p:sp>
        <p:sp>
          <p:nvSpPr>
            <p:cNvPr id="23" name="Text 3"/>
            <p:cNvSpPr/>
            <p:nvPr/>
          </p:nvSpPr>
          <p:spPr>
            <a:xfrm>
              <a:off x="1308378" y="4088844"/>
              <a:ext cx="7157204" cy="503873"/>
            </a:xfrm>
            <a:prstGeom prst="rect">
              <a:avLst/>
            </a:prstGeom>
            <a:noFill/>
            <a:ln/>
          </p:spPr>
          <p:txBody>
            <a:bodyPr wrap="square" lIns="0" tIns="0" rIns="0" bIns="0" rtlCol="0" anchor="t"/>
            <a:lstStyle/>
            <a:p>
              <a:pPr marL="0" indent="0" algn="l">
                <a:lnSpc>
                  <a:spcPts val="1950"/>
                </a:lnSpc>
                <a:buNone/>
              </a:pPr>
              <a:r>
                <a:rPr lang="en-US" sz="1500" dirty="0">
                  <a:solidFill>
                    <a:srgbClr val="67534F"/>
                  </a:solidFill>
                  <a:latin typeface="Montserrat" pitchFamily="34" charset="0"/>
                  <a:ea typeface="Montserrat" pitchFamily="34" charset="-122"/>
                  <a:cs typeface="Montserrat" pitchFamily="34" charset="-120"/>
                </a:rPr>
                <a:t>Gestion intelligente des dépendances entre tâches avec reprise automatique en cas d'échec.</a:t>
              </a:r>
              <a:endParaRPr lang="en-US" sz="1500" dirty="0"/>
            </a:p>
          </p:txBody>
        </p:sp>
        <p:pic>
          <p:nvPicPr>
            <p:cNvPr id="24"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046" y="4992350"/>
              <a:ext cx="290751" cy="290751"/>
            </a:xfrm>
            <a:prstGeom prst="rect">
              <a:avLst/>
            </a:prstGeom>
          </p:spPr>
        </p:pic>
        <p:sp>
          <p:nvSpPr>
            <p:cNvPr id="25" name="Text 4"/>
            <p:cNvSpPr/>
            <p:nvPr/>
          </p:nvSpPr>
          <p:spPr>
            <a:xfrm>
              <a:off x="1308378" y="4980384"/>
              <a:ext cx="2786777" cy="362307"/>
            </a:xfrm>
            <a:prstGeom prst="rect">
              <a:avLst/>
            </a:prstGeom>
            <a:noFill/>
            <a:ln/>
          </p:spPr>
          <p:txBody>
            <a:bodyPr wrap="none" lIns="0" tIns="0" rIns="0" bIns="0" rtlCol="0" anchor="t"/>
            <a:lstStyle/>
            <a:p>
              <a:pPr marL="0" indent="0" algn="l">
                <a:lnSpc>
                  <a:spcPts val="2850"/>
                </a:lnSpc>
                <a:buNone/>
              </a:pPr>
              <a:r>
                <a:rPr lang="en-US" sz="2150" dirty="0">
                  <a:solidFill>
                    <a:srgbClr val="67534F"/>
                  </a:solidFill>
                  <a:latin typeface="Marcellus" pitchFamily="34" charset="0"/>
                  <a:ea typeface="Marcellus" pitchFamily="34" charset="-122"/>
                  <a:cs typeface="Marcellus" pitchFamily="34" charset="-120"/>
                </a:rPr>
                <a:t>Intégrations natives</a:t>
              </a:r>
              <a:endParaRPr lang="en-US" sz="2150" dirty="0"/>
            </a:p>
          </p:txBody>
        </p:sp>
        <p:sp>
          <p:nvSpPr>
            <p:cNvPr id="26" name="Text 5"/>
            <p:cNvSpPr/>
            <p:nvPr/>
          </p:nvSpPr>
          <p:spPr>
            <a:xfrm>
              <a:off x="1308378" y="5458897"/>
              <a:ext cx="7157204" cy="503873"/>
            </a:xfrm>
            <a:prstGeom prst="rect">
              <a:avLst/>
            </a:prstGeom>
            <a:noFill/>
            <a:ln/>
          </p:spPr>
          <p:txBody>
            <a:bodyPr wrap="square" lIns="0" tIns="0" rIns="0" bIns="0" rtlCol="0" anchor="t"/>
            <a:lstStyle/>
            <a:p>
              <a:pPr marL="0" indent="0" algn="l">
                <a:lnSpc>
                  <a:spcPts val="1950"/>
                </a:lnSpc>
                <a:buNone/>
              </a:pPr>
              <a:r>
                <a:rPr lang="en-US" sz="1500" dirty="0">
                  <a:solidFill>
                    <a:srgbClr val="67534F"/>
                  </a:solidFill>
                  <a:latin typeface="Montserrat" pitchFamily="34" charset="0"/>
                  <a:ea typeface="Montserrat" pitchFamily="34" charset="-122"/>
                  <a:cs typeface="Montserrat" pitchFamily="34" charset="-120"/>
                </a:rPr>
                <a:t>75+ services : AWS, GCP, Databricks, PostgreSQL, Hadoop, et bien d'autres.</a:t>
              </a:r>
              <a:endParaRPr lang="en-US" sz="1500" dirty="0"/>
            </a:p>
          </p:txBody>
        </p:sp>
        <p:pic>
          <p:nvPicPr>
            <p:cNvPr id="27" name="Image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046" y="6362402"/>
              <a:ext cx="290751" cy="290751"/>
            </a:xfrm>
            <a:prstGeom prst="rect">
              <a:avLst/>
            </a:prstGeom>
          </p:spPr>
        </p:pic>
        <p:sp>
          <p:nvSpPr>
            <p:cNvPr id="28" name="Text 6"/>
            <p:cNvSpPr/>
            <p:nvPr/>
          </p:nvSpPr>
          <p:spPr>
            <a:xfrm>
              <a:off x="1308378" y="6350437"/>
              <a:ext cx="3133963" cy="362307"/>
            </a:xfrm>
            <a:prstGeom prst="rect">
              <a:avLst/>
            </a:prstGeom>
            <a:noFill/>
            <a:ln/>
          </p:spPr>
          <p:txBody>
            <a:bodyPr wrap="none" lIns="0" tIns="0" rIns="0" bIns="0" rtlCol="0" anchor="t"/>
            <a:lstStyle/>
            <a:p>
              <a:pPr marL="0" indent="0" algn="l">
                <a:lnSpc>
                  <a:spcPts val="2850"/>
                </a:lnSpc>
                <a:buNone/>
              </a:pPr>
              <a:r>
                <a:rPr lang="en-US" sz="2150" dirty="0">
                  <a:solidFill>
                    <a:srgbClr val="67534F"/>
                  </a:solidFill>
                  <a:latin typeface="Marcellus" pitchFamily="34" charset="0"/>
                  <a:ea typeface="Marcellus" pitchFamily="34" charset="-122"/>
                  <a:cs typeface="Marcellus" pitchFamily="34" charset="-120"/>
                </a:rPr>
                <a:t>Flexibilité programmable</a:t>
              </a:r>
              <a:endParaRPr lang="en-US" sz="2150" dirty="0"/>
            </a:p>
          </p:txBody>
        </p:sp>
        <p:sp>
          <p:nvSpPr>
            <p:cNvPr id="29" name="Text 7"/>
            <p:cNvSpPr/>
            <p:nvPr/>
          </p:nvSpPr>
          <p:spPr>
            <a:xfrm>
              <a:off x="1308378" y="6828949"/>
              <a:ext cx="7157204" cy="503873"/>
            </a:xfrm>
            <a:prstGeom prst="rect">
              <a:avLst/>
            </a:prstGeom>
            <a:noFill/>
            <a:ln/>
          </p:spPr>
          <p:txBody>
            <a:bodyPr wrap="square" lIns="0" tIns="0" rIns="0" bIns="0" rtlCol="0" anchor="t"/>
            <a:lstStyle/>
            <a:p>
              <a:pPr marL="0" indent="0" algn="l">
                <a:lnSpc>
                  <a:spcPts val="1950"/>
                </a:lnSpc>
                <a:buNone/>
              </a:pPr>
              <a:r>
                <a:rPr lang="en-US" sz="1500" dirty="0">
                  <a:solidFill>
                    <a:srgbClr val="67534F"/>
                  </a:solidFill>
                  <a:latin typeface="Montserrat" pitchFamily="34" charset="0"/>
                  <a:ea typeface="Montserrat" pitchFamily="34" charset="-122"/>
                  <a:cs typeface="Montserrat" pitchFamily="34" charset="-120"/>
                </a:rPr>
                <a:t>Programmation en Python pour créer des workflows dynamiques et adaptatifs.</a:t>
              </a:r>
              <a:endParaRPr lang="en-US" sz="1500" dirty="0"/>
            </a:p>
          </p:txBody>
        </p:sp>
      </p:grpSp>
    </p:spTree>
    <p:extLst>
      <p:ext uri="{BB962C8B-B14F-4D97-AF65-F5344CB8AC3E}">
        <p14:creationId xmlns:p14="http://schemas.microsoft.com/office/powerpoint/2010/main" val="1737176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p:cNvGrpSpPr/>
          <p:nvPr/>
        </p:nvGrpSpPr>
        <p:grpSpPr>
          <a:xfrm>
            <a:off x="155275" y="0"/>
            <a:ext cx="12036725" cy="6858000"/>
            <a:chOff x="760095" y="0"/>
            <a:chExt cx="13870305" cy="8229600"/>
          </a:xfrm>
        </p:grpSpPr>
        <p:pic>
          <p:nvPicPr>
            <p:cNvPr id="25" name="Image 0" descr="preencoded.png"/>
            <p:cNvPicPr>
              <a:picLocks noChangeAspect="1"/>
            </p:cNvPicPr>
            <p:nvPr/>
          </p:nvPicPr>
          <p:blipFill>
            <a:blip r:embed="rId2"/>
            <a:stretch>
              <a:fillRect/>
            </a:stretch>
          </p:blipFill>
          <p:spPr>
            <a:xfrm>
              <a:off x="8869680" y="0"/>
              <a:ext cx="5760720" cy="8229600"/>
            </a:xfrm>
            <a:prstGeom prst="rect">
              <a:avLst/>
            </a:prstGeom>
          </p:spPr>
        </p:pic>
        <p:sp>
          <p:nvSpPr>
            <p:cNvPr id="26" name="Text 0"/>
            <p:cNvSpPr/>
            <p:nvPr/>
          </p:nvSpPr>
          <p:spPr>
            <a:xfrm>
              <a:off x="760095" y="735568"/>
              <a:ext cx="7175778" cy="811649"/>
            </a:xfrm>
            <a:prstGeom prst="rect">
              <a:avLst/>
            </a:prstGeom>
            <a:noFill/>
            <a:ln/>
          </p:spPr>
          <p:txBody>
            <a:bodyPr wrap="none" lIns="0" tIns="0" rIns="0" bIns="0" rtlCol="0" anchor="t"/>
            <a:lstStyle/>
            <a:p>
              <a:pPr marL="0" indent="0" algn="l">
                <a:lnSpc>
                  <a:spcPts val="6350"/>
                </a:lnSpc>
                <a:buNone/>
              </a:pPr>
              <a:r>
                <a:rPr lang="en-US" sz="4900" dirty="0">
                  <a:solidFill>
                    <a:srgbClr val="532418"/>
                  </a:solidFill>
                  <a:latin typeface="Marcellus" pitchFamily="34" charset="0"/>
                  <a:ea typeface="Marcellus" pitchFamily="34" charset="-122"/>
                  <a:cs typeface="Marcellus" pitchFamily="34" charset="-120"/>
                </a:rPr>
                <a:t>Architecture clé d'Airflow</a:t>
              </a:r>
              <a:endParaRPr lang="en-US" sz="4900" dirty="0"/>
            </a:p>
          </p:txBody>
        </p:sp>
        <p:sp>
          <p:nvSpPr>
            <p:cNvPr id="27" name="Shape 1"/>
            <p:cNvSpPr/>
            <p:nvPr/>
          </p:nvSpPr>
          <p:spPr>
            <a:xfrm>
              <a:off x="760095" y="1872972"/>
              <a:ext cx="7623810" cy="5620941"/>
            </a:xfrm>
            <a:prstGeom prst="roundRect">
              <a:avLst>
                <a:gd name="adj" fmla="val 1623"/>
              </a:avLst>
            </a:prstGeom>
            <a:solidFill>
              <a:srgbClr val="FFFFF4"/>
            </a:solidFill>
            <a:ln w="22860">
              <a:solidFill>
                <a:srgbClr val="FFE0CC"/>
              </a:solidFill>
              <a:prstDash val="solid"/>
            </a:ln>
          </p:spPr>
        </p:sp>
        <p:sp>
          <p:nvSpPr>
            <p:cNvPr id="28" name="Shape 2"/>
            <p:cNvSpPr/>
            <p:nvPr/>
          </p:nvSpPr>
          <p:spPr>
            <a:xfrm>
              <a:off x="782955" y="1895832"/>
              <a:ext cx="7578090" cy="1534954"/>
            </a:xfrm>
            <a:prstGeom prst="roundRect">
              <a:avLst>
                <a:gd name="adj" fmla="val 5942"/>
              </a:avLst>
            </a:prstGeom>
            <a:solidFill>
              <a:srgbClr val="FFFFF4"/>
            </a:solidFill>
            <a:ln/>
          </p:spPr>
        </p:sp>
        <p:sp>
          <p:nvSpPr>
            <p:cNvPr id="29" name="Text 3"/>
            <p:cNvSpPr/>
            <p:nvPr/>
          </p:nvSpPr>
          <p:spPr>
            <a:xfrm>
              <a:off x="1000125" y="2113002"/>
              <a:ext cx="3121819" cy="405765"/>
            </a:xfrm>
            <a:prstGeom prst="rect">
              <a:avLst/>
            </a:prstGeom>
            <a:noFill/>
            <a:ln/>
          </p:spPr>
          <p:txBody>
            <a:bodyPr wrap="none" lIns="0" tIns="0" rIns="0" bIns="0" rtlCol="0" anchor="t"/>
            <a:lstStyle/>
            <a:p>
              <a:pPr marL="0" indent="0" algn="l">
                <a:lnSpc>
                  <a:spcPts val="3150"/>
                </a:lnSpc>
                <a:buNone/>
              </a:pPr>
              <a:r>
                <a:rPr lang="en-US" sz="2450" dirty="0">
                  <a:solidFill>
                    <a:srgbClr val="67534F"/>
                  </a:solidFill>
                  <a:latin typeface="Marcellus" pitchFamily="34" charset="0"/>
                  <a:ea typeface="Marcellus" pitchFamily="34" charset="-122"/>
                  <a:cs typeface="Marcellus" pitchFamily="34" charset="-120"/>
                </a:rPr>
                <a:t>Scheduler</a:t>
              </a:r>
              <a:endParaRPr lang="en-US" sz="2450" dirty="0"/>
            </a:p>
          </p:txBody>
        </p:sp>
        <p:sp>
          <p:nvSpPr>
            <p:cNvPr id="30" name="Text 4"/>
            <p:cNvSpPr/>
            <p:nvPr/>
          </p:nvSpPr>
          <p:spPr>
            <a:xfrm>
              <a:off x="1000125" y="2649022"/>
              <a:ext cx="7143750" cy="564594"/>
            </a:xfrm>
            <a:prstGeom prst="rect">
              <a:avLst/>
            </a:prstGeom>
            <a:noFill/>
            <a:ln/>
          </p:spPr>
          <p:txBody>
            <a:bodyPr wrap="square" lIns="0" tIns="0" rIns="0" bIns="0" rtlCol="0" anchor="t"/>
            <a:lstStyle/>
            <a:p>
              <a:pPr marL="0" indent="0" algn="l">
                <a:lnSpc>
                  <a:spcPts val="2200"/>
                </a:lnSpc>
                <a:buNone/>
              </a:pPr>
              <a:r>
                <a:rPr lang="en-US" sz="1700" dirty="0">
                  <a:solidFill>
                    <a:srgbClr val="67534F"/>
                  </a:solidFill>
                  <a:latin typeface="Montserrat" pitchFamily="34" charset="0"/>
                  <a:ea typeface="Montserrat" pitchFamily="34" charset="-122"/>
                  <a:cs typeface="Montserrat" pitchFamily="34" charset="-120"/>
                </a:rPr>
                <a:t>Planifie l'exécution des DAGs selon les dépendances et les calendriers.</a:t>
              </a:r>
              <a:endParaRPr lang="en-US" sz="1700" dirty="0"/>
            </a:p>
          </p:txBody>
        </p:sp>
        <p:sp>
          <p:nvSpPr>
            <p:cNvPr id="31" name="Shape 5"/>
            <p:cNvSpPr/>
            <p:nvPr/>
          </p:nvSpPr>
          <p:spPr>
            <a:xfrm>
              <a:off x="782955" y="3430786"/>
              <a:ext cx="7578090" cy="1534954"/>
            </a:xfrm>
            <a:prstGeom prst="rect">
              <a:avLst/>
            </a:prstGeom>
            <a:solidFill>
              <a:srgbClr val="FFFFF4"/>
            </a:solidFill>
            <a:ln/>
          </p:spPr>
        </p:sp>
        <p:sp>
          <p:nvSpPr>
            <p:cNvPr id="32" name="Shape 6"/>
            <p:cNvSpPr/>
            <p:nvPr/>
          </p:nvSpPr>
          <p:spPr>
            <a:xfrm>
              <a:off x="782955" y="3430786"/>
              <a:ext cx="7578090" cy="30480"/>
            </a:xfrm>
            <a:prstGeom prst="roundRect">
              <a:avLst>
                <a:gd name="adj" fmla="val 299258"/>
              </a:avLst>
            </a:prstGeom>
            <a:solidFill>
              <a:srgbClr val="FFE0CC"/>
            </a:solidFill>
            <a:ln/>
          </p:spPr>
        </p:sp>
        <p:sp>
          <p:nvSpPr>
            <p:cNvPr id="33" name="Text 7"/>
            <p:cNvSpPr/>
            <p:nvPr/>
          </p:nvSpPr>
          <p:spPr>
            <a:xfrm>
              <a:off x="1000125" y="3647956"/>
              <a:ext cx="3121819" cy="405765"/>
            </a:xfrm>
            <a:prstGeom prst="rect">
              <a:avLst/>
            </a:prstGeom>
            <a:noFill/>
            <a:ln/>
          </p:spPr>
          <p:txBody>
            <a:bodyPr wrap="none" lIns="0" tIns="0" rIns="0" bIns="0" rtlCol="0" anchor="t"/>
            <a:lstStyle/>
            <a:p>
              <a:pPr marL="0" indent="0" algn="l">
                <a:lnSpc>
                  <a:spcPts val="3150"/>
                </a:lnSpc>
                <a:buNone/>
              </a:pPr>
              <a:r>
                <a:rPr lang="en-US" sz="2450" dirty="0">
                  <a:solidFill>
                    <a:srgbClr val="67534F"/>
                  </a:solidFill>
                  <a:latin typeface="Marcellus" pitchFamily="34" charset="0"/>
                  <a:ea typeface="Marcellus" pitchFamily="34" charset="-122"/>
                  <a:cs typeface="Marcellus" pitchFamily="34" charset="-120"/>
                </a:rPr>
                <a:t>Workers</a:t>
              </a:r>
              <a:endParaRPr lang="en-US" sz="2450" dirty="0"/>
            </a:p>
          </p:txBody>
        </p:sp>
        <p:sp>
          <p:nvSpPr>
            <p:cNvPr id="34" name="Text 8"/>
            <p:cNvSpPr/>
            <p:nvPr/>
          </p:nvSpPr>
          <p:spPr>
            <a:xfrm>
              <a:off x="1000125" y="4183975"/>
              <a:ext cx="7143750" cy="564594"/>
            </a:xfrm>
            <a:prstGeom prst="rect">
              <a:avLst/>
            </a:prstGeom>
            <a:noFill/>
            <a:ln/>
          </p:spPr>
          <p:txBody>
            <a:bodyPr wrap="square" lIns="0" tIns="0" rIns="0" bIns="0" rtlCol="0" anchor="t"/>
            <a:lstStyle/>
            <a:p>
              <a:pPr marL="0" indent="0" algn="l">
                <a:lnSpc>
                  <a:spcPts val="2200"/>
                </a:lnSpc>
                <a:buNone/>
              </a:pPr>
              <a:r>
                <a:rPr lang="en-US" sz="1700" dirty="0">
                  <a:solidFill>
                    <a:srgbClr val="67534F"/>
                  </a:solidFill>
                  <a:latin typeface="Montserrat" pitchFamily="34" charset="0"/>
                  <a:ea typeface="Montserrat" pitchFamily="34" charset="-122"/>
                  <a:cs typeface="Montserrat" pitchFamily="34" charset="-120"/>
                </a:rPr>
                <a:t>Exécutent les tâches en parallèle dans un environnement distribué.</a:t>
              </a:r>
              <a:endParaRPr lang="en-US" sz="1700" dirty="0"/>
            </a:p>
          </p:txBody>
        </p:sp>
        <p:sp>
          <p:nvSpPr>
            <p:cNvPr id="35" name="Shape 9"/>
            <p:cNvSpPr/>
            <p:nvPr/>
          </p:nvSpPr>
          <p:spPr>
            <a:xfrm>
              <a:off x="782955" y="4965740"/>
              <a:ext cx="7578090" cy="1252657"/>
            </a:xfrm>
            <a:prstGeom prst="rect">
              <a:avLst/>
            </a:prstGeom>
            <a:solidFill>
              <a:srgbClr val="FFFFF4"/>
            </a:solidFill>
            <a:ln/>
          </p:spPr>
        </p:sp>
        <p:sp>
          <p:nvSpPr>
            <p:cNvPr id="36" name="Shape 10"/>
            <p:cNvSpPr/>
            <p:nvPr/>
          </p:nvSpPr>
          <p:spPr>
            <a:xfrm>
              <a:off x="782955" y="4965740"/>
              <a:ext cx="7578090" cy="30480"/>
            </a:xfrm>
            <a:prstGeom prst="roundRect">
              <a:avLst>
                <a:gd name="adj" fmla="val 299258"/>
              </a:avLst>
            </a:prstGeom>
            <a:solidFill>
              <a:srgbClr val="FFE0CC"/>
            </a:solidFill>
            <a:ln/>
          </p:spPr>
        </p:sp>
        <p:sp>
          <p:nvSpPr>
            <p:cNvPr id="37" name="Text 11"/>
            <p:cNvSpPr/>
            <p:nvPr/>
          </p:nvSpPr>
          <p:spPr>
            <a:xfrm>
              <a:off x="1000125" y="5182910"/>
              <a:ext cx="3121819" cy="405765"/>
            </a:xfrm>
            <a:prstGeom prst="rect">
              <a:avLst/>
            </a:prstGeom>
            <a:noFill/>
            <a:ln/>
          </p:spPr>
          <p:txBody>
            <a:bodyPr wrap="none" lIns="0" tIns="0" rIns="0" bIns="0" rtlCol="0" anchor="t"/>
            <a:lstStyle/>
            <a:p>
              <a:pPr marL="0" indent="0" algn="l">
                <a:lnSpc>
                  <a:spcPts val="3150"/>
                </a:lnSpc>
                <a:buNone/>
              </a:pPr>
              <a:r>
                <a:rPr lang="en-US" sz="2450" dirty="0">
                  <a:solidFill>
                    <a:srgbClr val="67534F"/>
                  </a:solidFill>
                  <a:latin typeface="Marcellus" pitchFamily="34" charset="0"/>
                  <a:ea typeface="Marcellus" pitchFamily="34" charset="-122"/>
                  <a:cs typeface="Marcellus" pitchFamily="34" charset="-120"/>
                </a:rPr>
                <a:t>Metadata DB</a:t>
              </a:r>
              <a:endParaRPr lang="en-US" sz="2450" dirty="0"/>
            </a:p>
          </p:txBody>
        </p:sp>
        <p:sp>
          <p:nvSpPr>
            <p:cNvPr id="38" name="Text 12"/>
            <p:cNvSpPr/>
            <p:nvPr/>
          </p:nvSpPr>
          <p:spPr>
            <a:xfrm>
              <a:off x="1000125" y="5718929"/>
              <a:ext cx="7143750" cy="282297"/>
            </a:xfrm>
            <a:prstGeom prst="rect">
              <a:avLst/>
            </a:prstGeom>
            <a:noFill/>
            <a:ln/>
          </p:spPr>
          <p:txBody>
            <a:bodyPr wrap="none" lIns="0" tIns="0" rIns="0" bIns="0" rtlCol="0" anchor="t"/>
            <a:lstStyle/>
            <a:p>
              <a:pPr marL="0" indent="0" algn="l">
                <a:lnSpc>
                  <a:spcPts val="2200"/>
                </a:lnSpc>
                <a:buNone/>
              </a:pPr>
              <a:r>
                <a:rPr lang="en-US" sz="1700" dirty="0">
                  <a:solidFill>
                    <a:srgbClr val="67534F"/>
                  </a:solidFill>
                  <a:latin typeface="Montserrat" pitchFamily="34" charset="0"/>
                  <a:ea typeface="Montserrat" pitchFamily="34" charset="-122"/>
                  <a:cs typeface="Montserrat" pitchFamily="34" charset="-120"/>
                </a:rPr>
                <a:t>Stocke l'état des tâches, workflows et historique d'exécution.</a:t>
              </a:r>
              <a:endParaRPr lang="en-US" sz="1700" dirty="0"/>
            </a:p>
          </p:txBody>
        </p:sp>
        <p:sp>
          <p:nvSpPr>
            <p:cNvPr id="39" name="Shape 13"/>
            <p:cNvSpPr/>
            <p:nvPr/>
          </p:nvSpPr>
          <p:spPr>
            <a:xfrm>
              <a:off x="782955" y="6218396"/>
              <a:ext cx="7578090" cy="1252657"/>
            </a:xfrm>
            <a:prstGeom prst="rect">
              <a:avLst/>
            </a:prstGeom>
            <a:solidFill>
              <a:srgbClr val="FFFFF4"/>
            </a:solidFill>
            <a:ln/>
          </p:spPr>
        </p:sp>
        <p:sp>
          <p:nvSpPr>
            <p:cNvPr id="40" name="Shape 14"/>
            <p:cNvSpPr/>
            <p:nvPr/>
          </p:nvSpPr>
          <p:spPr>
            <a:xfrm>
              <a:off x="782955" y="6218396"/>
              <a:ext cx="7578090" cy="30480"/>
            </a:xfrm>
            <a:prstGeom prst="roundRect">
              <a:avLst>
                <a:gd name="adj" fmla="val 299258"/>
              </a:avLst>
            </a:prstGeom>
            <a:solidFill>
              <a:srgbClr val="FFE0CC"/>
            </a:solidFill>
            <a:ln/>
          </p:spPr>
        </p:sp>
        <p:sp>
          <p:nvSpPr>
            <p:cNvPr id="41" name="Text 15"/>
            <p:cNvSpPr/>
            <p:nvPr/>
          </p:nvSpPr>
          <p:spPr>
            <a:xfrm>
              <a:off x="1000125" y="6435566"/>
              <a:ext cx="3121819" cy="405765"/>
            </a:xfrm>
            <a:prstGeom prst="rect">
              <a:avLst/>
            </a:prstGeom>
            <a:noFill/>
            <a:ln/>
          </p:spPr>
          <p:txBody>
            <a:bodyPr wrap="none" lIns="0" tIns="0" rIns="0" bIns="0" rtlCol="0" anchor="t"/>
            <a:lstStyle/>
            <a:p>
              <a:pPr marL="0" indent="0" algn="l">
                <a:lnSpc>
                  <a:spcPts val="3150"/>
                </a:lnSpc>
                <a:buNone/>
              </a:pPr>
              <a:r>
                <a:rPr lang="en-US" sz="2450" dirty="0">
                  <a:solidFill>
                    <a:srgbClr val="67534F"/>
                  </a:solidFill>
                  <a:latin typeface="Marcellus" pitchFamily="34" charset="0"/>
                  <a:ea typeface="Marcellus" pitchFamily="34" charset="-122"/>
                  <a:cs typeface="Marcellus" pitchFamily="34" charset="-120"/>
                </a:rPr>
                <a:t>Web UI</a:t>
              </a:r>
              <a:endParaRPr lang="en-US" sz="2450" dirty="0"/>
            </a:p>
          </p:txBody>
        </p:sp>
        <p:sp>
          <p:nvSpPr>
            <p:cNvPr id="42" name="Text 16"/>
            <p:cNvSpPr/>
            <p:nvPr/>
          </p:nvSpPr>
          <p:spPr>
            <a:xfrm>
              <a:off x="1000125" y="6971586"/>
              <a:ext cx="7143750" cy="282297"/>
            </a:xfrm>
            <a:prstGeom prst="rect">
              <a:avLst/>
            </a:prstGeom>
            <a:noFill/>
            <a:ln/>
          </p:spPr>
          <p:txBody>
            <a:bodyPr wrap="none" lIns="0" tIns="0" rIns="0" bIns="0" rtlCol="0" anchor="t"/>
            <a:lstStyle/>
            <a:p>
              <a:pPr marL="0" indent="0" algn="l">
                <a:lnSpc>
                  <a:spcPts val="2200"/>
                </a:lnSpc>
                <a:buNone/>
              </a:pPr>
              <a:r>
                <a:rPr lang="en-US" sz="1700" dirty="0">
                  <a:solidFill>
                    <a:srgbClr val="67534F"/>
                  </a:solidFill>
                  <a:latin typeface="Montserrat" pitchFamily="34" charset="0"/>
                  <a:ea typeface="Montserrat" pitchFamily="34" charset="-122"/>
                  <a:cs typeface="Montserrat" pitchFamily="34" charset="-120"/>
                </a:rPr>
                <a:t>Interface pour monitorer, déclencher et déboguer les workflows.</a:t>
              </a:r>
              <a:endParaRPr lang="en-US" sz="1700" dirty="0"/>
            </a:p>
          </p:txBody>
        </p:sp>
      </p:grpSp>
    </p:spTree>
    <p:extLst>
      <p:ext uri="{BB962C8B-B14F-4D97-AF65-F5344CB8AC3E}">
        <p14:creationId xmlns:p14="http://schemas.microsoft.com/office/powerpoint/2010/main" val="262056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46958" y="0"/>
            <a:ext cx="11887200" cy="6858000"/>
            <a:chOff x="793790" y="0"/>
            <a:chExt cx="13836610" cy="8229600"/>
          </a:xfrm>
        </p:grpSpPr>
        <p:pic>
          <p:nvPicPr>
            <p:cNvPr id="5" name="Image 0" descr="preencoded.png"/>
            <p:cNvPicPr>
              <a:picLocks noChangeAspect="1"/>
            </p:cNvPicPr>
            <p:nvPr/>
          </p:nvPicPr>
          <p:blipFill>
            <a:blip r:embed="rId2"/>
            <a:stretch>
              <a:fillRect/>
            </a:stretch>
          </p:blipFill>
          <p:spPr>
            <a:xfrm>
              <a:off x="8869680" y="0"/>
              <a:ext cx="5760720" cy="8229600"/>
            </a:xfrm>
            <a:prstGeom prst="rect">
              <a:avLst/>
            </a:prstGeom>
          </p:spPr>
        </p:pic>
        <p:sp>
          <p:nvSpPr>
            <p:cNvPr id="6" name="Text 0"/>
            <p:cNvSpPr/>
            <p:nvPr/>
          </p:nvSpPr>
          <p:spPr>
            <a:xfrm>
              <a:off x="793790" y="1931313"/>
              <a:ext cx="6521291" cy="847725"/>
            </a:xfrm>
            <a:prstGeom prst="rect">
              <a:avLst/>
            </a:prstGeom>
            <a:noFill/>
            <a:ln/>
          </p:spPr>
          <p:txBody>
            <a:bodyPr wrap="none" lIns="0" tIns="0" rIns="0" bIns="0" rtlCol="0" anchor="t"/>
            <a:lstStyle/>
            <a:p>
              <a:pPr marL="0" indent="0" algn="l">
                <a:lnSpc>
                  <a:spcPts val="6650"/>
                </a:lnSpc>
                <a:buNone/>
              </a:pPr>
              <a:r>
                <a:rPr lang="en-US" sz="5100" dirty="0">
                  <a:solidFill>
                    <a:srgbClr val="532418"/>
                  </a:solidFill>
                  <a:latin typeface="Marcellus" pitchFamily="34" charset="0"/>
                  <a:ea typeface="Marcellus" pitchFamily="34" charset="-122"/>
                  <a:cs typeface="Marcellus" pitchFamily="34" charset="-120"/>
                </a:rPr>
                <a:t>Composants essentiels</a:t>
              </a:r>
              <a:endParaRPr lang="en-US" sz="5100" dirty="0"/>
            </a:p>
          </p:txBody>
        </p:sp>
        <p:sp>
          <p:nvSpPr>
            <p:cNvPr id="7" name="Text 1"/>
            <p:cNvSpPr/>
            <p:nvPr/>
          </p:nvSpPr>
          <p:spPr>
            <a:xfrm>
              <a:off x="793790" y="3346013"/>
              <a:ext cx="3368993" cy="423863"/>
            </a:xfrm>
            <a:prstGeom prst="rect">
              <a:avLst/>
            </a:prstGeom>
            <a:noFill/>
            <a:ln/>
          </p:spPr>
          <p:txBody>
            <a:bodyPr wrap="none" lIns="0" tIns="0" rIns="0" bIns="0" rtlCol="0" anchor="t"/>
            <a:lstStyle/>
            <a:p>
              <a:pPr marL="0" indent="0" algn="l">
                <a:lnSpc>
                  <a:spcPts val="3300"/>
                </a:lnSpc>
                <a:buNone/>
              </a:pPr>
              <a:r>
                <a:rPr lang="en-US" sz="2550" dirty="0">
                  <a:solidFill>
                    <a:srgbClr val="532418"/>
                  </a:solidFill>
                  <a:latin typeface="Marcellus" pitchFamily="34" charset="0"/>
                  <a:ea typeface="Marcellus" pitchFamily="34" charset="-122"/>
                  <a:cs typeface="Marcellus" pitchFamily="34" charset="-120"/>
                </a:rPr>
                <a:t>Définition du workflow</a:t>
              </a:r>
              <a:endParaRPr lang="en-US" sz="2550" dirty="0"/>
            </a:p>
          </p:txBody>
        </p:sp>
        <p:sp>
          <p:nvSpPr>
            <p:cNvPr id="8" name="Text 2"/>
            <p:cNvSpPr/>
            <p:nvPr/>
          </p:nvSpPr>
          <p:spPr>
            <a:xfrm>
              <a:off x="793790" y="3996690"/>
              <a:ext cx="3501509" cy="589598"/>
            </a:xfrm>
            <a:prstGeom prst="rect">
              <a:avLst/>
            </a:prstGeom>
            <a:noFill/>
            <a:ln/>
          </p:spPr>
          <p:txBody>
            <a:bodyPr wrap="square" lIns="0" tIns="0" rIns="0" bIns="0" rtlCol="0" anchor="t"/>
            <a:lstStyle/>
            <a:p>
              <a:pPr marL="342900" indent="-342900" algn="l">
                <a:lnSpc>
                  <a:spcPts val="2300"/>
                </a:lnSpc>
                <a:buSzPct val="100000"/>
                <a:buChar char="•"/>
              </a:pPr>
              <a:r>
                <a:rPr lang="en-US" sz="1750" b="1" dirty="0">
                  <a:solidFill>
                    <a:srgbClr val="67534F"/>
                  </a:solidFill>
                  <a:latin typeface="Montserrat" pitchFamily="34" charset="0"/>
                  <a:ea typeface="Montserrat" pitchFamily="34" charset="-122"/>
                  <a:cs typeface="Montserrat" pitchFamily="34" charset="-120"/>
                </a:rPr>
                <a:t>DAG :</a:t>
              </a:r>
              <a:r>
                <a:rPr lang="en-US" sz="1750" dirty="0">
                  <a:solidFill>
                    <a:srgbClr val="67534F"/>
                  </a:solidFill>
                  <a:latin typeface="Montserrat" pitchFamily="34" charset="0"/>
                  <a:ea typeface="Montserrat" pitchFamily="34" charset="-122"/>
                  <a:cs typeface="Montserrat" pitchFamily="34" charset="-120"/>
                </a:rPr>
                <a:t> Script Python défini en Python</a:t>
              </a:r>
              <a:endParaRPr lang="en-US" sz="1750" dirty="0"/>
            </a:p>
          </p:txBody>
        </p:sp>
        <p:sp>
          <p:nvSpPr>
            <p:cNvPr id="9" name="Text 3"/>
            <p:cNvSpPr/>
            <p:nvPr/>
          </p:nvSpPr>
          <p:spPr>
            <a:xfrm>
              <a:off x="793790" y="4665583"/>
              <a:ext cx="3501509" cy="884396"/>
            </a:xfrm>
            <a:prstGeom prst="rect">
              <a:avLst/>
            </a:prstGeom>
            <a:noFill/>
            <a:ln/>
          </p:spPr>
          <p:txBody>
            <a:bodyPr wrap="square" lIns="0" tIns="0" rIns="0" bIns="0" rtlCol="0" anchor="t"/>
            <a:lstStyle/>
            <a:p>
              <a:pPr marL="342900" indent="-342900" algn="l">
                <a:lnSpc>
                  <a:spcPts val="2300"/>
                </a:lnSpc>
                <a:buSzPct val="100000"/>
                <a:buChar char="•"/>
              </a:pPr>
              <a:r>
                <a:rPr lang="en-US" sz="1750" b="1" dirty="0">
                  <a:solidFill>
                    <a:srgbClr val="67534F"/>
                  </a:solidFill>
                  <a:latin typeface="Montserrat" pitchFamily="34" charset="0"/>
                  <a:ea typeface="Montserrat" pitchFamily="34" charset="-122"/>
                  <a:cs typeface="Montserrat" pitchFamily="34" charset="-120"/>
                </a:rPr>
                <a:t>Operators :</a:t>
              </a:r>
              <a:r>
                <a:rPr lang="en-US" sz="1750" dirty="0">
                  <a:solidFill>
                    <a:srgbClr val="67534F"/>
                  </a:solidFill>
                  <a:latin typeface="Montserrat" pitchFamily="34" charset="0"/>
                  <a:ea typeface="Montserrat" pitchFamily="34" charset="-122"/>
                  <a:cs typeface="Montserrat" pitchFamily="34" charset="-120"/>
                </a:rPr>
                <a:t> Unités de travail (Python, Bash, Sensor)</a:t>
              </a:r>
              <a:endParaRPr lang="en-US" sz="1750" dirty="0"/>
            </a:p>
          </p:txBody>
        </p:sp>
        <p:sp>
          <p:nvSpPr>
            <p:cNvPr id="10" name="Text 4"/>
            <p:cNvSpPr/>
            <p:nvPr/>
          </p:nvSpPr>
          <p:spPr>
            <a:xfrm>
              <a:off x="793790" y="5629275"/>
              <a:ext cx="3501509" cy="589598"/>
            </a:xfrm>
            <a:prstGeom prst="rect">
              <a:avLst/>
            </a:prstGeom>
            <a:noFill/>
            <a:ln/>
          </p:spPr>
          <p:txBody>
            <a:bodyPr wrap="square" lIns="0" tIns="0" rIns="0" bIns="0" rtlCol="0" anchor="t"/>
            <a:lstStyle/>
            <a:p>
              <a:pPr marL="342900" indent="-342900" algn="l">
                <a:lnSpc>
                  <a:spcPts val="2300"/>
                </a:lnSpc>
                <a:buSzPct val="100000"/>
                <a:buChar char="•"/>
              </a:pPr>
              <a:r>
                <a:rPr lang="en-US" sz="1750" b="1" dirty="0">
                  <a:solidFill>
                    <a:srgbClr val="67534F"/>
                  </a:solidFill>
                  <a:latin typeface="Montserrat" pitchFamily="34" charset="0"/>
                  <a:ea typeface="Montserrat" pitchFamily="34" charset="-122"/>
                  <a:cs typeface="Montserrat" pitchFamily="34" charset="-120"/>
                </a:rPr>
                <a:t>Hooks :</a:t>
              </a:r>
              <a:r>
                <a:rPr lang="en-US" sz="1750" dirty="0">
                  <a:solidFill>
                    <a:srgbClr val="67534F"/>
                  </a:solidFill>
                  <a:latin typeface="Montserrat" pitchFamily="34" charset="0"/>
                  <a:ea typeface="Montserrat" pitchFamily="34" charset="-122"/>
                  <a:cs typeface="Montserrat" pitchFamily="34" charset="-120"/>
                </a:rPr>
                <a:t> Connecteurs vers systèmes externes</a:t>
              </a:r>
              <a:endParaRPr lang="en-US" sz="1750" dirty="0"/>
            </a:p>
          </p:txBody>
        </p:sp>
        <p:sp>
          <p:nvSpPr>
            <p:cNvPr id="11" name="Text 5"/>
            <p:cNvSpPr/>
            <p:nvPr/>
          </p:nvSpPr>
          <p:spPr>
            <a:xfrm>
              <a:off x="4856321" y="3346013"/>
              <a:ext cx="3260646" cy="423863"/>
            </a:xfrm>
            <a:prstGeom prst="rect">
              <a:avLst/>
            </a:prstGeom>
            <a:noFill/>
            <a:ln/>
          </p:spPr>
          <p:txBody>
            <a:bodyPr wrap="none" lIns="0" tIns="0" rIns="0" bIns="0" rtlCol="0" anchor="t"/>
            <a:lstStyle/>
            <a:p>
              <a:pPr marL="0" indent="0" algn="l">
                <a:lnSpc>
                  <a:spcPts val="3300"/>
                </a:lnSpc>
                <a:buNone/>
              </a:pPr>
              <a:r>
                <a:rPr lang="en-US" sz="2550" dirty="0">
                  <a:solidFill>
                    <a:srgbClr val="532418"/>
                  </a:solidFill>
                  <a:latin typeface="Marcellus" pitchFamily="34" charset="0"/>
                  <a:ea typeface="Marcellus" pitchFamily="34" charset="-122"/>
                  <a:cs typeface="Marcellus" pitchFamily="34" charset="-120"/>
                </a:rPr>
                <a:t>Exécution distribuée</a:t>
              </a:r>
              <a:endParaRPr lang="en-US" sz="2550" dirty="0"/>
            </a:p>
          </p:txBody>
        </p:sp>
        <p:sp>
          <p:nvSpPr>
            <p:cNvPr id="12" name="Text 6"/>
            <p:cNvSpPr/>
            <p:nvPr/>
          </p:nvSpPr>
          <p:spPr>
            <a:xfrm>
              <a:off x="4856321" y="3996690"/>
              <a:ext cx="3501509" cy="589598"/>
            </a:xfrm>
            <a:prstGeom prst="rect">
              <a:avLst/>
            </a:prstGeom>
            <a:noFill/>
            <a:ln/>
          </p:spPr>
          <p:txBody>
            <a:bodyPr wrap="square" lIns="0" tIns="0" rIns="0" bIns="0" rtlCol="0" anchor="t"/>
            <a:lstStyle/>
            <a:p>
              <a:pPr marL="342900" indent="-342900" algn="l">
                <a:lnSpc>
                  <a:spcPts val="2300"/>
                </a:lnSpc>
                <a:buSzPct val="100000"/>
                <a:buChar char="•"/>
              </a:pPr>
              <a:r>
                <a:rPr lang="en-US" sz="1750" b="1" dirty="0">
                  <a:solidFill>
                    <a:srgbClr val="67534F"/>
                  </a:solidFill>
                  <a:latin typeface="Montserrat" pitchFamily="34" charset="0"/>
                  <a:ea typeface="Montserrat" pitchFamily="34" charset="-122"/>
                  <a:cs typeface="Montserrat" pitchFamily="34" charset="-120"/>
                </a:rPr>
                <a:t>Local :</a:t>
              </a:r>
              <a:r>
                <a:rPr lang="en-US" sz="1750" dirty="0">
                  <a:solidFill>
                    <a:srgbClr val="67534F"/>
                  </a:solidFill>
                  <a:latin typeface="Montserrat" pitchFamily="34" charset="0"/>
                  <a:ea typeface="Montserrat" pitchFamily="34" charset="-122"/>
                  <a:cs typeface="Montserrat" pitchFamily="34" charset="-120"/>
                </a:rPr>
                <a:t> Exécution simple locale</a:t>
              </a:r>
              <a:endParaRPr lang="en-US" sz="1750" dirty="0"/>
            </a:p>
          </p:txBody>
        </p:sp>
        <p:sp>
          <p:nvSpPr>
            <p:cNvPr id="13" name="Text 7"/>
            <p:cNvSpPr/>
            <p:nvPr/>
          </p:nvSpPr>
          <p:spPr>
            <a:xfrm>
              <a:off x="4856321" y="4665583"/>
              <a:ext cx="3501509" cy="589598"/>
            </a:xfrm>
            <a:prstGeom prst="rect">
              <a:avLst/>
            </a:prstGeom>
            <a:noFill/>
            <a:ln/>
          </p:spPr>
          <p:txBody>
            <a:bodyPr wrap="square" lIns="0" tIns="0" rIns="0" bIns="0" rtlCol="0" anchor="t"/>
            <a:lstStyle/>
            <a:p>
              <a:pPr marL="342900" indent="-342900" algn="l">
                <a:lnSpc>
                  <a:spcPts val="2300"/>
                </a:lnSpc>
                <a:buSzPct val="100000"/>
                <a:buChar char="•"/>
              </a:pPr>
              <a:r>
                <a:rPr lang="en-US" sz="1750" b="1" dirty="0">
                  <a:solidFill>
                    <a:srgbClr val="67534F"/>
                  </a:solidFill>
                  <a:latin typeface="Montserrat" pitchFamily="34" charset="0"/>
                  <a:ea typeface="Montserrat" pitchFamily="34" charset="-122"/>
                  <a:cs typeface="Montserrat" pitchFamily="34" charset="-120"/>
                </a:rPr>
                <a:t>Celery :</a:t>
              </a:r>
              <a:r>
                <a:rPr lang="en-US" sz="1750" dirty="0">
                  <a:solidFill>
                    <a:srgbClr val="67534F"/>
                  </a:solidFill>
                  <a:latin typeface="Montserrat" pitchFamily="34" charset="0"/>
                  <a:ea typeface="Montserrat" pitchFamily="34" charset="-122"/>
                  <a:cs typeface="Montserrat" pitchFamily="34" charset="-120"/>
                </a:rPr>
                <a:t> Orchestration distribuée scalable</a:t>
              </a:r>
              <a:endParaRPr lang="en-US" sz="1750" dirty="0"/>
            </a:p>
          </p:txBody>
        </p:sp>
        <p:sp>
          <p:nvSpPr>
            <p:cNvPr id="14" name="Text 8"/>
            <p:cNvSpPr/>
            <p:nvPr/>
          </p:nvSpPr>
          <p:spPr>
            <a:xfrm>
              <a:off x="4856321" y="5334476"/>
              <a:ext cx="3501509" cy="589598"/>
            </a:xfrm>
            <a:prstGeom prst="rect">
              <a:avLst/>
            </a:prstGeom>
            <a:noFill/>
            <a:ln/>
          </p:spPr>
          <p:txBody>
            <a:bodyPr wrap="square" lIns="0" tIns="0" rIns="0" bIns="0" rtlCol="0" anchor="t"/>
            <a:lstStyle/>
            <a:p>
              <a:pPr marL="342900" indent="-342900" algn="l">
                <a:lnSpc>
                  <a:spcPts val="2300"/>
                </a:lnSpc>
                <a:buSzPct val="100000"/>
                <a:buChar char="•"/>
              </a:pPr>
              <a:r>
                <a:rPr lang="en-US" sz="1750" b="1" dirty="0">
                  <a:solidFill>
                    <a:srgbClr val="67534F"/>
                  </a:solidFill>
                  <a:latin typeface="Montserrat" pitchFamily="34" charset="0"/>
                  <a:ea typeface="Montserrat" pitchFamily="34" charset="-122"/>
                  <a:cs typeface="Montserrat" pitchFamily="34" charset="-120"/>
                </a:rPr>
                <a:t>Kubernetes :</a:t>
              </a:r>
              <a:r>
                <a:rPr lang="en-US" sz="1750" dirty="0">
                  <a:solidFill>
                    <a:srgbClr val="67534F"/>
                  </a:solidFill>
                  <a:latin typeface="Montserrat" pitchFamily="34" charset="0"/>
                  <a:ea typeface="Montserrat" pitchFamily="34" charset="-122"/>
                  <a:cs typeface="Montserrat" pitchFamily="34" charset="-120"/>
                </a:rPr>
                <a:t> Exécution containerisée cloud-native</a:t>
              </a:r>
              <a:endParaRPr lang="en-US" sz="1750" dirty="0"/>
            </a:p>
          </p:txBody>
        </p:sp>
      </p:grpSp>
    </p:spTree>
    <p:extLst>
      <p:ext uri="{BB962C8B-B14F-4D97-AF65-F5344CB8AC3E}">
        <p14:creationId xmlns:p14="http://schemas.microsoft.com/office/powerpoint/2010/main" val="396965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278456" y="357744"/>
            <a:ext cx="11913544" cy="5878286"/>
            <a:chOff x="278456" y="357744"/>
            <a:chExt cx="11913544" cy="5878286"/>
          </a:xfrm>
        </p:grpSpPr>
        <p:grpSp>
          <p:nvGrpSpPr>
            <p:cNvPr id="15" name="Groupe 14"/>
            <p:cNvGrpSpPr/>
            <p:nvPr/>
          </p:nvGrpSpPr>
          <p:grpSpPr>
            <a:xfrm>
              <a:off x="278456" y="357744"/>
              <a:ext cx="11913544" cy="5878286"/>
              <a:chOff x="793790" y="1181576"/>
              <a:chExt cx="13042821" cy="5866328"/>
            </a:xfrm>
          </p:grpSpPr>
          <p:sp>
            <p:nvSpPr>
              <p:cNvPr id="16" name="Text 0"/>
              <p:cNvSpPr/>
              <p:nvPr/>
            </p:nvSpPr>
            <p:spPr>
              <a:xfrm>
                <a:off x="793790" y="1181576"/>
                <a:ext cx="6521291" cy="847725"/>
              </a:xfrm>
              <a:prstGeom prst="rect">
                <a:avLst/>
              </a:prstGeom>
              <a:noFill/>
              <a:ln/>
            </p:spPr>
            <p:txBody>
              <a:bodyPr wrap="none" lIns="0" tIns="0" rIns="0" bIns="0" rtlCol="0" anchor="t"/>
              <a:lstStyle/>
              <a:p>
                <a:pPr marL="0" indent="0" algn="l">
                  <a:lnSpc>
                    <a:spcPts val="6650"/>
                  </a:lnSpc>
                  <a:buNone/>
                </a:pPr>
                <a:r>
                  <a:rPr lang="en-US" sz="5100" dirty="0">
                    <a:solidFill>
                      <a:srgbClr val="532418"/>
                    </a:solidFill>
                    <a:latin typeface="Marcellus" pitchFamily="34" charset="0"/>
                    <a:ea typeface="Marcellus" pitchFamily="34" charset="-122"/>
                    <a:cs typeface="Marcellus" pitchFamily="34" charset="-120"/>
                  </a:rPr>
                  <a:t>Cas d'usage concrets</a:t>
                </a:r>
                <a:endParaRPr lang="en-US" sz="5100" dirty="0"/>
              </a:p>
            </p:txBody>
          </p:sp>
          <p:sp>
            <p:nvSpPr>
              <p:cNvPr id="17" name="Text 1"/>
              <p:cNvSpPr/>
              <p:nvPr/>
            </p:nvSpPr>
            <p:spPr>
              <a:xfrm>
                <a:off x="1431846" y="2743200"/>
                <a:ext cx="3260646" cy="423863"/>
              </a:xfrm>
              <a:prstGeom prst="rect">
                <a:avLst/>
              </a:prstGeom>
              <a:noFill/>
              <a:ln/>
            </p:spPr>
            <p:txBody>
              <a:bodyPr wrap="none" lIns="0" tIns="0" rIns="0" bIns="0" rtlCol="0" anchor="t"/>
              <a:lstStyle/>
              <a:p>
                <a:pPr marL="0" indent="0" algn="r">
                  <a:lnSpc>
                    <a:spcPts val="3300"/>
                  </a:lnSpc>
                  <a:buNone/>
                </a:pPr>
                <a:r>
                  <a:rPr lang="en-US" sz="2550" dirty="0">
                    <a:solidFill>
                      <a:srgbClr val="67534F"/>
                    </a:solidFill>
                    <a:latin typeface="Marcellus" pitchFamily="34" charset="0"/>
                    <a:ea typeface="Marcellus" pitchFamily="34" charset="-122"/>
                    <a:cs typeface="Marcellus" pitchFamily="34" charset="-120"/>
                  </a:rPr>
                  <a:t>Data Engineering</a:t>
                </a:r>
                <a:endParaRPr lang="en-US" sz="2550" dirty="0"/>
              </a:p>
            </p:txBody>
          </p:sp>
          <p:sp>
            <p:nvSpPr>
              <p:cNvPr id="18" name="Text 2"/>
              <p:cNvSpPr/>
              <p:nvPr/>
            </p:nvSpPr>
            <p:spPr>
              <a:xfrm>
                <a:off x="793790" y="3303151"/>
                <a:ext cx="3898702" cy="1179195"/>
              </a:xfrm>
              <a:prstGeom prst="rect">
                <a:avLst/>
              </a:prstGeom>
              <a:noFill/>
              <a:ln/>
            </p:spPr>
            <p:txBody>
              <a:bodyPr wrap="square" lIns="0" tIns="0" rIns="0" bIns="0" rtlCol="0" anchor="t"/>
              <a:lstStyle/>
              <a:p>
                <a:pPr marL="0" indent="0" algn="r">
                  <a:lnSpc>
                    <a:spcPts val="2300"/>
                  </a:lnSpc>
                  <a:buNone/>
                </a:pPr>
                <a:r>
                  <a:rPr lang="en-US" sz="1750" dirty="0">
                    <a:solidFill>
                      <a:srgbClr val="67534F"/>
                    </a:solidFill>
                    <a:latin typeface="Montserrat" pitchFamily="34" charset="0"/>
                    <a:ea typeface="Montserrat" pitchFamily="34" charset="-122"/>
                    <a:cs typeface="Montserrat" pitchFamily="34" charset="-120"/>
                  </a:rPr>
                  <a:t>Pipelines ETL automatisés, robustes et reproductibles pour traiter des volumes massifs de données.</a:t>
                </a:r>
                <a:endParaRPr lang="en-US" sz="1750" dirty="0"/>
              </a:p>
            </p:txBody>
          </p:sp>
          <p:pic>
            <p:nvPicPr>
              <p:cNvPr id="19" name="Image 0" descr="preencoded.png"/>
              <p:cNvPicPr>
                <a:picLocks noChangeAspect="1"/>
              </p:cNvPicPr>
              <p:nvPr/>
            </p:nvPicPr>
            <p:blipFill>
              <a:blip r:embed="rId2"/>
              <a:stretch>
                <a:fillRect/>
              </a:stretch>
            </p:blipFill>
            <p:spPr>
              <a:xfrm>
                <a:off x="5032653" y="2482929"/>
                <a:ext cx="4564975" cy="4564975"/>
              </a:xfrm>
              <a:prstGeom prst="rect">
                <a:avLst/>
              </a:prstGeom>
            </p:spPr>
          </p:pic>
          <p:pic>
            <p:nvPicPr>
              <p:cNvPr id="20"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5633" y="3465790"/>
                <a:ext cx="339328" cy="339328"/>
              </a:xfrm>
              <a:prstGeom prst="rect">
                <a:avLst/>
              </a:prstGeom>
            </p:spPr>
          </p:pic>
          <p:sp>
            <p:nvSpPr>
              <p:cNvPr id="21" name="Text 3"/>
              <p:cNvSpPr/>
              <p:nvPr/>
            </p:nvSpPr>
            <p:spPr>
              <a:xfrm>
                <a:off x="9937790" y="2743200"/>
                <a:ext cx="3260646"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Machine Learning</a:t>
                </a:r>
                <a:endParaRPr lang="en-US" sz="2550" dirty="0"/>
              </a:p>
            </p:txBody>
          </p:sp>
          <p:sp>
            <p:nvSpPr>
              <p:cNvPr id="22" name="Text 4"/>
              <p:cNvSpPr/>
              <p:nvPr/>
            </p:nvSpPr>
            <p:spPr>
              <a:xfrm>
                <a:off x="9937790" y="3303151"/>
                <a:ext cx="3898821" cy="1179195"/>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Orchestration des phases d'entraînement, validation, déploiement et monitoring de modèles.</a:t>
                </a:r>
                <a:endParaRPr lang="en-US" sz="1750" dirty="0"/>
              </a:p>
            </p:txBody>
          </p:sp>
          <p:pic>
            <p:nvPicPr>
              <p:cNvPr id="23" name="Image 2" descr="preencoded.png"/>
              <p:cNvPicPr>
                <a:picLocks noChangeAspect="1"/>
              </p:cNvPicPr>
              <p:nvPr/>
            </p:nvPicPr>
            <p:blipFill>
              <a:blip r:embed="rId5"/>
              <a:stretch>
                <a:fillRect/>
              </a:stretch>
            </p:blipFill>
            <p:spPr>
              <a:xfrm>
                <a:off x="5032653" y="2482929"/>
                <a:ext cx="4564975" cy="4564975"/>
              </a:xfrm>
              <a:prstGeom prst="rect">
                <a:avLst/>
              </a:prstGeom>
            </p:spPr>
          </p:pic>
          <p:pic>
            <p:nvPicPr>
              <p:cNvPr id="24"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5201" y="3465790"/>
                <a:ext cx="339328" cy="339328"/>
              </a:xfrm>
              <a:prstGeom prst="rect">
                <a:avLst/>
              </a:prstGeom>
            </p:spPr>
          </p:pic>
          <p:sp>
            <p:nvSpPr>
              <p:cNvPr id="25" name="Text 5"/>
              <p:cNvSpPr/>
              <p:nvPr/>
            </p:nvSpPr>
            <p:spPr>
              <a:xfrm>
                <a:off x="9937790" y="5343168"/>
                <a:ext cx="3260646"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Analytique</a:t>
                </a:r>
                <a:endParaRPr lang="en-US" sz="2550" dirty="0"/>
              </a:p>
            </p:txBody>
          </p:sp>
          <p:sp>
            <p:nvSpPr>
              <p:cNvPr id="26" name="Text 6"/>
              <p:cNvSpPr/>
              <p:nvPr/>
            </p:nvSpPr>
            <p:spPr>
              <a:xfrm>
                <a:off x="9937790" y="5903119"/>
                <a:ext cx="3898821" cy="884396"/>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Calculs de métriques, A/B testing automatisé, reporting décisionnel en temps réel.</a:t>
                </a:r>
                <a:endParaRPr lang="en-US" sz="1750" dirty="0"/>
              </a:p>
            </p:txBody>
          </p:sp>
          <p:pic>
            <p:nvPicPr>
              <p:cNvPr id="27" name="Image 4" descr="preencoded.png"/>
              <p:cNvPicPr>
                <a:picLocks noChangeAspect="1"/>
              </p:cNvPicPr>
              <p:nvPr/>
            </p:nvPicPr>
            <p:blipFill>
              <a:blip r:embed="rId8"/>
              <a:stretch>
                <a:fillRect/>
              </a:stretch>
            </p:blipFill>
            <p:spPr>
              <a:xfrm>
                <a:off x="5032653" y="2482929"/>
                <a:ext cx="4564975" cy="4564975"/>
              </a:xfrm>
              <a:prstGeom prst="rect">
                <a:avLst/>
              </a:prstGeom>
            </p:spPr>
          </p:pic>
          <p:pic>
            <p:nvPicPr>
              <p:cNvPr id="28" name="Image 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75201" y="5725358"/>
                <a:ext cx="339328" cy="339328"/>
              </a:xfrm>
              <a:prstGeom prst="rect">
                <a:avLst/>
              </a:prstGeom>
            </p:spPr>
          </p:pic>
          <p:sp>
            <p:nvSpPr>
              <p:cNvPr id="29" name="Text 7"/>
              <p:cNvSpPr/>
              <p:nvPr/>
            </p:nvSpPr>
            <p:spPr>
              <a:xfrm>
                <a:off x="1431846" y="5343168"/>
                <a:ext cx="3260646" cy="423863"/>
              </a:xfrm>
              <a:prstGeom prst="rect">
                <a:avLst/>
              </a:prstGeom>
              <a:noFill/>
              <a:ln/>
            </p:spPr>
            <p:txBody>
              <a:bodyPr wrap="none" lIns="0" tIns="0" rIns="0" bIns="0" rtlCol="0" anchor="t"/>
              <a:lstStyle/>
              <a:p>
                <a:pPr marL="0" indent="0" algn="r">
                  <a:lnSpc>
                    <a:spcPts val="3300"/>
                  </a:lnSpc>
                  <a:buNone/>
                </a:pPr>
                <a:r>
                  <a:rPr lang="en-US" sz="2550" dirty="0">
                    <a:solidFill>
                      <a:srgbClr val="67534F"/>
                    </a:solidFill>
                    <a:latin typeface="Marcellus" pitchFamily="34" charset="0"/>
                    <a:ea typeface="Marcellus" pitchFamily="34" charset="-122"/>
                    <a:cs typeface="Marcellus" pitchFamily="34" charset="-120"/>
                  </a:rPr>
                  <a:t>Maintenance</a:t>
                </a:r>
                <a:endParaRPr lang="en-US" sz="2550" dirty="0"/>
              </a:p>
            </p:txBody>
          </p:sp>
          <p:sp>
            <p:nvSpPr>
              <p:cNvPr id="30" name="Text 8"/>
              <p:cNvSpPr/>
              <p:nvPr/>
            </p:nvSpPr>
            <p:spPr>
              <a:xfrm>
                <a:off x="793790" y="5903119"/>
                <a:ext cx="3898702" cy="884396"/>
              </a:xfrm>
              <a:prstGeom prst="rect">
                <a:avLst/>
              </a:prstGeom>
              <a:noFill/>
              <a:ln/>
            </p:spPr>
            <p:txBody>
              <a:bodyPr wrap="square" lIns="0" tIns="0" rIns="0" bIns="0" rtlCol="0" anchor="t"/>
              <a:lstStyle/>
              <a:p>
                <a:pPr marL="0" indent="0" algn="r">
                  <a:lnSpc>
                    <a:spcPts val="2300"/>
                  </a:lnSpc>
                  <a:buNone/>
                </a:pPr>
                <a:r>
                  <a:rPr lang="en-US" sz="1750" dirty="0">
                    <a:solidFill>
                      <a:srgbClr val="67534F"/>
                    </a:solidFill>
                    <a:latin typeface="Montserrat" pitchFamily="34" charset="0"/>
                    <a:ea typeface="Montserrat" pitchFamily="34" charset="-122"/>
                    <a:cs typeface="Montserrat" pitchFamily="34" charset="-120"/>
                  </a:rPr>
                  <a:t>Nettoyage de données, gestion des ressources et optimisation des systèmes.</a:t>
                </a:r>
                <a:endParaRPr lang="en-US" sz="1750" dirty="0"/>
              </a:p>
            </p:txBody>
          </p:sp>
          <p:pic>
            <p:nvPicPr>
              <p:cNvPr id="31" name="Image 6" descr="preencoded.png"/>
              <p:cNvPicPr>
                <a:picLocks noChangeAspect="1"/>
              </p:cNvPicPr>
              <p:nvPr/>
            </p:nvPicPr>
            <p:blipFill>
              <a:blip r:embed="rId11"/>
              <a:stretch>
                <a:fillRect/>
              </a:stretch>
            </p:blipFill>
            <p:spPr>
              <a:xfrm>
                <a:off x="5032653" y="2482929"/>
                <a:ext cx="4564975" cy="4564975"/>
              </a:xfrm>
              <a:prstGeom prst="rect">
                <a:avLst/>
              </a:prstGeom>
            </p:spPr>
          </p:pic>
          <p:pic>
            <p:nvPicPr>
              <p:cNvPr id="32" name="Image 7"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5633" y="5725358"/>
                <a:ext cx="339328" cy="339328"/>
              </a:xfrm>
              <a:prstGeom prst="rect">
                <a:avLst/>
              </a:prstGeom>
            </p:spPr>
          </p:pic>
        </p:grpSp>
        <p:pic>
          <p:nvPicPr>
            <p:cNvPr id="2" name="Image 1"/>
            <p:cNvPicPr>
              <a:picLocks noChangeAspect="1"/>
            </p:cNvPicPr>
            <p:nvPr/>
          </p:nvPicPr>
          <p:blipFill>
            <a:blip r:embed="rId14"/>
            <a:stretch>
              <a:fillRect/>
            </a:stretch>
          </p:blipFill>
          <p:spPr>
            <a:xfrm>
              <a:off x="6914609" y="4741308"/>
              <a:ext cx="704948" cy="762106"/>
            </a:xfrm>
            <a:prstGeom prst="rect">
              <a:avLst/>
            </a:prstGeom>
          </p:spPr>
        </p:pic>
        <p:pic>
          <p:nvPicPr>
            <p:cNvPr id="4" name="Imag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88785" y="4781745"/>
              <a:ext cx="628738" cy="781159"/>
            </a:xfrm>
            <a:prstGeom prst="rect">
              <a:avLst/>
            </a:prstGeom>
          </p:spPr>
        </p:pic>
        <p:pic>
          <p:nvPicPr>
            <p:cNvPr id="5" name="Imag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24082" y="2421281"/>
              <a:ext cx="1086002" cy="790685"/>
            </a:xfrm>
            <a:prstGeom prst="rect">
              <a:avLst/>
            </a:prstGeom>
          </p:spPr>
        </p:pic>
        <p:pic>
          <p:nvPicPr>
            <p:cNvPr id="6" name="Imag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64942" y="2500264"/>
              <a:ext cx="826831" cy="711702"/>
            </a:xfrm>
            <a:prstGeom prst="rect">
              <a:avLst/>
            </a:prstGeom>
          </p:spPr>
        </p:pic>
      </p:grpSp>
    </p:spTree>
    <p:extLst>
      <p:ext uri="{BB962C8B-B14F-4D97-AF65-F5344CB8AC3E}">
        <p14:creationId xmlns:p14="http://schemas.microsoft.com/office/powerpoint/2010/main" val="178845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0"/>
            <a:ext cx="11985171" cy="6858000"/>
            <a:chOff x="0" y="0"/>
            <a:chExt cx="13944719" cy="8229600"/>
          </a:xfrm>
        </p:grpSpPr>
        <p:pic>
          <p:nvPicPr>
            <p:cNvPr id="5" name="Image 0" descr="preencoded.png"/>
            <p:cNvPicPr>
              <a:picLocks noChangeAspect="1"/>
            </p:cNvPicPr>
            <p:nvPr/>
          </p:nvPicPr>
          <p:blipFill>
            <a:blip r:embed="rId2"/>
            <a:stretch>
              <a:fillRect/>
            </a:stretch>
          </p:blipFill>
          <p:spPr>
            <a:xfrm>
              <a:off x="0" y="0"/>
              <a:ext cx="5760720" cy="8229600"/>
            </a:xfrm>
            <a:prstGeom prst="rect">
              <a:avLst/>
            </a:prstGeom>
          </p:spPr>
        </p:pic>
        <p:sp>
          <p:nvSpPr>
            <p:cNvPr id="6" name="Text 0"/>
            <p:cNvSpPr/>
            <p:nvPr/>
          </p:nvSpPr>
          <p:spPr>
            <a:xfrm>
              <a:off x="6172081" y="667107"/>
              <a:ext cx="7772638" cy="1464469"/>
            </a:xfrm>
            <a:prstGeom prst="rect">
              <a:avLst/>
            </a:prstGeom>
            <a:noFill/>
            <a:ln/>
          </p:spPr>
          <p:txBody>
            <a:bodyPr wrap="square" lIns="0" tIns="0" rIns="0" bIns="0" rtlCol="0" anchor="t"/>
            <a:lstStyle/>
            <a:p>
              <a:pPr marL="0" indent="0" algn="l">
                <a:lnSpc>
                  <a:spcPts val="5750"/>
                </a:lnSpc>
                <a:buNone/>
              </a:pPr>
              <a:r>
                <a:rPr lang="en-US" sz="4400" dirty="0">
                  <a:solidFill>
                    <a:srgbClr val="532418"/>
                  </a:solidFill>
                  <a:latin typeface="Marcellus" pitchFamily="34" charset="0"/>
                  <a:ea typeface="Marcellus" pitchFamily="34" charset="-122"/>
                  <a:cs typeface="Marcellus" pitchFamily="34" charset="-120"/>
                </a:rPr>
                <a:t>Nouveautés majeures : Airflow 2.3 et 3.0</a:t>
              </a:r>
              <a:endParaRPr lang="en-US" sz="4400" dirty="0"/>
            </a:p>
          </p:txBody>
        </p:sp>
        <p:sp>
          <p:nvSpPr>
            <p:cNvPr id="7" name="Shape 1"/>
            <p:cNvSpPr/>
            <p:nvPr/>
          </p:nvSpPr>
          <p:spPr>
            <a:xfrm>
              <a:off x="6172081" y="2425422"/>
              <a:ext cx="440769" cy="440769"/>
            </a:xfrm>
            <a:prstGeom prst="roundRect">
              <a:avLst>
                <a:gd name="adj" fmla="val 18669"/>
              </a:avLst>
            </a:prstGeom>
            <a:solidFill>
              <a:srgbClr val="FFFFF4"/>
            </a:solidFill>
            <a:ln w="22860">
              <a:solidFill>
                <a:srgbClr val="FFE0CC"/>
              </a:solidFill>
              <a:prstDash val="solid"/>
            </a:ln>
          </p:spPr>
        </p:sp>
        <p:sp>
          <p:nvSpPr>
            <p:cNvPr id="8" name="Text 2"/>
            <p:cNvSpPr/>
            <p:nvPr/>
          </p:nvSpPr>
          <p:spPr>
            <a:xfrm>
              <a:off x="6223516" y="2426137"/>
              <a:ext cx="337899" cy="439341"/>
            </a:xfrm>
            <a:prstGeom prst="rect">
              <a:avLst/>
            </a:prstGeom>
            <a:noFill/>
            <a:ln/>
          </p:spPr>
          <p:txBody>
            <a:bodyPr wrap="none" lIns="0" tIns="0" rIns="0" bIns="0" rtlCol="0" anchor="t"/>
            <a:lstStyle/>
            <a:p>
              <a:pPr marL="0" indent="0" algn="ctr">
                <a:lnSpc>
                  <a:spcPts val="2650"/>
                </a:lnSpc>
                <a:buNone/>
              </a:pPr>
              <a:r>
                <a:rPr lang="en-US" sz="2650" dirty="0">
                  <a:solidFill>
                    <a:srgbClr val="67534F"/>
                  </a:solidFill>
                  <a:latin typeface="Marcellus" pitchFamily="34" charset="0"/>
                  <a:ea typeface="Marcellus" pitchFamily="34" charset="-122"/>
                  <a:cs typeface="Marcellus" pitchFamily="34" charset="-120"/>
                </a:rPr>
                <a:t>1</a:t>
              </a:r>
              <a:endParaRPr lang="en-US" sz="2650" dirty="0"/>
            </a:p>
          </p:txBody>
        </p:sp>
        <p:sp>
          <p:nvSpPr>
            <p:cNvPr id="9" name="Text 3"/>
            <p:cNvSpPr/>
            <p:nvPr/>
          </p:nvSpPr>
          <p:spPr>
            <a:xfrm>
              <a:off x="6808708" y="2486620"/>
              <a:ext cx="2816304" cy="365998"/>
            </a:xfrm>
            <a:prstGeom prst="rect">
              <a:avLst/>
            </a:prstGeom>
            <a:noFill/>
            <a:ln/>
          </p:spPr>
          <p:txBody>
            <a:bodyPr wrap="none" lIns="0" tIns="0" rIns="0" bIns="0" rtlCol="0" anchor="t"/>
            <a:lstStyle/>
            <a:p>
              <a:pPr marL="0" indent="0" algn="l">
                <a:lnSpc>
                  <a:spcPts val="2850"/>
                </a:lnSpc>
                <a:buNone/>
              </a:pPr>
              <a:r>
                <a:rPr lang="en-US" sz="2200" dirty="0">
                  <a:solidFill>
                    <a:srgbClr val="67534F"/>
                  </a:solidFill>
                  <a:latin typeface="Marcellus" pitchFamily="34" charset="0"/>
                  <a:ea typeface="Marcellus" pitchFamily="34" charset="-122"/>
                  <a:cs typeface="Marcellus" pitchFamily="34" charset="-120"/>
                </a:rPr>
                <a:t>Mapping dynamique</a:t>
              </a:r>
              <a:endParaRPr lang="en-US" sz="2200" dirty="0"/>
            </a:p>
          </p:txBody>
        </p:sp>
        <p:sp>
          <p:nvSpPr>
            <p:cNvPr id="10" name="Text 4"/>
            <p:cNvSpPr/>
            <p:nvPr/>
          </p:nvSpPr>
          <p:spPr>
            <a:xfrm>
              <a:off x="6808708" y="2970133"/>
              <a:ext cx="7136011" cy="254675"/>
            </a:xfrm>
            <a:prstGeom prst="rect">
              <a:avLst/>
            </a:prstGeom>
            <a:noFill/>
            <a:ln/>
          </p:spPr>
          <p:txBody>
            <a:bodyPr wrap="none" lIns="0" tIns="0" rIns="0" bIns="0" rtlCol="0" anchor="t"/>
            <a:lstStyle/>
            <a:p>
              <a:pPr marL="0" indent="0" algn="l">
                <a:lnSpc>
                  <a:spcPts val="2000"/>
                </a:lnSpc>
                <a:buNone/>
              </a:pPr>
              <a:r>
                <a:rPr lang="en-US" sz="1500" dirty="0">
                  <a:solidFill>
                    <a:srgbClr val="67534F"/>
                  </a:solidFill>
                  <a:latin typeface="Montserrat" pitchFamily="34" charset="0"/>
                  <a:ea typeface="Montserrat" pitchFamily="34" charset="-122"/>
                  <a:cs typeface="Montserrat" pitchFamily="34" charset="-120"/>
                </a:rPr>
                <a:t>Exécution flexible sur des ensembles variables sans code boilerplate.</a:t>
              </a:r>
              <a:endParaRPr lang="en-US" sz="1500" dirty="0"/>
            </a:p>
          </p:txBody>
        </p:sp>
        <p:sp>
          <p:nvSpPr>
            <p:cNvPr id="11" name="Shape 5"/>
            <p:cNvSpPr/>
            <p:nvPr/>
          </p:nvSpPr>
          <p:spPr>
            <a:xfrm>
              <a:off x="6172081" y="3616643"/>
              <a:ext cx="440769" cy="440769"/>
            </a:xfrm>
            <a:prstGeom prst="roundRect">
              <a:avLst>
                <a:gd name="adj" fmla="val 18669"/>
              </a:avLst>
            </a:prstGeom>
            <a:solidFill>
              <a:srgbClr val="FFFFF4"/>
            </a:solidFill>
            <a:ln w="22860">
              <a:solidFill>
                <a:srgbClr val="FFE0CC"/>
              </a:solidFill>
              <a:prstDash val="solid"/>
            </a:ln>
          </p:spPr>
        </p:sp>
        <p:sp>
          <p:nvSpPr>
            <p:cNvPr id="12" name="Text 6"/>
            <p:cNvSpPr/>
            <p:nvPr/>
          </p:nvSpPr>
          <p:spPr>
            <a:xfrm>
              <a:off x="6223516" y="3617357"/>
              <a:ext cx="337899" cy="439341"/>
            </a:xfrm>
            <a:prstGeom prst="rect">
              <a:avLst/>
            </a:prstGeom>
            <a:noFill/>
            <a:ln/>
          </p:spPr>
          <p:txBody>
            <a:bodyPr wrap="none" lIns="0" tIns="0" rIns="0" bIns="0" rtlCol="0" anchor="t"/>
            <a:lstStyle/>
            <a:p>
              <a:pPr marL="0" indent="0" algn="ctr">
                <a:lnSpc>
                  <a:spcPts val="2650"/>
                </a:lnSpc>
                <a:buNone/>
              </a:pPr>
              <a:r>
                <a:rPr lang="en-US" sz="2650" dirty="0">
                  <a:solidFill>
                    <a:srgbClr val="67534F"/>
                  </a:solidFill>
                  <a:latin typeface="Marcellus" pitchFamily="34" charset="0"/>
                  <a:ea typeface="Marcellus" pitchFamily="34" charset="-122"/>
                  <a:cs typeface="Marcellus" pitchFamily="34" charset="-120"/>
                </a:rPr>
                <a:t>2</a:t>
              </a:r>
              <a:endParaRPr lang="en-US" sz="2650" dirty="0"/>
            </a:p>
          </p:txBody>
        </p:sp>
        <p:sp>
          <p:nvSpPr>
            <p:cNvPr id="13" name="Text 7"/>
            <p:cNvSpPr/>
            <p:nvPr/>
          </p:nvSpPr>
          <p:spPr>
            <a:xfrm>
              <a:off x="6808708" y="3677841"/>
              <a:ext cx="2816304" cy="365998"/>
            </a:xfrm>
            <a:prstGeom prst="rect">
              <a:avLst/>
            </a:prstGeom>
            <a:noFill/>
            <a:ln/>
          </p:spPr>
          <p:txBody>
            <a:bodyPr wrap="none" lIns="0" tIns="0" rIns="0" bIns="0" rtlCol="0" anchor="t"/>
            <a:lstStyle/>
            <a:p>
              <a:pPr marL="0" indent="0" algn="l">
                <a:lnSpc>
                  <a:spcPts val="2850"/>
                </a:lnSpc>
                <a:buNone/>
              </a:pPr>
              <a:r>
                <a:rPr lang="en-US" sz="2200" dirty="0">
                  <a:solidFill>
                    <a:srgbClr val="67534F"/>
                  </a:solidFill>
                  <a:latin typeface="Marcellus" pitchFamily="34" charset="0"/>
                  <a:ea typeface="Marcellus" pitchFamily="34" charset="-122"/>
                  <a:cs typeface="Marcellus" pitchFamily="34" charset="-120"/>
                </a:rPr>
                <a:t>Grid View amélioré</a:t>
              </a:r>
              <a:endParaRPr lang="en-US" sz="2200" dirty="0"/>
            </a:p>
          </p:txBody>
        </p:sp>
        <p:sp>
          <p:nvSpPr>
            <p:cNvPr id="14" name="Text 8"/>
            <p:cNvSpPr/>
            <p:nvPr/>
          </p:nvSpPr>
          <p:spPr>
            <a:xfrm>
              <a:off x="6808708" y="4161353"/>
              <a:ext cx="7136011" cy="509349"/>
            </a:xfrm>
            <a:prstGeom prst="rect">
              <a:avLst/>
            </a:prstGeom>
            <a:noFill/>
            <a:ln/>
          </p:spPr>
          <p:txBody>
            <a:bodyPr wrap="square" lIns="0" tIns="0" rIns="0" bIns="0" rtlCol="0" anchor="t"/>
            <a:lstStyle/>
            <a:p>
              <a:pPr marL="0" indent="0" algn="l">
                <a:lnSpc>
                  <a:spcPts val="2000"/>
                </a:lnSpc>
                <a:buNone/>
              </a:pPr>
              <a:r>
                <a:rPr lang="en-US" sz="1500" dirty="0">
                  <a:solidFill>
                    <a:srgbClr val="67534F"/>
                  </a:solidFill>
                  <a:latin typeface="Montserrat" pitchFamily="34" charset="0"/>
                  <a:ea typeface="Montserrat" pitchFamily="34" charset="-122"/>
                  <a:cs typeface="Montserrat" pitchFamily="34" charset="-120"/>
                </a:rPr>
                <a:t>Interface graphique nouvelle génération, intuitive et performante pour le monitoring.</a:t>
              </a:r>
              <a:endParaRPr lang="en-US" sz="1500" dirty="0"/>
            </a:p>
          </p:txBody>
        </p:sp>
        <p:sp>
          <p:nvSpPr>
            <p:cNvPr id="15" name="Shape 9"/>
            <p:cNvSpPr/>
            <p:nvPr/>
          </p:nvSpPr>
          <p:spPr>
            <a:xfrm>
              <a:off x="6172081" y="5062537"/>
              <a:ext cx="440769" cy="440769"/>
            </a:xfrm>
            <a:prstGeom prst="roundRect">
              <a:avLst>
                <a:gd name="adj" fmla="val 18669"/>
              </a:avLst>
            </a:prstGeom>
            <a:solidFill>
              <a:srgbClr val="FFFFF4"/>
            </a:solidFill>
            <a:ln w="22860">
              <a:solidFill>
                <a:srgbClr val="FFE0CC"/>
              </a:solidFill>
              <a:prstDash val="solid"/>
            </a:ln>
          </p:spPr>
        </p:sp>
        <p:sp>
          <p:nvSpPr>
            <p:cNvPr id="16" name="Text 10"/>
            <p:cNvSpPr/>
            <p:nvPr/>
          </p:nvSpPr>
          <p:spPr>
            <a:xfrm>
              <a:off x="6223516" y="5063252"/>
              <a:ext cx="337899" cy="439341"/>
            </a:xfrm>
            <a:prstGeom prst="rect">
              <a:avLst/>
            </a:prstGeom>
            <a:noFill/>
            <a:ln/>
          </p:spPr>
          <p:txBody>
            <a:bodyPr wrap="none" lIns="0" tIns="0" rIns="0" bIns="0" rtlCol="0" anchor="t"/>
            <a:lstStyle/>
            <a:p>
              <a:pPr marL="0" indent="0" algn="ctr">
                <a:lnSpc>
                  <a:spcPts val="2650"/>
                </a:lnSpc>
                <a:buNone/>
              </a:pPr>
              <a:r>
                <a:rPr lang="en-US" sz="2650" dirty="0">
                  <a:solidFill>
                    <a:srgbClr val="67534F"/>
                  </a:solidFill>
                  <a:latin typeface="Marcellus" pitchFamily="34" charset="0"/>
                  <a:ea typeface="Marcellus" pitchFamily="34" charset="-122"/>
                  <a:cs typeface="Marcellus" pitchFamily="34" charset="-120"/>
                </a:rPr>
                <a:t>3</a:t>
              </a:r>
              <a:endParaRPr lang="en-US" sz="2650" dirty="0"/>
            </a:p>
          </p:txBody>
        </p:sp>
        <p:sp>
          <p:nvSpPr>
            <p:cNvPr id="17" name="Text 11"/>
            <p:cNvSpPr/>
            <p:nvPr/>
          </p:nvSpPr>
          <p:spPr>
            <a:xfrm>
              <a:off x="6808708" y="5123736"/>
              <a:ext cx="2816304" cy="365998"/>
            </a:xfrm>
            <a:prstGeom prst="rect">
              <a:avLst/>
            </a:prstGeom>
            <a:noFill/>
            <a:ln/>
          </p:spPr>
          <p:txBody>
            <a:bodyPr wrap="none" lIns="0" tIns="0" rIns="0" bIns="0" rtlCol="0" anchor="t"/>
            <a:lstStyle/>
            <a:p>
              <a:pPr marL="0" indent="0" algn="l">
                <a:lnSpc>
                  <a:spcPts val="2850"/>
                </a:lnSpc>
                <a:buNone/>
              </a:pPr>
              <a:r>
                <a:rPr lang="en-US" sz="2200" dirty="0">
                  <a:solidFill>
                    <a:srgbClr val="67534F"/>
                  </a:solidFill>
                  <a:latin typeface="Marcellus" pitchFamily="34" charset="0"/>
                  <a:ea typeface="Marcellus" pitchFamily="34" charset="-122"/>
                  <a:cs typeface="Marcellus" pitchFamily="34" charset="-120"/>
                </a:rPr>
                <a:t>Isolation des tâches</a:t>
              </a:r>
              <a:endParaRPr lang="en-US" sz="2200" dirty="0"/>
            </a:p>
          </p:txBody>
        </p:sp>
        <p:sp>
          <p:nvSpPr>
            <p:cNvPr id="18" name="Text 12"/>
            <p:cNvSpPr/>
            <p:nvPr/>
          </p:nvSpPr>
          <p:spPr>
            <a:xfrm>
              <a:off x="6808708" y="5607248"/>
              <a:ext cx="7136011" cy="509349"/>
            </a:xfrm>
            <a:prstGeom prst="rect">
              <a:avLst/>
            </a:prstGeom>
            <a:noFill/>
            <a:ln/>
          </p:spPr>
          <p:txBody>
            <a:bodyPr wrap="square" lIns="0" tIns="0" rIns="0" bIns="0" rtlCol="0" anchor="t"/>
            <a:lstStyle/>
            <a:p>
              <a:pPr marL="0" indent="0" algn="l">
                <a:lnSpc>
                  <a:spcPts val="2000"/>
                </a:lnSpc>
                <a:buNone/>
              </a:pPr>
              <a:r>
                <a:rPr lang="en-US" sz="1500" dirty="0">
                  <a:solidFill>
                    <a:srgbClr val="67534F"/>
                  </a:solidFill>
                  <a:latin typeface="Montserrat" pitchFamily="34" charset="0"/>
                  <a:ea typeface="Montserrat" pitchFamily="34" charset="-122"/>
                  <a:cs typeface="Montserrat" pitchFamily="34" charset="-120"/>
                </a:rPr>
                <a:t>Meilleure sécurité, scalabilité et isolation des ressources pour chaque tâche.</a:t>
              </a:r>
              <a:endParaRPr lang="en-US" sz="1500" dirty="0"/>
            </a:p>
          </p:txBody>
        </p:sp>
        <p:sp>
          <p:nvSpPr>
            <p:cNvPr id="19" name="Shape 13"/>
            <p:cNvSpPr/>
            <p:nvPr/>
          </p:nvSpPr>
          <p:spPr>
            <a:xfrm>
              <a:off x="6172081" y="6508433"/>
              <a:ext cx="440769" cy="440769"/>
            </a:xfrm>
            <a:prstGeom prst="roundRect">
              <a:avLst>
                <a:gd name="adj" fmla="val 18669"/>
              </a:avLst>
            </a:prstGeom>
            <a:solidFill>
              <a:srgbClr val="FFFFF4"/>
            </a:solidFill>
            <a:ln w="22860">
              <a:solidFill>
                <a:srgbClr val="FFE0CC"/>
              </a:solidFill>
              <a:prstDash val="solid"/>
            </a:ln>
          </p:spPr>
        </p:sp>
        <p:sp>
          <p:nvSpPr>
            <p:cNvPr id="20" name="Text 14"/>
            <p:cNvSpPr/>
            <p:nvPr/>
          </p:nvSpPr>
          <p:spPr>
            <a:xfrm>
              <a:off x="6223516" y="6509147"/>
              <a:ext cx="337899" cy="439341"/>
            </a:xfrm>
            <a:prstGeom prst="rect">
              <a:avLst/>
            </a:prstGeom>
            <a:noFill/>
            <a:ln/>
          </p:spPr>
          <p:txBody>
            <a:bodyPr wrap="none" lIns="0" tIns="0" rIns="0" bIns="0" rtlCol="0" anchor="t"/>
            <a:lstStyle/>
            <a:p>
              <a:pPr marL="0" indent="0" algn="ctr">
                <a:lnSpc>
                  <a:spcPts val="2650"/>
                </a:lnSpc>
                <a:buNone/>
              </a:pPr>
              <a:r>
                <a:rPr lang="en-US" sz="2650" dirty="0">
                  <a:solidFill>
                    <a:srgbClr val="67534F"/>
                  </a:solidFill>
                  <a:latin typeface="Marcellus" pitchFamily="34" charset="0"/>
                  <a:ea typeface="Marcellus" pitchFamily="34" charset="-122"/>
                  <a:cs typeface="Marcellus" pitchFamily="34" charset="-120"/>
                </a:rPr>
                <a:t>4</a:t>
              </a:r>
              <a:endParaRPr lang="en-US" sz="2650" dirty="0"/>
            </a:p>
          </p:txBody>
        </p:sp>
        <p:sp>
          <p:nvSpPr>
            <p:cNvPr id="21" name="Text 15"/>
            <p:cNvSpPr/>
            <p:nvPr/>
          </p:nvSpPr>
          <p:spPr>
            <a:xfrm>
              <a:off x="6808708" y="6569631"/>
              <a:ext cx="2957513" cy="365998"/>
            </a:xfrm>
            <a:prstGeom prst="rect">
              <a:avLst/>
            </a:prstGeom>
            <a:noFill/>
            <a:ln/>
          </p:spPr>
          <p:txBody>
            <a:bodyPr wrap="none" lIns="0" tIns="0" rIns="0" bIns="0" rtlCol="0" anchor="t"/>
            <a:lstStyle/>
            <a:p>
              <a:pPr marL="0" indent="0" algn="l">
                <a:lnSpc>
                  <a:spcPts val="2850"/>
                </a:lnSpc>
                <a:buNone/>
              </a:pPr>
              <a:r>
                <a:rPr lang="en-US" sz="2200" dirty="0">
                  <a:solidFill>
                    <a:srgbClr val="67534F"/>
                  </a:solidFill>
                  <a:latin typeface="Marcellus" pitchFamily="34" charset="0"/>
                  <a:ea typeface="Marcellus" pitchFamily="34" charset="-122"/>
                  <a:cs typeface="Marcellus" pitchFamily="34" charset="-120"/>
                </a:rPr>
                <a:t>Support multi-langages</a:t>
              </a:r>
              <a:endParaRPr lang="en-US" sz="2200" dirty="0"/>
            </a:p>
          </p:txBody>
        </p:sp>
        <p:sp>
          <p:nvSpPr>
            <p:cNvPr id="22" name="Text 16"/>
            <p:cNvSpPr/>
            <p:nvPr/>
          </p:nvSpPr>
          <p:spPr>
            <a:xfrm>
              <a:off x="6808708" y="7053143"/>
              <a:ext cx="7136011" cy="509349"/>
            </a:xfrm>
            <a:prstGeom prst="rect">
              <a:avLst/>
            </a:prstGeom>
            <a:noFill/>
            <a:ln/>
          </p:spPr>
          <p:txBody>
            <a:bodyPr wrap="square" lIns="0" tIns="0" rIns="0" bIns="0" rtlCol="0" anchor="t"/>
            <a:lstStyle/>
            <a:p>
              <a:pPr marL="0" indent="0" algn="l">
                <a:lnSpc>
                  <a:spcPts val="2000"/>
                </a:lnSpc>
                <a:buNone/>
              </a:pPr>
              <a:r>
                <a:rPr lang="en-US" sz="1500" dirty="0">
                  <a:solidFill>
                    <a:srgbClr val="67534F"/>
                  </a:solidFill>
                  <a:latin typeface="Montserrat" pitchFamily="34" charset="0"/>
                  <a:ea typeface="Montserrat" pitchFamily="34" charset="-122"/>
                  <a:cs typeface="Montserrat" pitchFamily="34" charset="-120"/>
                </a:rPr>
                <a:t>Python, Java, TypeScript, Scala, Go - écrivez vos workflows dans votre langage préféré.</a:t>
              </a:r>
              <a:endParaRPr lang="en-US" sz="1500" dirty="0"/>
            </a:p>
          </p:txBody>
        </p:sp>
      </p:grpSp>
    </p:spTree>
    <p:extLst>
      <p:ext uri="{BB962C8B-B14F-4D97-AF65-F5344CB8AC3E}">
        <p14:creationId xmlns:p14="http://schemas.microsoft.com/office/powerpoint/2010/main" val="176979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250166" y="-69011"/>
            <a:ext cx="12062604" cy="6858000"/>
            <a:chOff x="793790" y="0"/>
            <a:chExt cx="13836610" cy="8229600"/>
          </a:xfrm>
        </p:grpSpPr>
        <p:pic>
          <p:nvPicPr>
            <p:cNvPr id="17" name="Image 0" descr="preencoded.png"/>
            <p:cNvPicPr>
              <a:picLocks noChangeAspect="1"/>
            </p:cNvPicPr>
            <p:nvPr/>
          </p:nvPicPr>
          <p:blipFill>
            <a:blip r:embed="rId2"/>
            <a:stretch>
              <a:fillRect/>
            </a:stretch>
          </p:blipFill>
          <p:spPr>
            <a:xfrm>
              <a:off x="8869680" y="0"/>
              <a:ext cx="5760720" cy="8229600"/>
            </a:xfrm>
            <a:prstGeom prst="rect">
              <a:avLst/>
            </a:prstGeom>
          </p:spPr>
        </p:pic>
        <p:sp>
          <p:nvSpPr>
            <p:cNvPr id="18" name="Text 0"/>
            <p:cNvSpPr/>
            <p:nvPr/>
          </p:nvSpPr>
          <p:spPr>
            <a:xfrm>
              <a:off x="793790" y="279330"/>
              <a:ext cx="7556420" cy="1695450"/>
            </a:xfrm>
            <a:prstGeom prst="rect">
              <a:avLst/>
            </a:prstGeom>
            <a:noFill/>
            <a:ln/>
          </p:spPr>
          <p:txBody>
            <a:bodyPr wrap="square" lIns="0" tIns="0" rIns="0" bIns="0" rtlCol="0" anchor="t"/>
            <a:lstStyle/>
            <a:p>
              <a:pPr marL="0" indent="0" algn="l">
                <a:lnSpc>
                  <a:spcPts val="6650"/>
                </a:lnSpc>
                <a:buNone/>
              </a:pPr>
              <a:r>
                <a:rPr lang="en-US" sz="5100" dirty="0">
                  <a:solidFill>
                    <a:srgbClr val="532418"/>
                  </a:solidFill>
                  <a:latin typeface="Marcellus" pitchFamily="34" charset="0"/>
                  <a:ea typeface="Marcellus" pitchFamily="34" charset="-122"/>
                  <a:cs typeface="Marcellus" pitchFamily="34" charset="-120"/>
                </a:rPr>
                <a:t>Airflow dans la pratique : outils et écosystème</a:t>
              </a:r>
              <a:endParaRPr lang="en-US" sz="5100" dirty="0"/>
            </a:p>
          </p:txBody>
        </p:sp>
        <p:sp>
          <p:nvSpPr>
            <p:cNvPr id="19" name="Shape 1"/>
            <p:cNvSpPr/>
            <p:nvPr/>
          </p:nvSpPr>
          <p:spPr>
            <a:xfrm>
              <a:off x="793790" y="3317558"/>
              <a:ext cx="3664744" cy="2253734"/>
            </a:xfrm>
            <a:prstGeom prst="roundRect">
              <a:avLst>
                <a:gd name="adj" fmla="val 4227"/>
              </a:avLst>
            </a:prstGeom>
            <a:solidFill>
              <a:srgbClr val="FFFFF4">
                <a:alpha val="95000"/>
              </a:srgbClr>
            </a:solidFill>
            <a:ln w="30480">
              <a:solidFill>
                <a:srgbClr val="FFE0CC"/>
              </a:solidFill>
              <a:prstDash val="solid"/>
            </a:ln>
          </p:spPr>
        </p:sp>
        <p:sp>
          <p:nvSpPr>
            <p:cNvPr id="20" name="Text 2"/>
            <p:cNvSpPr/>
            <p:nvPr/>
          </p:nvSpPr>
          <p:spPr>
            <a:xfrm>
              <a:off x="995838" y="3525389"/>
              <a:ext cx="3150156"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airflowctl CLI</a:t>
              </a:r>
              <a:endParaRPr lang="en-US" sz="2550" dirty="0"/>
            </a:p>
          </p:txBody>
        </p:sp>
        <p:sp>
          <p:nvSpPr>
            <p:cNvPr id="21" name="Text 3"/>
            <p:cNvSpPr/>
            <p:nvPr/>
          </p:nvSpPr>
          <p:spPr>
            <a:xfrm>
              <a:off x="1015722" y="4074734"/>
              <a:ext cx="3150156" cy="1179196"/>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Installation et gestion simplifiées des projets Airflow en une seule commande.</a:t>
              </a:r>
              <a:endParaRPr lang="en-US" sz="1750" dirty="0"/>
            </a:p>
          </p:txBody>
        </p:sp>
        <p:sp>
          <p:nvSpPr>
            <p:cNvPr id="22" name="Shape 4"/>
            <p:cNvSpPr/>
            <p:nvPr/>
          </p:nvSpPr>
          <p:spPr>
            <a:xfrm>
              <a:off x="4651404" y="3337872"/>
              <a:ext cx="3664863" cy="2253734"/>
            </a:xfrm>
            <a:prstGeom prst="roundRect">
              <a:avLst>
                <a:gd name="adj" fmla="val 4227"/>
              </a:avLst>
            </a:prstGeom>
            <a:solidFill>
              <a:srgbClr val="FFFFF4">
                <a:alpha val="95000"/>
              </a:srgbClr>
            </a:solidFill>
            <a:ln w="30480">
              <a:solidFill>
                <a:srgbClr val="FFE0CC"/>
              </a:solidFill>
              <a:prstDash val="solid"/>
            </a:ln>
          </p:spPr>
        </p:sp>
        <p:sp>
          <p:nvSpPr>
            <p:cNvPr id="23" name="Text 5"/>
            <p:cNvSpPr/>
            <p:nvPr/>
          </p:nvSpPr>
          <p:spPr>
            <a:xfrm>
              <a:off x="4908696" y="3453068"/>
              <a:ext cx="3150275"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Cloud-Native</a:t>
              </a:r>
              <a:endParaRPr lang="en-US" sz="2550" dirty="0"/>
            </a:p>
          </p:txBody>
        </p:sp>
        <p:sp>
          <p:nvSpPr>
            <p:cNvPr id="24" name="Text 6"/>
            <p:cNvSpPr/>
            <p:nvPr/>
          </p:nvSpPr>
          <p:spPr>
            <a:xfrm>
              <a:off x="4942640" y="4002227"/>
              <a:ext cx="3150275" cy="884396"/>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Docker, Kubernetes et Helm pour déploiements scalables et modernes.</a:t>
              </a:r>
              <a:endParaRPr lang="en-US" sz="1750" dirty="0"/>
            </a:p>
          </p:txBody>
        </p:sp>
        <p:sp>
          <p:nvSpPr>
            <p:cNvPr id="25" name="Shape 7"/>
            <p:cNvSpPr/>
            <p:nvPr/>
          </p:nvSpPr>
          <p:spPr>
            <a:xfrm>
              <a:off x="793790" y="5913953"/>
              <a:ext cx="7556420" cy="1664137"/>
            </a:xfrm>
            <a:prstGeom prst="roundRect">
              <a:avLst>
                <a:gd name="adj" fmla="val 14434"/>
              </a:avLst>
            </a:prstGeom>
            <a:solidFill>
              <a:srgbClr val="FFFFF4">
                <a:alpha val="95000"/>
              </a:srgbClr>
            </a:solidFill>
            <a:ln w="30480">
              <a:solidFill>
                <a:srgbClr val="FFE0CC"/>
              </a:solidFill>
              <a:prstDash val="solid"/>
            </a:ln>
          </p:spPr>
        </p:sp>
        <p:sp>
          <p:nvSpPr>
            <p:cNvPr id="26" name="Text 8"/>
            <p:cNvSpPr/>
            <p:nvPr/>
          </p:nvSpPr>
          <p:spPr>
            <a:xfrm>
              <a:off x="995838" y="5993934"/>
              <a:ext cx="3260646" cy="423863"/>
            </a:xfrm>
            <a:prstGeom prst="rect">
              <a:avLst/>
            </a:prstGeom>
            <a:noFill/>
            <a:ln/>
          </p:spPr>
          <p:txBody>
            <a:bodyPr wrap="none" lIns="0" tIns="0" rIns="0" bIns="0" rtlCol="0" anchor="t"/>
            <a:lstStyle/>
            <a:p>
              <a:pPr marL="0" indent="0" algn="l">
                <a:lnSpc>
                  <a:spcPts val="3300"/>
                </a:lnSpc>
                <a:buNone/>
              </a:pPr>
              <a:r>
                <a:rPr lang="en-US" sz="2550" dirty="0">
                  <a:solidFill>
                    <a:srgbClr val="67534F"/>
                  </a:solidFill>
                  <a:latin typeface="Marcellus" pitchFamily="34" charset="0"/>
                  <a:ea typeface="Marcellus" pitchFamily="34" charset="-122"/>
                  <a:cs typeface="Marcellus" pitchFamily="34" charset="-120"/>
                </a:rPr>
                <a:t>Écosystème riche</a:t>
              </a:r>
              <a:endParaRPr lang="en-US" sz="2550" dirty="0"/>
            </a:p>
          </p:txBody>
        </p:sp>
        <p:sp>
          <p:nvSpPr>
            <p:cNvPr id="27" name="Text 9"/>
            <p:cNvSpPr/>
            <p:nvPr/>
          </p:nvSpPr>
          <p:spPr>
            <a:xfrm>
              <a:off x="1051085" y="6558647"/>
              <a:ext cx="7041831" cy="589598"/>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500+ contributeurs, 200+ entreprises utilisatrices, plugins et providers variés.</a:t>
              </a:r>
              <a:endParaRPr lang="en-US" sz="1750" dirty="0"/>
            </a:p>
          </p:txBody>
        </p:sp>
      </p:grpSp>
    </p:spTree>
    <p:extLst>
      <p:ext uri="{BB962C8B-B14F-4D97-AF65-F5344CB8AC3E}">
        <p14:creationId xmlns:p14="http://schemas.microsoft.com/office/powerpoint/2010/main" val="2864457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 y="0"/>
            <a:ext cx="12014200" cy="6858000"/>
            <a:chOff x="0" y="0"/>
            <a:chExt cx="13836611" cy="8229600"/>
          </a:xfrm>
        </p:grpSpPr>
        <p:pic>
          <p:nvPicPr>
            <p:cNvPr id="5" name="Image 0" descr="preencoded.png"/>
            <p:cNvPicPr>
              <a:picLocks noChangeAspect="1"/>
            </p:cNvPicPr>
            <p:nvPr/>
          </p:nvPicPr>
          <p:blipFill>
            <a:blip r:embed="rId2"/>
            <a:stretch>
              <a:fillRect/>
            </a:stretch>
          </p:blipFill>
          <p:spPr>
            <a:xfrm>
              <a:off x="0" y="0"/>
              <a:ext cx="5760720" cy="8229600"/>
            </a:xfrm>
            <a:prstGeom prst="rect">
              <a:avLst/>
            </a:prstGeom>
          </p:spPr>
        </p:pic>
        <p:sp>
          <p:nvSpPr>
            <p:cNvPr id="6" name="Text 0"/>
            <p:cNvSpPr/>
            <p:nvPr/>
          </p:nvSpPr>
          <p:spPr>
            <a:xfrm>
              <a:off x="6280190" y="1002149"/>
              <a:ext cx="6628090" cy="847725"/>
            </a:xfrm>
            <a:prstGeom prst="rect">
              <a:avLst/>
            </a:prstGeom>
            <a:noFill/>
            <a:ln/>
          </p:spPr>
          <p:txBody>
            <a:bodyPr wrap="none" lIns="0" tIns="0" rIns="0" bIns="0" rtlCol="0" anchor="t"/>
            <a:lstStyle/>
            <a:p>
              <a:pPr marL="0" indent="0" algn="l">
                <a:lnSpc>
                  <a:spcPts val="6650"/>
                </a:lnSpc>
                <a:buNone/>
              </a:pPr>
              <a:r>
                <a:rPr lang="en-US" sz="5100" dirty="0">
                  <a:solidFill>
                    <a:srgbClr val="532418"/>
                  </a:solidFill>
                  <a:latin typeface="Marcellus" pitchFamily="34" charset="0"/>
                  <a:ea typeface="Marcellus" pitchFamily="34" charset="-122"/>
                  <a:cs typeface="Marcellus" pitchFamily="34" charset="-120"/>
                </a:rPr>
                <a:t>Impact et perspectives</a:t>
              </a:r>
              <a:endParaRPr lang="en-US" sz="5100" dirty="0"/>
            </a:p>
          </p:txBody>
        </p:sp>
        <p:sp>
          <p:nvSpPr>
            <p:cNvPr id="7" name="Text 1"/>
            <p:cNvSpPr/>
            <p:nvPr/>
          </p:nvSpPr>
          <p:spPr>
            <a:xfrm>
              <a:off x="6280190" y="2190036"/>
              <a:ext cx="7556421" cy="1473994"/>
            </a:xfrm>
            <a:prstGeom prst="rect">
              <a:avLst/>
            </a:prstGeom>
            <a:noFill/>
            <a:ln/>
          </p:spPr>
          <p:txBody>
            <a:bodyPr wrap="square" lIns="0" tIns="0" rIns="0" bIns="0" rtlCol="0" anchor="t"/>
            <a:lstStyle/>
            <a:p>
              <a:pPr marL="0" indent="0" algn="l">
                <a:lnSpc>
                  <a:spcPts val="2300"/>
                </a:lnSpc>
                <a:buNone/>
              </a:pPr>
              <a:r>
                <a:rPr lang="en-US" sz="1750" dirty="0">
                  <a:solidFill>
                    <a:srgbClr val="67534F"/>
                  </a:solidFill>
                  <a:latin typeface="Montserrat" pitchFamily="34" charset="0"/>
                  <a:ea typeface="Montserrat" pitchFamily="34" charset="-122"/>
                  <a:cs typeface="Montserrat" pitchFamily="34" charset="-120"/>
                </a:rPr>
                <a:t>Apache Airflow s'est établi comme standard industriel de l'orchestration de workflows. Adopté par les leaders technologiques mondiaux, il continue d'évoluer vers une orchestration universelle et multi-plateforme, promettant plus de flexibilité, de sécurité et d'interopérabilité.</a:t>
              </a:r>
              <a:endParaRPr lang="en-US" sz="1750" dirty="0"/>
            </a:p>
          </p:txBody>
        </p:sp>
        <p:sp>
          <p:nvSpPr>
            <p:cNvPr id="8" name="Text 2"/>
            <p:cNvSpPr/>
            <p:nvPr/>
          </p:nvSpPr>
          <p:spPr>
            <a:xfrm>
              <a:off x="6280190" y="4032528"/>
              <a:ext cx="2329815" cy="748427"/>
            </a:xfrm>
            <a:prstGeom prst="rect">
              <a:avLst/>
            </a:prstGeom>
            <a:noFill/>
            <a:ln/>
          </p:spPr>
          <p:txBody>
            <a:bodyPr wrap="none" lIns="0" tIns="0" rIns="0" bIns="0" rtlCol="0" anchor="t"/>
            <a:lstStyle/>
            <a:p>
              <a:pPr marL="0" indent="0" algn="ctr">
                <a:lnSpc>
                  <a:spcPts val="5850"/>
                </a:lnSpc>
                <a:buNone/>
              </a:pPr>
              <a:r>
                <a:rPr lang="en-US" sz="5850" dirty="0">
                  <a:solidFill>
                    <a:srgbClr val="67534F"/>
                  </a:solidFill>
                  <a:latin typeface="Marcellus" pitchFamily="34" charset="0"/>
                  <a:ea typeface="Marcellus" pitchFamily="34" charset="-122"/>
                  <a:cs typeface="Marcellus" pitchFamily="34" charset="-120"/>
                </a:rPr>
                <a:t>26K</a:t>
              </a:r>
              <a:endParaRPr lang="en-US" sz="5850" dirty="0"/>
            </a:p>
          </p:txBody>
        </p:sp>
        <p:sp>
          <p:nvSpPr>
            <p:cNvPr id="9" name="Text 3"/>
            <p:cNvSpPr/>
            <p:nvPr/>
          </p:nvSpPr>
          <p:spPr>
            <a:xfrm>
              <a:off x="6280190" y="5064323"/>
              <a:ext cx="2329815" cy="423863"/>
            </a:xfrm>
            <a:prstGeom prst="rect">
              <a:avLst/>
            </a:prstGeom>
            <a:noFill/>
            <a:ln/>
          </p:spPr>
          <p:txBody>
            <a:bodyPr wrap="none" lIns="0" tIns="0" rIns="0" bIns="0" rtlCol="0" anchor="t"/>
            <a:lstStyle/>
            <a:p>
              <a:pPr marL="0" indent="0" algn="ctr">
                <a:lnSpc>
                  <a:spcPts val="3300"/>
                </a:lnSpc>
                <a:buNone/>
              </a:pPr>
              <a:r>
                <a:rPr lang="en-US" sz="2550" dirty="0">
                  <a:solidFill>
                    <a:srgbClr val="67534F"/>
                  </a:solidFill>
                  <a:latin typeface="Marcellus" pitchFamily="34" charset="0"/>
                  <a:ea typeface="Marcellus" pitchFamily="34" charset="-122"/>
                  <a:cs typeface="Marcellus" pitchFamily="34" charset="-120"/>
                </a:rPr>
                <a:t>Étoiles GitHub</a:t>
              </a:r>
              <a:endParaRPr lang="en-US" sz="2550" dirty="0"/>
            </a:p>
          </p:txBody>
        </p:sp>
        <p:sp>
          <p:nvSpPr>
            <p:cNvPr id="10" name="Text 4"/>
            <p:cNvSpPr/>
            <p:nvPr/>
          </p:nvSpPr>
          <p:spPr>
            <a:xfrm>
              <a:off x="6280190" y="5624274"/>
              <a:ext cx="2329815" cy="1179195"/>
            </a:xfrm>
            <a:prstGeom prst="rect">
              <a:avLst/>
            </a:prstGeom>
            <a:noFill/>
            <a:ln/>
          </p:spPr>
          <p:txBody>
            <a:bodyPr wrap="square" lIns="0" tIns="0" rIns="0" bIns="0" rtlCol="0" anchor="t"/>
            <a:lstStyle/>
            <a:p>
              <a:pPr marL="0" indent="0" algn="ctr">
                <a:lnSpc>
                  <a:spcPts val="2300"/>
                </a:lnSpc>
                <a:buNone/>
              </a:pPr>
              <a:r>
                <a:rPr lang="en-US" sz="1750" dirty="0">
                  <a:solidFill>
                    <a:srgbClr val="67534F"/>
                  </a:solidFill>
                  <a:latin typeface="Montserrat" pitchFamily="34" charset="0"/>
                  <a:ea typeface="Montserrat" pitchFamily="34" charset="-122"/>
                  <a:cs typeface="Montserrat" pitchFamily="34" charset="-120"/>
                </a:rPr>
                <a:t>Reconnaissance massive de la communauté open-source mondiale.</a:t>
              </a:r>
              <a:endParaRPr lang="en-US" sz="1750" dirty="0"/>
            </a:p>
          </p:txBody>
        </p:sp>
        <p:sp>
          <p:nvSpPr>
            <p:cNvPr id="11" name="Text 5"/>
            <p:cNvSpPr/>
            <p:nvPr/>
          </p:nvSpPr>
          <p:spPr>
            <a:xfrm>
              <a:off x="8893493" y="4032528"/>
              <a:ext cx="2329815" cy="748427"/>
            </a:xfrm>
            <a:prstGeom prst="rect">
              <a:avLst/>
            </a:prstGeom>
            <a:noFill/>
            <a:ln/>
          </p:spPr>
          <p:txBody>
            <a:bodyPr wrap="none" lIns="0" tIns="0" rIns="0" bIns="0" rtlCol="0" anchor="t"/>
            <a:lstStyle/>
            <a:p>
              <a:pPr marL="0" indent="0" algn="ctr">
                <a:lnSpc>
                  <a:spcPts val="5850"/>
                </a:lnSpc>
                <a:buNone/>
              </a:pPr>
              <a:r>
                <a:rPr lang="en-US" sz="5850" dirty="0">
                  <a:solidFill>
                    <a:srgbClr val="67534F"/>
                  </a:solidFill>
                  <a:latin typeface="Marcellus" pitchFamily="34" charset="0"/>
                  <a:ea typeface="Marcellus" pitchFamily="34" charset="-122"/>
                  <a:cs typeface="Marcellus" pitchFamily="34" charset="-120"/>
                </a:rPr>
                <a:t>200+</a:t>
              </a:r>
              <a:endParaRPr lang="en-US" sz="5850" dirty="0"/>
            </a:p>
          </p:txBody>
        </p:sp>
        <p:sp>
          <p:nvSpPr>
            <p:cNvPr id="12" name="Text 6"/>
            <p:cNvSpPr/>
            <p:nvPr/>
          </p:nvSpPr>
          <p:spPr>
            <a:xfrm>
              <a:off x="8893493" y="5064323"/>
              <a:ext cx="2329815" cy="423863"/>
            </a:xfrm>
            <a:prstGeom prst="rect">
              <a:avLst/>
            </a:prstGeom>
            <a:noFill/>
            <a:ln/>
          </p:spPr>
          <p:txBody>
            <a:bodyPr wrap="none" lIns="0" tIns="0" rIns="0" bIns="0" rtlCol="0" anchor="t"/>
            <a:lstStyle/>
            <a:p>
              <a:pPr marL="0" indent="0" algn="ctr">
                <a:lnSpc>
                  <a:spcPts val="3300"/>
                </a:lnSpc>
                <a:buNone/>
              </a:pPr>
              <a:r>
                <a:rPr lang="en-US" sz="2550" dirty="0">
                  <a:solidFill>
                    <a:srgbClr val="67534F"/>
                  </a:solidFill>
                  <a:latin typeface="Marcellus" pitchFamily="34" charset="0"/>
                  <a:ea typeface="Marcellus" pitchFamily="34" charset="-122"/>
                  <a:cs typeface="Marcellus" pitchFamily="34" charset="-120"/>
                </a:rPr>
                <a:t>Entreprises</a:t>
              </a:r>
              <a:endParaRPr lang="en-US" sz="2550" dirty="0"/>
            </a:p>
          </p:txBody>
        </p:sp>
        <p:sp>
          <p:nvSpPr>
            <p:cNvPr id="13" name="Text 7"/>
            <p:cNvSpPr/>
            <p:nvPr/>
          </p:nvSpPr>
          <p:spPr>
            <a:xfrm>
              <a:off x="8893493" y="5624274"/>
              <a:ext cx="2329815" cy="1179195"/>
            </a:xfrm>
            <a:prstGeom prst="rect">
              <a:avLst/>
            </a:prstGeom>
            <a:noFill/>
            <a:ln/>
          </p:spPr>
          <p:txBody>
            <a:bodyPr wrap="square" lIns="0" tIns="0" rIns="0" bIns="0" rtlCol="0" anchor="t"/>
            <a:lstStyle/>
            <a:p>
              <a:pPr marL="0" indent="0" algn="ctr">
                <a:lnSpc>
                  <a:spcPts val="2300"/>
                </a:lnSpc>
                <a:buNone/>
              </a:pPr>
              <a:r>
                <a:rPr lang="en-US" sz="1750" dirty="0">
                  <a:solidFill>
                    <a:srgbClr val="67534F"/>
                  </a:solidFill>
                  <a:latin typeface="Montserrat" pitchFamily="34" charset="0"/>
                  <a:ea typeface="Montserrat" pitchFamily="34" charset="-122"/>
                  <a:cs typeface="Montserrat" pitchFamily="34" charset="-120"/>
                </a:rPr>
                <a:t>Utilisatrices majeures : Airbnb, PayPal, Bloomberg, Intel, Stripe.</a:t>
              </a:r>
              <a:endParaRPr lang="en-US" sz="1750" dirty="0"/>
            </a:p>
          </p:txBody>
        </p:sp>
        <p:sp>
          <p:nvSpPr>
            <p:cNvPr id="14" name="Text 8"/>
            <p:cNvSpPr/>
            <p:nvPr/>
          </p:nvSpPr>
          <p:spPr>
            <a:xfrm>
              <a:off x="11506795" y="4032528"/>
              <a:ext cx="2329815" cy="748427"/>
            </a:xfrm>
            <a:prstGeom prst="rect">
              <a:avLst/>
            </a:prstGeom>
            <a:noFill/>
            <a:ln/>
          </p:spPr>
          <p:txBody>
            <a:bodyPr wrap="none" lIns="0" tIns="0" rIns="0" bIns="0" rtlCol="0" anchor="t"/>
            <a:lstStyle/>
            <a:p>
              <a:pPr marL="0" indent="0" algn="ctr">
                <a:lnSpc>
                  <a:spcPts val="5850"/>
                </a:lnSpc>
                <a:buNone/>
              </a:pPr>
              <a:r>
                <a:rPr lang="en-US" sz="5850" dirty="0">
                  <a:solidFill>
                    <a:srgbClr val="67534F"/>
                  </a:solidFill>
                  <a:latin typeface="Marcellus" pitchFamily="34" charset="0"/>
                  <a:ea typeface="Marcellus" pitchFamily="34" charset="-122"/>
                  <a:cs typeface="Marcellus" pitchFamily="34" charset="-120"/>
                </a:rPr>
                <a:t>2K+</a:t>
              </a:r>
              <a:endParaRPr lang="en-US" sz="5850" dirty="0"/>
            </a:p>
          </p:txBody>
        </p:sp>
        <p:sp>
          <p:nvSpPr>
            <p:cNvPr id="15" name="Text 9"/>
            <p:cNvSpPr/>
            <p:nvPr/>
          </p:nvSpPr>
          <p:spPr>
            <a:xfrm>
              <a:off x="11506795" y="5064323"/>
              <a:ext cx="2329815" cy="847725"/>
            </a:xfrm>
            <a:prstGeom prst="rect">
              <a:avLst/>
            </a:prstGeom>
            <a:noFill/>
            <a:ln/>
          </p:spPr>
          <p:txBody>
            <a:bodyPr wrap="square" lIns="0" tIns="0" rIns="0" bIns="0" rtlCol="0" anchor="t"/>
            <a:lstStyle/>
            <a:p>
              <a:pPr marL="0" indent="0" algn="ctr">
                <a:lnSpc>
                  <a:spcPts val="3300"/>
                </a:lnSpc>
                <a:buNone/>
              </a:pPr>
              <a:r>
                <a:rPr lang="en-US" sz="2550" dirty="0">
                  <a:solidFill>
                    <a:srgbClr val="67534F"/>
                  </a:solidFill>
                  <a:latin typeface="Marcellus" pitchFamily="34" charset="0"/>
                  <a:ea typeface="Marcellus" pitchFamily="34" charset="-122"/>
                  <a:cs typeface="Marcellus" pitchFamily="34" charset="-120"/>
                </a:rPr>
                <a:t>Téléchargements/mois</a:t>
              </a:r>
              <a:endParaRPr lang="en-US" sz="2550" dirty="0"/>
            </a:p>
          </p:txBody>
        </p:sp>
        <p:sp>
          <p:nvSpPr>
            <p:cNvPr id="16" name="Text 10"/>
            <p:cNvSpPr/>
            <p:nvPr/>
          </p:nvSpPr>
          <p:spPr>
            <a:xfrm>
              <a:off x="11506795" y="6048137"/>
              <a:ext cx="2329815" cy="1179195"/>
            </a:xfrm>
            <a:prstGeom prst="rect">
              <a:avLst/>
            </a:prstGeom>
            <a:noFill/>
            <a:ln/>
          </p:spPr>
          <p:txBody>
            <a:bodyPr wrap="square" lIns="0" tIns="0" rIns="0" bIns="0" rtlCol="0" anchor="t"/>
            <a:lstStyle/>
            <a:p>
              <a:pPr marL="0" indent="0" algn="ctr">
                <a:lnSpc>
                  <a:spcPts val="2300"/>
                </a:lnSpc>
                <a:buNone/>
              </a:pPr>
              <a:r>
                <a:rPr lang="en-US" sz="1750" dirty="0">
                  <a:solidFill>
                    <a:srgbClr val="67534F"/>
                  </a:solidFill>
                  <a:latin typeface="Montserrat" pitchFamily="34" charset="0"/>
                  <a:ea typeface="Montserrat" pitchFamily="34" charset="-122"/>
                  <a:cs typeface="Montserrat" pitchFamily="34" charset="-120"/>
                </a:rPr>
                <a:t>Croissance continue et adoption accélérée dans les organisations.</a:t>
              </a:r>
              <a:endParaRPr lang="en-US" sz="1750" dirty="0"/>
            </a:p>
          </p:txBody>
        </p:sp>
      </p:grpSp>
    </p:spTree>
    <p:extLst>
      <p:ext uri="{BB962C8B-B14F-4D97-AF65-F5344CB8AC3E}">
        <p14:creationId xmlns:p14="http://schemas.microsoft.com/office/powerpoint/2010/main" val="31683821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600</Words>
  <Application>Microsoft Office PowerPoint</Application>
  <PresentationFormat>Grand écran</PresentationFormat>
  <Paragraphs>85</Paragraphs>
  <Slides>10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vt:i4>
      </vt:variant>
    </vt:vector>
  </HeadingPairs>
  <TitlesOfParts>
    <vt:vector size="16" baseType="lpstr">
      <vt:lpstr>Arial</vt:lpstr>
      <vt:lpstr>Calibri</vt:lpstr>
      <vt:lpstr>Calibri Light</vt:lpstr>
      <vt:lpstr>Marcellus</vt:lpstr>
      <vt:lpstr>Montserrat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DELL</dc:creator>
  <cp:lastModifiedBy>Souad khellat</cp:lastModifiedBy>
  <cp:revision>5</cp:revision>
  <dcterms:created xsi:type="dcterms:W3CDTF">2025-11-07T10:35:18Z</dcterms:created>
  <dcterms:modified xsi:type="dcterms:W3CDTF">2026-01-04T16:05:43Z</dcterms:modified>
</cp:coreProperties>
</file>