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72" r:id="rId14"/>
    <p:sldId id="270" r:id="rId15"/>
    <p:sldId id="269" r:id="rId16"/>
    <p:sldId id="271" r:id="rId17"/>
    <p:sldId id="273" r:id="rId18"/>
    <p:sldId id="268" r:id="rId19"/>
    <p:sldId id="274" r:id="rId20"/>
    <p:sldId id="275"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5" Type="http://schemas.openxmlformats.org/officeDocument/2006/relationships/image" Target="../media/image9.emf"/><Relationship Id="rId4"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1DFD210-3A97-4754-A085-461BC0B2BA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CD7094F-2462-4AB2-8D66-0DBA098A0F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CDC34D-EA66-46F8-AC76-C3A350F13B0A}" type="datetimeFigureOut">
              <a:rPr lang="fr-FR" smtClean="0"/>
              <a:t>06/04/2020</a:t>
            </a:fld>
            <a:endParaRPr lang="fr-FR"/>
          </a:p>
        </p:txBody>
      </p:sp>
      <p:sp>
        <p:nvSpPr>
          <p:cNvPr id="4" name="Espace réservé du pied de page 3">
            <a:extLst>
              <a:ext uri="{FF2B5EF4-FFF2-40B4-BE49-F238E27FC236}">
                <a16:creationId xmlns:a16="http://schemas.microsoft.com/office/drawing/2014/main" id="{C88D56CB-3297-4785-8C4D-8A831377B3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AE868D6-686B-402C-972D-A7A7AFBE43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C9322D-8132-4047-8A60-9CBE6643D3C0}" type="slidenum">
              <a:rPr lang="fr-FR" smtClean="0"/>
              <a:t>‹N°›</a:t>
            </a:fld>
            <a:endParaRPr lang="fr-FR"/>
          </a:p>
        </p:txBody>
      </p:sp>
    </p:spTree>
    <p:extLst>
      <p:ext uri="{BB962C8B-B14F-4D97-AF65-F5344CB8AC3E}">
        <p14:creationId xmlns:p14="http://schemas.microsoft.com/office/powerpoint/2010/main" val="2686411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1A71C-4F24-4649-9D89-7136A25D21B3}" type="datetimeFigureOut">
              <a:rPr lang="fr-FR" smtClean="0"/>
              <a:t>06/04/2020</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0AAA1-4058-47DD-8A1C-CDE220530E0D}" type="slidenum">
              <a:rPr lang="fr-FR" smtClean="0"/>
              <a:t>‹N°›</a:t>
            </a:fld>
            <a:endParaRPr lang="fr-FR" dirty="0"/>
          </a:p>
        </p:txBody>
      </p:sp>
    </p:spTree>
    <p:extLst>
      <p:ext uri="{BB962C8B-B14F-4D97-AF65-F5344CB8AC3E}">
        <p14:creationId xmlns:p14="http://schemas.microsoft.com/office/powerpoint/2010/main" val="306951676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54F383-53EB-47C6-ADCB-66527993A7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FCFECE6-98A6-4594-A599-76BD077DDE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0FB1223-0235-4754-99A9-9609D4435659}"/>
              </a:ext>
            </a:extLst>
          </p:cNvPr>
          <p:cNvSpPr>
            <a:spLocks noGrp="1"/>
          </p:cNvSpPr>
          <p:nvPr>
            <p:ph type="dt" sz="half" idx="10"/>
          </p:nvPr>
        </p:nvSpPr>
        <p:spPr/>
        <p:txBody>
          <a:bodyPr/>
          <a:lstStyle/>
          <a:p>
            <a:fld id="{A65A2D8E-238B-4DC8-95C6-4560C72717DA}" type="datetime1">
              <a:rPr lang="fr-FR" smtClean="0"/>
              <a:t>06/04/2020</a:t>
            </a:fld>
            <a:endParaRPr lang="fr-FR" dirty="0"/>
          </a:p>
        </p:txBody>
      </p:sp>
      <p:sp>
        <p:nvSpPr>
          <p:cNvPr id="5" name="Espace réservé du pied de page 4">
            <a:extLst>
              <a:ext uri="{FF2B5EF4-FFF2-40B4-BE49-F238E27FC236}">
                <a16:creationId xmlns:a16="http://schemas.microsoft.com/office/drawing/2014/main" id="{09D2EC03-5994-450E-BC28-AC1DEAFD41C2}"/>
              </a:ext>
            </a:extLst>
          </p:cNvPr>
          <p:cNvSpPr>
            <a:spLocks noGrp="1"/>
          </p:cNvSpPr>
          <p:nvPr>
            <p:ph type="ftr" sz="quarter" idx="11"/>
          </p:nvPr>
        </p:nvSpPr>
        <p:spPr/>
        <p:txBody>
          <a:bodyPr/>
          <a:lstStyle/>
          <a:p>
            <a:r>
              <a:rPr lang="fr-FR" dirty="0"/>
              <a:t>cours de chimie organique   par : A. SAFER               fac de chimie usto/ L2 GP </a:t>
            </a:r>
          </a:p>
        </p:txBody>
      </p:sp>
      <p:sp>
        <p:nvSpPr>
          <p:cNvPr id="6" name="Espace réservé du numéro de diapositive 5">
            <a:extLst>
              <a:ext uri="{FF2B5EF4-FFF2-40B4-BE49-F238E27FC236}">
                <a16:creationId xmlns:a16="http://schemas.microsoft.com/office/drawing/2014/main" id="{6AA56E67-A538-4C72-82C7-4957A139A2B9}"/>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288407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BD30D5-92EB-496B-8268-E2FA83AD09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5A6AE6D-3D8A-4BA5-9712-339589C68D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0A18B6-7F3A-4CFF-817A-287D00C3EEFF}"/>
              </a:ext>
            </a:extLst>
          </p:cNvPr>
          <p:cNvSpPr>
            <a:spLocks noGrp="1"/>
          </p:cNvSpPr>
          <p:nvPr>
            <p:ph type="dt" sz="half" idx="10"/>
          </p:nvPr>
        </p:nvSpPr>
        <p:spPr/>
        <p:txBody>
          <a:bodyPr/>
          <a:lstStyle/>
          <a:p>
            <a:fld id="{94DF03EB-4CBC-4E5E-A7B9-507C0393B274}" type="datetime1">
              <a:rPr lang="fr-FR" smtClean="0"/>
              <a:t>06/04/2020</a:t>
            </a:fld>
            <a:endParaRPr lang="fr-FR" dirty="0"/>
          </a:p>
        </p:txBody>
      </p:sp>
      <p:sp>
        <p:nvSpPr>
          <p:cNvPr id="5" name="Espace réservé du pied de page 4">
            <a:extLst>
              <a:ext uri="{FF2B5EF4-FFF2-40B4-BE49-F238E27FC236}">
                <a16:creationId xmlns:a16="http://schemas.microsoft.com/office/drawing/2014/main" id="{484308D5-FC6E-454E-8B35-119D0ABDAEA7}"/>
              </a:ext>
            </a:extLst>
          </p:cNvPr>
          <p:cNvSpPr>
            <a:spLocks noGrp="1"/>
          </p:cNvSpPr>
          <p:nvPr>
            <p:ph type="ftr" sz="quarter" idx="11"/>
          </p:nvPr>
        </p:nvSpPr>
        <p:spPr/>
        <p:txBody>
          <a:bodyPr/>
          <a:lstStyle/>
          <a:p>
            <a:r>
              <a:rPr lang="fr-FR" dirty="0"/>
              <a:t>cours de chimie organique   par : A. SAFER               fac de chimie usto/ L2 GP </a:t>
            </a:r>
          </a:p>
        </p:txBody>
      </p:sp>
      <p:sp>
        <p:nvSpPr>
          <p:cNvPr id="6" name="Espace réservé du numéro de diapositive 5">
            <a:extLst>
              <a:ext uri="{FF2B5EF4-FFF2-40B4-BE49-F238E27FC236}">
                <a16:creationId xmlns:a16="http://schemas.microsoft.com/office/drawing/2014/main" id="{C93539E4-93B4-4CC2-8EEA-AF7F2E851952}"/>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302615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A9A58FC-ADCB-486D-B3B4-D3F300C9E80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C47667F-FCD6-497A-9C71-C6DA7C3FAB2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31BA569-E3A5-46AF-A8AC-69A083429832}"/>
              </a:ext>
            </a:extLst>
          </p:cNvPr>
          <p:cNvSpPr>
            <a:spLocks noGrp="1"/>
          </p:cNvSpPr>
          <p:nvPr>
            <p:ph type="dt" sz="half" idx="10"/>
          </p:nvPr>
        </p:nvSpPr>
        <p:spPr/>
        <p:txBody>
          <a:bodyPr/>
          <a:lstStyle/>
          <a:p>
            <a:fld id="{9073E604-144A-45A8-93A6-2E7EA770316C}" type="datetime1">
              <a:rPr lang="fr-FR" smtClean="0"/>
              <a:t>06/04/2020</a:t>
            </a:fld>
            <a:endParaRPr lang="fr-FR" dirty="0"/>
          </a:p>
        </p:txBody>
      </p:sp>
      <p:sp>
        <p:nvSpPr>
          <p:cNvPr id="5" name="Espace réservé du pied de page 4">
            <a:extLst>
              <a:ext uri="{FF2B5EF4-FFF2-40B4-BE49-F238E27FC236}">
                <a16:creationId xmlns:a16="http://schemas.microsoft.com/office/drawing/2014/main" id="{3F07AD8E-9C72-4D69-A252-06C51606B419}"/>
              </a:ext>
            </a:extLst>
          </p:cNvPr>
          <p:cNvSpPr>
            <a:spLocks noGrp="1"/>
          </p:cNvSpPr>
          <p:nvPr>
            <p:ph type="ftr" sz="quarter" idx="11"/>
          </p:nvPr>
        </p:nvSpPr>
        <p:spPr/>
        <p:txBody>
          <a:bodyPr/>
          <a:lstStyle/>
          <a:p>
            <a:r>
              <a:rPr lang="fr-FR" dirty="0"/>
              <a:t>cours de chimie organique   par : A. SAFER               fac de chimie usto/ L2 GP </a:t>
            </a:r>
          </a:p>
        </p:txBody>
      </p:sp>
      <p:sp>
        <p:nvSpPr>
          <p:cNvPr id="6" name="Espace réservé du numéro de diapositive 5">
            <a:extLst>
              <a:ext uri="{FF2B5EF4-FFF2-40B4-BE49-F238E27FC236}">
                <a16:creationId xmlns:a16="http://schemas.microsoft.com/office/drawing/2014/main" id="{A67ABA93-4BE6-457F-98C1-88AF40B36AC6}"/>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210358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974CFA-A413-4999-AAED-CB9E5CEA22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8FBE9C8-5D35-4BF9-B5F6-6CA8F096EA9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3EF3F5-1BDC-4855-B790-3E09D12D78AE}"/>
              </a:ext>
            </a:extLst>
          </p:cNvPr>
          <p:cNvSpPr>
            <a:spLocks noGrp="1"/>
          </p:cNvSpPr>
          <p:nvPr>
            <p:ph type="dt" sz="half" idx="10"/>
          </p:nvPr>
        </p:nvSpPr>
        <p:spPr/>
        <p:txBody>
          <a:bodyPr/>
          <a:lstStyle/>
          <a:p>
            <a:fld id="{DDF85A67-9825-4591-B806-B76B5FCF2875}" type="datetime1">
              <a:rPr lang="fr-FR" smtClean="0"/>
              <a:t>06/04/2020</a:t>
            </a:fld>
            <a:endParaRPr lang="fr-FR" dirty="0"/>
          </a:p>
        </p:txBody>
      </p:sp>
      <p:sp>
        <p:nvSpPr>
          <p:cNvPr id="5" name="Espace réservé du pied de page 4">
            <a:extLst>
              <a:ext uri="{FF2B5EF4-FFF2-40B4-BE49-F238E27FC236}">
                <a16:creationId xmlns:a16="http://schemas.microsoft.com/office/drawing/2014/main" id="{A5092E9C-36B2-44D1-B158-A10BA3F9B3AB}"/>
              </a:ext>
            </a:extLst>
          </p:cNvPr>
          <p:cNvSpPr>
            <a:spLocks noGrp="1"/>
          </p:cNvSpPr>
          <p:nvPr>
            <p:ph type="ftr" sz="quarter" idx="11"/>
          </p:nvPr>
        </p:nvSpPr>
        <p:spPr/>
        <p:txBody>
          <a:bodyPr/>
          <a:lstStyle/>
          <a:p>
            <a:r>
              <a:rPr lang="fr-FR" dirty="0"/>
              <a:t>cours de chimie organique   par : A. SAFER               fac de chimie usto/ L2 GP </a:t>
            </a:r>
          </a:p>
        </p:txBody>
      </p:sp>
      <p:sp>
        <p:nvSpPr>
          <p:cNvPr id="6" name="Espace réservé du numéro de diapositive 5">
            <a:extLst>
              <a:ext uri="{FF2B5EF4-FFF2-40B4-BE49-F238E27FC236}">
                <a16:creationId xmlns:a16="http://schemas.microsoft.com/office/drawing/2014/main" id="{DB3E090D-7789-49C7-886C-2214C72EAB2C}"/>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18759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C450C-B57A-4C6C-BA9E-A65A6EE3A41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E4F7E2D-3528-4FBD-9756-F9206B633A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07D0897-8EC1-4531-AE6F-29894562BDE1}"/>
              </a:ext>
            </a:extLst>
          </p:cNvPr>
          <p:cNvSpPr>
            <a:spLocks noGrp="1"/>
          </p:cNvSpPr>
          <p:nvPr>
            <p:ph type="dt" sz="half" idx="10"/>
          </p:nvPr>
        </p:nvSpPr>
        <p:spPr/>
        <p:txBody>
          <a:bodyPr/>
          <a:lstStyle/>
          <a:p>
            <a:fld id="{9C0A876D-6734-4DEE-8D51-72A0848BD693}" type="datetime1">
              <a:rPr lang="fr-FR" smtClean="0"/>
              <a:t>06/04/2020</a:t>
            </a:fld>
            <a:endParaRPr lang="fr-FR" dirty="0"/>
          </a:p>
        </p:txBody>
      </p:sp>
      <p:sp>
        <p:nvSpPr>
          <p:cNvPr id="5" name="Espace réservé du pied de page 4">
            <a:extLst>
              <a:ext uri="{FF2B5EF4-FFF2-40B4-BE49-F238E27FC236}">
                <a16:creationId xmlns:a16="http://schemas.microsoft.com/office/drawing/2014/main" id="{04542D24-3291-4CEB-B7FE-0C813DC6B765}"/>
              </a:ext>
            </a:extLst>
          </p:cNvPr>
          <p:cNvSpPr>
            <a:spLocks noGrp="1"/>
          </p:cNvSpPr>
          <p:nvPr>
            <p:ph type="ftr" sz="quarter" idx="11"/>
          </p:nvPr>
        </p:nvSpPr>
        <p:spPr/>
        <p:txBody>
          <a:bodyPr/>
          <a:lstStyle/>
          <a:p>
            <a:r>
              <a:rPr lang="fr-FR" dirty="0"/>
              <a:t>cours de chimie organique   par : A. SAFER               fac de chimie usto/ L2 GP </a:t>
            </a:r>
          </a:p>
        </p:txBody>
      </p:sp>
      <p:sp>
        <p:nvSpPr>
          <p:cNvPr id="6" name="Espace réservé du numéro de diapositive 5">
            <a:extLst>
              <a:ext uri="{FF2B5EF4-FFF2-40B4-BE49-F238E27FC236}">
                <a16:creationId xmlns:a16="http://schemas.microsoft.com/office/drawing/2014/main" id="{BE0598E6-E669-42B2-8515-56CB38337832}"/>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148834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010C29-5F4D-4E3A-9907-065D9A2BE1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7D00911-A6C1-4060-A90C-B9F923E8AB5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D6D1DDB-9009-44A2-BF79-5ED03613282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2C39EB4-F27C-4632-8369-A4E26834B200}"/>
              </a:ext>
            </a:extLst>
          </p:cNvPr>
          <p:cNvSpPr>
            <a:spLocks noGrp="1"/>
          </p:cNvSpPr>
          <p:nvPr>
            <p:ph type="dt" sz="half" idx="10"/>
          </p:nvPr>
        </p:nvSpPr>
        <p:spPr/>
        <p:txBody>
          <a:bodyPr/>
          <a:lstStyle/>
          <a:p>
            <a:fld id="{4FB0E205-82FB-4CAF-9CEF-7DD55406F6F0}" type="datetime1">
              <a:rPr lang="fr-FR" smtClean="0"/>
              <a:t>06/04/2020</a:t>
            </a:fld>
            <a:endParaRPr lang="fr-FR" dirty="0"/>
          </a:p>
        </p:txBody>
      </p:sp>
      <p:sp>
        <p:nvSpPr>
          <p:cNvPr id="6" name="Espace réservé du pied de page 5">
            <a:extLst>
              <a:ext uri="{FF2B5EF4-FFF2-40B4-BE49-F238E27FC236}">
                <a16:creationId xmlns:a16="http://schemas.microsoft.com/office/drawing/2014/main" id="{82FEF368-5A93-47A3-9D83-39AB871558D6}"/>
              </a:ext>
            </a:extLst>
          </p:cNvPr>
          <p:cNvSpPr>
            <a:spLocks noGrp="1"/>
          </p:cNvSpPr>
          <p:nvPr>
            <p:ph type="ftr" sz="quarter" idx="11"/>
          </p:nvPr>
        </p:nvSpPr>
        <p:spPr/>
        <p:txBody>
          <a:bodyPr/>
          <a:lstStyle/>
          <a:p>
            <a:r>
              <a:rPr lang="fr-FR" dirty="0"/>
              <a:t>cours de chimie organique   par : A. SAFER               fac de chimie usto/ L2 GP </a:t>
            </a:r>
          </a:p>
        </p:txBody>
      </p:sp>
      <p:sp>
        <p:nvSpPr>
          <p:cNvPr id="7" name="Espace réservé du numéro de diapositive 6">
            <a:extLst>
              <a:ext uri="{FF2B5EF4-FFF2-40B4-BE49-F238E27FC236}">
                <a16:creationId xmlns:a16="http://schemas.microsoft.com/office/drawing/2014/main" id="{65F1E0F2-BB5B-427C-9FA2-41E01B93B83C}"/>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14122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4EBC71-F2B5-4E7F-A49F-8F06508E8AC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3BEBF3A-BD34-4BFF-8B7A-199DDCCED0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A867FE3-BB56-4328-A1C1-D01E1FDAA83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8CAC69C-473C-4E0A-BF8D-35B264E30C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6FD92A5-89DD-4920-BDDF-846311119E1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E684DC1-536C-485C-9544-719A9DAB5ABB}"/>
              </a:ext>
            </a:extLst>
          </p:cNvPr>
          <p:cNvSpPr>
            <a:spLocks noGrp="1"/>
          </p:cNvSpPr>
          <p:nvPr>
            <p:ph type="dt" sz="half" idx="10"/>
          </p:nvPr>
        </p:nvSpPr>
        <p:spPr/>
        <p:txBody>
          <a:bodyPr/>
          <a:lstStyle/>
          <a:p>
            <a:fld id="{9DAF2329-B84F-4B77-8CF6-25A56C229B36}" type="datetime1">
              <a:rPr lang="fr-FR" smtClean="0"/>
              <a:t>06/04/2020</a:t>
            </a:fld>
            <a:endParaRPr lang="fr-FR" dirty="0"/>
          </a:p>
        </p:txBody>
      </p:sp>
      <p:sp>
        <p:nvSpPr>
          <p:cNvPr id="8" name="Espace réservé du pied de page 7">
            <a:extLst>
              <a:ext uri="{FF2B5EF4-FFF2-40B4-BE49-F238E27FC236}">
                <a16:creationId xmlns:a16="http://schemas.microsoft.com/office/drawing/2014/main" id="{C72D6FFE-9941-44BE-85ED-95FF2229E7FB}"/>
              </a:ext>
            </a:extLst>
          </p:cNvPr>
          <p:cNvSpPr>
            <a:spLocks noGrp="1"/>
          </p:cNvSpPr>
          <p:nvPr>
            <p:ph type="ftr" sz="quarter" idx="11"/>
          </p:nvPr>
        </p:nvSpPr>
        <p:spPr/>
        <p:txBody>
          <a:bodyPr/>
          <a:lstStyle/>
          <a:p>
            <a:r>
              <a:rPr lang="fr-FR" dirty="0"/>
              <a:t>cours de chimie organique   par : A. SAFER               fac de chimie usto/ L2 GP </a:t>
            </a:r>
          </a:p>
        </p:txBody>
      </p:sp>
      <p:sp>
        <p:nvSpPr>
          <p:cNvPr id="9" name="Espace réservé du numéro de diapositive 8">
            <a:extLst>
              <a:ext uri="{FF2B5EF4-FFF2-40B4-BE49-F238E27FC236}">
                <a16:creationId xmlns:a16="http://schemas.microsoft.com/office/drawing/2014/main" id="{864B7F8A-3D13-4B9D-A00C-015CD902DA96}"/>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218553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FDE71D-567C-4395-9655-FE070C1151B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2C0C603-8D2A-47E6-80D7-595E0AB9949A}"/>
              </a:ext>
            </a:extLst>
          </p:cNvPr>
          <p:cNvSpPr>
            <a:spLocks noGrp="1"/>
          </p:cNvSpPr>
          <p:nvPr>
            <p:ph type="dt" sz="half" idx="10"/>
          </p:nvPr>
        </p:nvSpPr>
        <p:spPr/>
        <p:txBody>
          <a:bodyPr/>
          <a:lstStyle/>
          <a:p>
            <a:fld id="{A5790A1F-01AE-465B-A809-336A32F56EE7}" type="datetime1">
              <a:rPr lang="fr-FR" smtClean="0"/>
              <a:t>06/04/2020</a:t>
            </a:fld>
            <a:endParaRPr lang="fr-FR" dirty="0"/>
          </a:p>
        </p:txBody>
      </p:sp>
      <p:sp>
        <p:nvSpPr>
          <p:cNvPr id="4" name="Espace réservé du pied de page 3">
            <a:extLst>
              <a:ext uri="{FF2B5EF4-FFF2-40B4-BE49-F238E27FC236}">
                <a16:creationId xmlns:a16="http://schemas.microsoft.com/office/drawing/2014/main" id="{6CD56DE9-0616-44F7-AA42-1AF38A6D4BB6}"/>
              </a:ext>
            </a:extLst>
          </p:cNvPr>
          <p:cNvSpPr>
            <a:spLocks noGrp="1"/>
          </p:cNvSpPr>
          <p:nvPr>
            <p:ph type="ftr" sz="quarter" idx="11"/>
          </p:nvPr>
        </p:nvSpPr>
        <p:spPr/>
        <p:txBody>
          <a:bodyPr/>
          <a:lstStyle/>
          <a:p>
            <a:r>
              <a:rPr lang="fr-FR" dirty="0"/>
              <a:t>cours de chimie organique   par : A. SAFER               fac de chimie usto/ L2 GP </a:t>
            </a:r>
          </a:p>
        </p:txBody>
      </p:sp>
      <p:sp>
        <p:nvSpPr>
          <p:cNvPr id="5" name="Espace réservé du numéro de diapositive 4">
            <a:extLst>
              <a:ext uri="{FF2B5EF4-FFF2-40B4-BE49-F238E27FC236}">
                <a16:creationId xmlns:a16="http://schemas.microsoft.com/office/drawing/2014/main" id="{1BA74F5F-8116-4DF5-BC27-F86EC6E19D5D}"/>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106330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CF01AC-C82B-4A42-9B77-DD3AF357DA61}"/>
              </a:ext>
            </a:extLst>
          </p:cNvPr>
          <p:cNvSpPr>
            <a:spLocks noGrp="1"/>
          </p:cNvSpPr>
          <p:nvPr>
            <p:ph type="dt" sz="half" idx="10"/>
          </p:nvPr>
        </p:nvSpPr>
        <p:spPr/>
        <p:txBody>
          <a:bodyPr/>
          <a:lstStyle/>
          <a:p>
            <a:fld id="{9B80990D-4A19-4DD1-B99A-2879FFCFC21E}" type="datetime1">
              <a:rPr lang="fr-FR" smtClean="0"/>
              <a:t>06/04/2020</a:t>
            </a:fld>
            <a:endParaRPr lang="fr-FR" dirty="0"/>
          </a:p>
        </p:txBody>
      </p:sp>
      <p:sp>
        <p:nvSpPr>
          <p:cNvPr id="3" name="Espace réservé du pied de page 2">
            <a:extLst>
              <a:ext uri="{FF2B5EF4-FFF2-40B4-BE49-F238E27FC236}">
                <a16:creationId xmlns:a16="http://schemas.microsoft.com/office/drawing/2014/main" id="{9C6A1B63-7BA1-4BB8-85D7-C0F9E453D76E}"/>
              </a:ext>
            </a:extLst>
          </p:cNvPr>
          <p:cNvSpPr>
            <a:spLocks noGrp="1"/>
          </p:cNvSpPr>
          <p:nvPr>
            <p:ph type="ftr" sz="quarter" idx="11"/>
          </p:nvPr>
        </p:nvSpPr>
        <p:spPr/>
        <p:txBody>
          <a:bodyPr/>
          <a:lstStyle/>
          <a:p>
            <a:r>
              <a:rPr lang="fr-FR" dirty="0"/>
              <a:t>cours de chimie organique   par : A. SAFER               fac de chimie usto/ L2 GP </a:t>
            </a:r>
          </a:p>
        </p:txBody>
      </p:sp>
      <p:sp>
        <p:nvSpPr>
          <p:cNvPr id="4" name="Espace réservé du numéro de diapositive 3">
            <a:extLst>
              <a:ext uri="{FF2B5EF4-FFF2-40B4-BE49-F238E27FC236}">
                <a16:creationId xmlns:a16="http://schemas.microsoft.com/office/drawing/2014/main" id="{EFD2F6E0-B09D-40C1-820C-4EA4EA79D752}"/>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145890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0A9A12-28EC-4ED3-B464-B2CA10FAAA0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B161C0C-0E08-46D9-AF46-BC738540A5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249D995-30C9-48A7-8FD9-64F98F406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B5F1A56-DB53-49D7-946B-D4550BE18D82}"/>
              </a:ext>
            </a:extLst>
          </p:cNvPr>
          <p:cNvSpPr>
            <a:spLocks noGrp="1"/>
          </p:cNvSpPr>
          <p:nvPr>
            <p:ph type="dt" sz="half" idx="10"/>
          </p:nvPr>
        </p:nvSpPr>
        <p:spPr/>
        <p:txBody>
          <a:bodyPr/>
          <a:lstStyle/>
          <a:p>
            <a:fld id="{8FD5134C-8801-499A-8D8A-B868CF703BE1}" type="datetime1">
              <a:rPr lang="fr-FR" smtClean="0"/>
              <a:t>06/04/2020</a:t>
            </a:fld>
            <a:endParaRPr lang="fr-FR" dirty="0"/>
          </a:p>
        </p:txBody>
      </p:sp>
      <p:sp>
        <p:nvSpPr>
          <p:cNvPr id="6" name="Espace réservé du pied de page 5">
            <a:extLst>
              <a:ext uri="{FF2B5EF4-FFF2-40B4-BE49-F238E27FC236}">
                <a16:creationId xmlns:a16="http://schemas.microsoft.com/office/drawing/2014/main" id="{741B54B2-FEF0-4BDD-A7B7-700113A7968A}"/>
              </a:ext>
            </a:extLst>
          </p:cNvPr>
          <p:cNvSpPr>
            <a:spLocks noGrp="1"/>
          </p:cNvSpPr>
          <p:nvPr>
            <p:ph type="ftr" sz="quarter" idx="11"/>
          </p:nvPr>
        </p:nvSpPr>
        <p:spPr/>
        <p:txBody>
          <a:bodyPr/>
          <a:lstStyle/>
          <a:p>
            <a:r>
              <a:rPr lang="fr-FR" dirty="0"/>
              <a:t>cours de chimie organique   par : A. SAFER               fac de chimie usto/ L2 GP </a:t>
            </a:r>
          </a:p>
        </p:txBody>
      </p:sp>
      <p:sp>
        <p:nvSpPr>
          <p:cNvPr id="7" name="Espace réservé du numéro de diapositive 6">
            <a:extLst>
              <a:ext uri="{FF2B5EF4-FFF2-40B4-BE49-F238E27FC236}">
                <a16:creationId xmlns:a16="http://schemas.microsoft.com/office/drawing/2014/main" id="{7D981AF1-39B7-48C6-BDE2-408073C13B46}"/>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269955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F533C3-F021-4C93-A38A-2F208BD87E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9FF34ED-6BDC-428F-BB90-1611744402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C775845F-FF90-47CF-BA56-A5A4B5EA05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15F66BC-0AEA-4EF7-A73C-5868DDF7D6BA}"/>
              </a:ext>
            </a:extLst>
          </p:cNvPr>
          <p:cNvSpPr>
            <a:spLocks noGrp="1"/>
          </p:cNvSpPr>
          <p:nvPr>
            <p:ph type="dt" sz="half" idx="10"/>
          </p:nvPr>
        </p:nvSpPr>
        <p:spPr/>
        <p:txBody>
          <a:bodyPr/>
          <a:lstStyle/>
          <a:p>
            <a:fld id="{D68A4B61-58A4-4EBE-BC1C-AA9DBD166491}" type="datetime1">
              <a:rPr lang="fr-FR" smtClean="0"/>
              <a:t>06/04/2020</a:t>
            </a:fld>
            <a:endParaRPr lang="fr-FR" dirty="0"/>
          </a:p>
        </p:txBody>
      </p:sp>
      <p:sp>
        <p:nvSpPr>
          <p:cNvPr id="6" name="Espace réservé du pied de page 5">
            <a:extLst>
              <a:ext uri="{FF2B5EF4-FFF2-40B4-BE49-F238E27FC236}">
                <a16:creationId xmlns:a16="http://schemas.microsoft.com/office/drawing/2014/main" id="{BA4CF859-5BD5-455C-9DB6-F31589116501}"/>
              </a:ext>
            </a:extLst>
          </p:cNvPr>
          <p:cNvSpPr>
            <a:spLocks noGrp="1"/>
          </p:cNvSpPr>
          <p:nvPr>
            <p:ph type="ftr" sz="quarter" idx="11"/>
          </p:nvPr>
        </p:nvSpPr>
        <p:spPr/>
        <p:txBody>
          <a:bodyPr/>
          <a:lstStyle/>
          <a:p>
            <a:r>
              <a:rPr lang="fr-FR" dirty="0"/>
              <a:t>cours de chimie organique   par : A. SAFER               fac de chimie usto/ L2 GP </a:t>
            </a:r>
          </a:p>
        </p:txBody>
      </p:sp>
      <p:sp>
        <p:nvSpPr>
          <p:cNvPr id="7" name="Espace réservé du numéro de diapositive 6">
            <a:extLst>
              <a:ext uri="{FF2B5EF4-FFF2-40B4-BE49-F238E27FC236}">
                <a16:creationId xmlns:a16="http://schemas.microsoft.com/office/drawing/2014/main" id="{BCEA82CC-3995-49E0-8D35-25B3FC10E5F5}"/>
              </a:ext>
            </a:extLst>
          </p:cNvPr>
          <p:cNvSpPr>
            <a:spLocks noGrp="1"/>
          </p:cNvSpPr>
          <p:nvPr>
            <p:ph type="sldNum" sz="quarter" idx="12"/>
          </p:nvPr>
        </p:nvSpPr>
        <p:spPr/>
        <p:txBody>
          <a:bodyPr/>
          <a:lstStyle/>
          <a:p>
            <a:fld id="{BA1B4243-06E5-4029-8D29-FD1B77A746E0}" type="slidenum">
              <a:rPr lang="fr-FR" smtClean="0"/>
              <a:t>‹N°›</a:t>
            </a:fld>
            <a:endParaRPr lang="fr-FR" dirty="0"/>
          </a:p>
        </p:txBody>
      </p:sp>
    </p:spTree>
    <p:extLst>
      <p:ext uri="{BB962C8B-B14F-4D97-AF65-F5344CB8AC3E}">
        <p14:creationId xmlns:p14="http://schemas.microsoft.com/office/powerpoint/2010/main" val="245578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428BF4D-D6E5-49F8-9DEC-317FD10E6C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C492692-50E8-4C60-9C97-2E027DEE04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67F07F-5CCB-4D94-98B1-D4FA3C9B1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33B61-9787-455C-83DD-D9C578F721F4}" type="datetime1">
              <a:rPr lang="fr-FR" smtClean="0"/>
              <a:t>06/04/2020</a:t>
            </a:fld>
            <a:endParaRPr lang="fr-FR" dirty="0"/>
          </a:p>
        </p:txBody>
      </p:sp>
      <p:sp>
        <p:nvSpPr>
          <p:cNvPr id="5" name="Espace réservé du pied de page 4">
            <a:extLst>
              <a:ext uri="{FF2B5EF4-FFF2-40B4-BE49-F238E27FC236}">
                <a16:creationId xmlns:a16="http://schemas.microsoft.com/office/drawing/2014/main" id="{9486884C-4090-4A06-B7CC-F7C3F2922F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a:t>cours de chimie organique   par : A. SAFER               fac de chimie usto/ L2 GP </a:t>
            </a:r>
          </a:p>
        </p:txBody>
      </p:sp>
      <p:sp>
        <p:nvSpPr>
          <p:cNvPr id="6" name="Espace réservé du numéro de diapositive 5">
            <a:extLst>
              <a:ext uri="{FF2B5EF4-FFF2-40B4-BE49-F238E27FC236}">
                <a16:creationId xmlns:a16="http://schemas.microsoft.com/office/drawing/2014/main" id="{1B301DDE-5505-4585-8F88-3E82647038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B4243-06E5-4029-8D29-FD1B77A746E0}" type="slidenum">
              <a:rPr lang="fr-FR" smtClean="0"/>
              <a:t>‹N°›</a:t>
            </a:fld>
            <a:endParaRPr lang="fr-FR" dirty="0"/>
          </a:p>
        </p:txBody>
      </p:sp>
    </p:spTree>
    <p:extLst>
      <p:ext uri="{BB962C8B-B14F-4D97-AF65-F5344CB8AC3E}">
        <p14:creationId xmlns:p14="http://schemas.microsoft.com/office/powerpoint/2010/main" val="142007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9.emf"/><Relationship Id="rId5" Type="http://schemas.openxmlformats.org/officeDocument/2006/relationships/oleObject" Target="../embeddings/oleObject15.bin"/><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oleObject" Target="../embeddings/oleObject17.bin"/><Relationship Id="rId7"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2.emf"/><Relationship Id="rId4" Type="http://schemas.openxmlformats.org/officeDocument/2006/relationships/image" Target="../media/image21.emf"/><Relationship Id="rId9"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7.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8.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9.emf"/></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oleObject" Target="../embeddings/oleObject22.bin"/><Relationship Id="rId7"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30.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e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png"/><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96DF6-D10C-4A7B-9217-C8CEB3500800}"/>
              </a:ext>
            </a:extLst>
          </p:cNvPr>
          <p:cNvSpPr>
            <a:spLocks noGrp="1"/>
          </p:cNvSpPr>
          <p:nvPr>
            <p:ph type="ctrTitle"/>
          </p:nvPr>
        </p:nvSpPr>
        <p:spPr>
          <a:xfrm>
            <a:off x="1524000" y="2552699"/>
            <a:ext cx="9144000" cy="957263"/>
          </a:xfrm>
        </p:spPr>
        <p:txBody>
          <a:bodyPr/>
          <a:lstStyle/>
          <a:p>
            <a:r>
              <a:rPr lang="fr-FR" b="1" dirty="0"/>
              <a:t>Chapitre 2</a:t>
            </a:r>
            <a:endParaRPr lang="fr-FR" dirty="0"/>
          </a:p>
        </p:txBody>
      </p:sp>
      <p:sp>
        <p:nvSpPr>
          <p:cNvPr id="3" name="Sous-titre 2">
            <a:extLst>
              <a:ext uri="{FF2B5EF4-FFF2-40B4-BE49-F238E27FC236}">
                <a16:creationId xmlns:a16="http://schemas.microsoft.com/office/drawing/2014/main" id="{DB7CD171-D181-40D4-8848-6C28B0CCACD4}"/>
              </a:ext>
            </a:extLst>
          </p:cNvPr>
          <p:cNvSpPr>
            <a:spLocks noGrp="1"/>
          </p:cNvSpPr>
          <p:nvPr>
            <p:ph type="subTitle" idx="1"/>
          </p:nvPr>
        </p:nvSpPr>
        <p:spPr>
          <a:xfrm>
            <a:off x="1524000" y="3602038"/>
            <a:ext cx="9144000" cy="550862"/>
          </a:xfrm>
        </p:spPr>
        <p:txBody>
          <a:bodyPr/>
          <a:lstStyle/>
          <a:p>
            <a:r>
              <a:rPr lang="fr-FR" b="1" i="1" dirty="0"/>
              <a:t>nomenclature des composés organiques</a:t>
            </a:r>
          </a:p>
        </p:txBody>
      </p:sp>
    </p:spTree>
    <p:extLst>
      <p:ext uri="{BB962C8B-B14F-4D97-AF65-F5344CB8AC3E}">
        <p14:creationId xmlns:p14="http://schemas.microsoft.com/office/powerpoint/2010/main" val="99683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506801C-1AD9-439D-B755-F68A031FD4B5}"/>
              </a:ext>
            </a:extLst>
          </p:cNvPr>
          <p:cNvSpPr>
            <a:spLocks noGrp="1"/>
          </p:cNvSpPr>
          <p:nvPr>
            <p:ph idx="1"/>
          </p:nvPr>
        </p:nvSpPr>
        <p:spPr>
          <a:xfrm>
            <a:off x="723900" y="663575"/>
            <a:ext cx="10515600" cy="4351338"/>
          </a:xfrm>
        </p:spPr>
        <p:txBody>
          <a:bodyPr/>
          <a:lstStyle/>
          <a:p>
            <a:pPr marL="0" indent="0">
              <a:buNone/>
            </a:pPr>
            <a:r>
              <a:rPr lang="fr-FR" b="1" dirty="0"/>
              <a:t>Dans le cas présent, la chaîne carbonée principale est constituée de 9 atomes de carbone : en noir sur le schéma. Le reste des autres chaînes greffées seront considérées comme radicaux. Notre </a:t>
            </a:r>
            <a:r>
              <a:rPr lang="fr-FR" b="1" dirty="0" err="1"/>
              <a:t>aclane</a:t>
            </a:r>
            <a:r>
              <a:rPr lang="fr-FR" b="1" dirty="0"/>
              <a:t> est donc un </a:t>
            </a:r>
            <a:r>
              <a:rPr lang="fr-FR" b="1" dirty="0">
                <a:solidFill>
                  <a:srgbClr val="FF0000"/>
                </a:solidFill>
              </a:rPr>
              <a:t>nonane </a:t>
            </a:r>
          </a:p>
          <a:p>
            <a:pPr marL="0" indent="0">
              <a:buNone/>
            </a:pPr>
            <a:endParaRPr lang="fr-FR" dirty="0"/>
          </a:p>
        </p:txBody>
      </p:sp>
      <p:sp>
        <p:nvSpPr>
          <p:cNvPr id="4" name="Espace réservé du pied de page 3">
            <a:extLst>
              <a:ext uri="{FF2B5EF4-FFF2-40B4-BE49-F238E27FC236}">
                <a16:creationId xmlns:a16="http://schemas.microsoft.com/office/drawing/2014/main" id="{881DDECD-5762-42BB-A3EF-C14655958164}"/>
              </a:ext>
            </a:extLst>
          </p:cNvPr>
          <p:cNvSpPr>
            <a:spLocks noGrp="1"/>
          </p:cNvSpPr>
          <p:nvPr>
            <p:ph type="ftr" sz="quarter" idx="11"/>
          </p:nvPr>
        </p:nvSpPr>
        <p:spPr>
          <a:xfrm>
            <a:off x="2790825" y="6356350"/>
            <a:ext cx="5362575" cy="225425"/>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E3862D3C-0E74-44D8-92FA-EB5DAF3D7C7E}"/>
              </a:ext>
            </a:extLst>
          </p:cNvPr>
          <p:cNvSpPr>
            <a:spLocks noGrp="1"/>
          </p:cNvSpPr>
          <p:nvPr>
            <p:ph type="sldNum" sz="quarter" idx="12"/>
          </p:nvPr>
        </p:nvSpPr>
        <p:spPr/>
        <p:txBody>
          <a:bodyPr/>
          <a:lstStyle/>
          <a:p>
            <a:fld id="{BA1B4243-06E5-4029-8D29-FD1B77A746E0}" type="slidenum">
              <a:rPr lang="fr-FR" smtClean="0"/>
              <a:t>10</a:t>
            </a:fld>
            <a:endParaRPr lang="fr-FR" dirty="0"/>
          </a:p>
        </p:txBody>
      </p:sp>
      <p:graphicFrame>
        <p:nvGraphicFramePr>
          <p:cNvPr id="6" name="Objet 5">
            <a:extLst>
              <a:ext uri="{FF2B5EF4-FFF2-40B4-BE49-F238E27FC236}">
                <a16:creationId xmlns:a16="http://schemas.microsoft.com/office/drawing/2014/main" id="{9FF2CDCA-D565-4E39-9062-6AC0587AE588}"/>
              </a:ext>
            </a:extLst>
          </p:cNvPr>
          <p:cNvGraphicFramePr>
            <a:graphicFrameLocks noChangeAspect="1"/>
          </p:cNvGraphicFramePr>
          <p:nvPr>
            <p:extLst>
              <p:ext uri="{D42A27DB-BD31-4B8C-83A1-F6EECF244321}">
                <p14:modId xmlns:p14="http://schemas.microsoft.com/office/powerpoint/2010/main" val="2242185731"/>
              </p:ext>
            </p:extLst>
          </p:nvPr>
        </p:nvGraphicFramePr>
        <p:xfrm>
          <a:off x="4276725" y="2757488"/>
          <a:ext cx="3081338" cy="1989137"/>
        </p:xfrm>
        <a:graphic>
          <a:graphicData uri="http://schemas.openxmlformats.org/presentationml/2006/ole">
            <mc:AlternateContent xmlns:mc="http://schemas.openxmlformats.org/markup-compatibility/2006">
              <mc:Choice xmlns:v="urn:schemas-microsoft-com:vml" Requires="v">
                <p:oleObj spid="_x0000_s6154" name="CS ChemDraw Drawing" r:id="rId3" imgW="2432087" imgH="1572583" progId="ChemDraw.Document.6.0">
                  <p:embed/>
                </p:oleObj>
              </mc:Choice>
              <mc:Fallback>
                <p:oleObj name="CS ChemDraw Drawing" r:id="rId3" imgW="2432087" imgH="1572583" progId="ChemDraw.Document.6.0">
                  <p:embed/>
                  <p:pic>
                    <p:nvPicPr>
                      <p:cNvPr id="6" name="Objet 5">
                        <a:extLst>
                          <a:ext uri="{FF2B5EF4-FFF2-40B4-BE49-F238E27FC236}">
                            <a16:creationId xmlns:a16="http://schemas.microsoft.com/office/drawing/2014/main" id="{267D7597-96DA-4835-BA32-5C1254CBC29E}"/>
                          </a:ext>
                        </a:extLst>
                      </p:cNvPr>
                      <p:cNvPicPr/>
                      <p:nvPr/>
                    </p:nvPicPr>
                    <p:blipFill>
                      <a:blip r:embed="rId4"/>
                      <a:stretch>
                        <a:fillRect/>
                      </a:stretch>
                    </p:blipFill>
                    <p:spPr>
                      <a:xfrm>
                        <a:off x="4276725" y="2757488"/>
                        <a:ext cx="3081338" cy="1989137"/>
                      </a:xfrm>
                      <a:prstGeom prst="rect">
                        <a:avLst/>
                      </a:prstGeom>
                    </p:spPr>
                  </p:pic>
                </p:oleObj>
              </mc:Fallback>
            </mc:AlternateContent>
          </a:graphicData>
        </a:graphic>
      </p:graphicFrame>
    </p:spTree>
    <p:extLst>
      <p:ext uri="{BB962C8B-B14F-4D97-AF65-F5344CB8AC3E}">
        <p14:creationId xmlns:p14="http://schemas.microsoft.com/office/powerpoint/2010/main" val="278929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7D6925-44EB-47AD-A015-36E6B87195CC}"/>
              </a:ext>
            </a:extLst>
          </p:cNvPr>
          <p:cNvSpPr>
            <a:spLocks noGrp="1"/>
          </p:cNvSpPr>
          <p:nvPr>
            <p:ph idx="1"/>
          </p:nvPr>
        </p:nvSpPr>
        <p:spPr>
          <a:xfrm>
            <a:off x="600074" y="476250"/>
            <a:ext cx="10410826" cy="3114675"/>
          </a:xfrm>
        </p:spPr>
        <p:txBody>
          <a:bodyPr>
            <a:normAutofit fontScale="47500" lnSpcReduction="20000"/>
          </a:bodyPr>
          <a:lstStyle/>
          <a:p>
            <a:pPr marL="0" indent="0">
              <a:buNone/>
            </a:pPr>
            <a:r>
              <a:rPr lang="fr-FR" b="1" u="sng" dirty="0">
                <a:solidFill>
                  <a:srgbClr val="FF0000"/>
                </a:solidFill>
              </a:rPr>
              <a:t>Règle 2:</a:t>
            </a:r>
            <a:endParaRPr lang="fr-FR" dirty="0"/>
          </a:p>
          <a:p>
            <a:pPr marL="0" indent="0">
              <a:buNone/>
            </a:pPr>
            <a:r>
              <a:rPr lang="fr-FR" dirty="0"/>
              <a:t>Nommer tous les groupes carbonés greffés sur la plus longue chaîne en tant que substituants alkyles ou radicaux (voir règle 4)</a:t>
            </a:r>
          </a:p>
          <a:p>
            <a:pPr marL="0" indent="0">
              <a:buNone/>
            </a:pPr>
            <a:r>
              <a:rPr lang="fr-FR" b="1" u="sng" dirty="0">
                <a:solidFill>
                  <a:srgbClr val="FF0000"/>
                </a:solidFill>
              </a:rPr>
              <a:t>Règle 3:</a:t>
            </a:r>
          </a:p>
          <a:p>
            <a:r>
              <a:rPr lang="fr-FR" dirty="0"/>
              <a:t>Numéroter la chaîne la plus longue en commençant par l’extrémité la plus proche d’un substituant (radical), si deux numérotations sont possibles, on choisit celle qui conduit à l'indice le plus bas pour la ramification).</a:t>
            </a:r>
          </a:p>
          <a:p>
            <a:pPr marL="0" indent="0">
              <a:buNone/>
            </a:pPr>
            <a:r>
              <a:rPr lang="fr-FR" dirty="0"/>
              <a:t> Exemple: sur la figure ci-dessous on peut numéroter la chaine principale dans les deux sens</a:t>
            </a:r>
          </a:p>
          <a:p>
            <a:pPr marL="0" indent="0">
              <a:buNone/>
            </a:pPr>
            <a:r>
              <a:rPr lang="fr-FR" dirty="0"/>
              <a:t>De gauche à droite (en noir) : le radical se trouve alors en position 6</a:t>
            </a:r>
          </a:p>
          <a:p>
            <a:pPr marL="0" indent="0">
              <a:buNone/>
            </a:pPr>
            <a:r>
              <a:rPr lang="fr-FR" dirty="0"/>
              <a:t>De droite à gauche (en rouge) : le radical se trouve alors en position 4</a:t>
            </a:r>
          </a:p>
          <a:p>
            <a:pPr marL="0" indent="0">
              <a:buNone/>
            </a:pPr>
            <a:r>
              <a:rPr lang="fr-FR" b="1" dirty="0"/>
              <a:t>On choisit donc la position 4</a:t>
            </a:r>
          </a:p>
          <a:p>
            <a:pPr marL="0" indent="0">
              <a:buNone/>
            </a:pPr>
            <a:r>
              <a:rPr lang="fr-FR" b="1" u="sng" dirty="0">
                <a:solidFill>
                  <a:srgbClr val="FF0000"/>
                </a:solidFill>
              </a:rPr>
              <a:t>Règle 4: </a:t>
            </a:r>
          </a:p>
          <a:p>
            <a:pPr marL="0" indent="0">
              <a:buNone/>
            </a:pPr>
            <a:r>
              <a:rPr lang="fr-FR" dirty="0"/>
              <a:t>Radicaux prennent toujours une  terminaison « </a:t>
            </a:r>
            <a:r>
              <a:rPr lang="fr-FR" dirty="0" err="1"/>
              <a:t>yl</a:t>
            </a:r>
            <a:r>
              <a:rPr lang="fr-FR" dirty="0"/>
              <a:t> » et se mettent avant la chaîne principale précédé par leurs positions sur cette chaîne</a:t>
            </a:r>
          </a:p>
          <a:p>
            <a:pPr marL="0" indent="0">
              <a:buNone/>
            </a:pPr>
            <a:r>
              <a:rPr lang="fr-FR" dirty="0"/>
              <a:t>           ici, c’est un radical en 2 carbones en position 5 sur le nonane, c’est donc un </a:t>
            </a:r>
            <a:r>
              <a:rPr lang="fr-FR" dirty="0">
                <a:solidFill>
                  <a:srgbClr val="FF0000"/>
                </a:solidFill>
              </a:rPr>
              <a:t>4-</a:t>
            </a:r>
            <a:r>
              <a:rPr lang="fr-FR" b="1" dirty="0">
                <a:solidFill>
                  <a:srgbClr val="FF0000"/>
                </a:solidFill>
              </a:rPr>
              <a:t>ethyl</a:t>
            </a:r>
            <a:r>
              <a:rPr lang="fr-FR" b="1" dirty="0">
                <a:solidFill>
                  <a:srgbClr val="0070C0"/>
                </a:solidFill>
              </a:rPr>
              <a:t>nonane</a:t>
            </a:r>
            <a:r>
              <a:rPr lang="fr-FR" dirty="0">
                <a:solidFill>
                  <a:srgbClr val="FF0000"/>
                </a:solidFill>
              </a:rPr>
              <a:t>  </a:t>
            </a:r>
          </a:p>
        </p:txBody>
      </p:sp>
      <p:sp>
        <p:nvSpPr>
          <p:cNvPr id="4" name="Espace réservé du pied de page 3">
            <a:extLst>
              <a:ext uri="{FF2B5EF4-FFF2-40B4-BE49-F238E27FC236}">
                <a16:creationId xmlns:a16="http://schemas.microsoft.com/office/drawing/2014/main" id="{0C32C944-FF71-48D7-8638-A330B843C388}"/>
              </a:ext>
            </a:extLst>
          </p:cNvPr>
          <p:cNvSpPr>
            <a:spLocks noGrp="1"/>
          </p:cNvSpPr>
          <p:nvPr>
            <p:ph type="ftr" sz="quarter" idx="11"/>
          </p:nvPr>
        </p:nvSpPr>
        <p:spPr>
          <a:xfrm>
            <a:off x="3209925" y="6356350"/>
            <a:ext cx="5334000" cy="273050"/>
          </a:xfrm>
        </p:spPr>
        <p:txBody>
          <a:bodyPr/>
          <a:lstStyle/>
          <a:p>
            <a:r>
              <a:rPr lang="fr-FR" dirty="0"/>
              <a:t>cours de chimie organique   par : A. SAFER               fac de chimie usto/ L2 GP </a:t>
            </a:r>
          </a:p>
        </p:txBody>
      </p:sp>
      <p:sp>
        <p:nvSpPr>
          <p:cNvPr id="5" name="Espace réservé du numéro de diapositive 4">
            <a:extLst>
              <a:ext uri="{FF2B5EF4-FFF2-40B4-BE49-F238E27FC236}">
                <a16:creationId xmlns:a16="http://schemas.microsoft.com/office/drawing/2014/main" id="{F8772264-F4E7-48A3-9B39-4AB8803AB54F}"/>
              </a:ext>
            </a:extLst>
          </p:cNvPr>
          <p:cNvSpPr>
            <a:spLocks noGrp="1"/>
          </p:cNvSpPr>
          <p:nvPr>
            <p:ph type="sldNum" sz="quarter" idx="12"/>
          </p:nvPr>
        </p:nvSpPr>
        <p:spPr/>
        <p:txBody>
          <a:bodyPr/>
          <a:lstStyle/>
          <a:p>
            <a:fld id="{BA1B4243-06E5-4029-8D29-FD1B77A746E0}" type="slidenum">
              <a:rPr lang="fr-FR" smtClean="0"/>
              <a:t>11</a:t>
            </a:fld>
            <a:endParaRPr lang="fr-FR" dirty="0"/>
          </a:p>
        </p:txBody>
      </p:sp>
      <p:graphicFrame>
        <p:nvGraphicFramePr>
          <p:cNvPr id="6" name="Objet 5">
            <a:extLst>
              <a:ext uri="{FF2B5EF4-FFF2-40B4-BE49-F238E27FC236}">
                <a16:creationId xmlns:a16="http://schemas.microsoft.com/office/drawing/2014/main" id="{1E766BD7-CFCA-436F-BE2B-F5E406451C8F}"/>
              </a:ext>
            </a:extLst>
          </p:cNvPr>
          <p:cNvGraphicFramePr>
            <a:graphicFrameLocks noChangeAspect="1"/>
          </p:cNvGraphicFramePr>
          <p:nvPr>
            <p:extLst>
              <p:ext uri="{D42A27DB-BD31-4B8C-83A1-F6EECF244321}">
                <p14:modId xmlns:p14="http://schemas.microsoft.com/office/powerpoint/2010/main" val="2281173862"/>
              </p:ext>
            </p:extLst>
          </p:nvPr>
        </p:nvGraphicFramePr>
        <p:xfrm>
          <a:off x="3870325" y="3802063"/>
          <a:ext cx="3529013" cy="2344737"/>
        </p:xfrm>
        <a:graphic>
          <a:graphicData uri="http://schemas.openxmlformats.org/presentationml/2006/ole">
            <mc:AlternateContent xmlns:mc="http://schemas.openxmlformats.org/markup-compatibility/2006">
              <mc:Choice xmlns:v="urn:schemas-microsoft-com:vml" Requires="v">
                <p:oleObj spid="_x0000_s7184" name="CS ChemDraw Drawing" r:id="rId3" imgW="3206220" imgH="2128755" progId="ChemDraw.Document.6.0">
                  <p:embed/>
                </p:oleObj>
              </mc:Choice>
              <mc:Fallback>
                <p:oleObj name="CS ChemDraw Drawing" r:id="rId3" imgW="3206220" imgH="2128755" progId="ChemDraw.Document.6.0">
                  <p:embed/>
                  <p:pic>
                    <p:nvPicPr>
                      <p:cNvPr id="0" name=""/>
                      <p:cNvPicPr/>
                      <p:nvPr/>
                    </p:nvPicPr>
                    <p:blipFill>
                      <a:blip r:embed="rId4"/>
                      <a:stretch>
                        <a:fillRect/>
                      </a:stretch>
                    </p:blipFill>
                    <p:spPr>
                      <a:xfrm>
                        <a:off x="3870325" y="3802063"/>
                        <a:ext cx="3529013" cy="2344737"/>
                      </a:xfrm>
                      <a:prstGeom prst="rect">
                        <a:avLst/>
                      </a:prstGeom>
                    </p:spPr>
                  </p:pic>
                </p:oleObj>
              </mc:Fallback>
            </mc:AlternateContent>
          </a:graphicData>
        </a:graphic>
      </p:graphicFrame>
    </p:spTree>
    <p:extLst>
      <p:ext uri="{BB962C8B-B14F-4D97-AF65-F5344CB8AC3E}">
        <p14:creationId xmlns:p14="http://schemas.microsoft.com/office/powerpoint/2010/main" val="3675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515119A2-C7B1-4613-9F1E-7C91CF204F78}"/>
              </a:ext>
            </a:extLst>
          </p:cNvPr>
          <p:cNvSpPr>
            <a:spLocks noGrp="1"/>
          </p:cNvSpPr>
          <p:nvPr>
            <p:ph type="ftr" sz="quarter" idx="11"/>
          </p:nvPr>
        </p:nvSpPr>
        <p:spPr>
          <a:xfrm>
            <a:off x="2790825" y="6356350"/>
            <a:ext cx="5362575" cy="282575"/>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E7C4384B-C20B-46F0-8554-071CD661BBE3}"/>
              </a:ext>
            </a:extLst>
          </p:cNvPr>
          <p:cNvSpPr>
            <a:spLocks noGrp="1"/>
          </p:cNvSpPr>
          <p:nvPr>
            <p:ph type="sldNum" sz="quarter" idx="12"/>
          </p:nvPr>
        </p:nvSpPr>
        <p:spPr/>
        <p:txBody>
          <a:bodyPr/>
          <a:lstStyle/>
          <a:p>
            <a:fld id="{BA1B4243-06E5-4029-8D29-FD1B77A746E0}" type="slidenum">
              <a:rPr lang="fr-FR" smtClean="0"/>
              <a:t>12</a:t>
            </a:fld>
            <a:endParaRPr lang="fr-FR" dirty="0"/>
          </a:p>
        </p:txBody>
      </p:sp>
      <p:sp>
        <p:nvSpPr>
          <p:cNvPr id="6" name="Rectangle 5">
            <a:extLst>
              <a:ext uri="{FF2B5EF4-FFF2-40B4-BE49-F238E27FC236}">
                <a16:creationId xmlns:a16="http://schemas.microsoft.com/office/drawing/2014/main" id="{60693705-C5CC-47CD-B071-4D8D905FFE3C}"/>
              </a:ext>
            </a:extLst>
          </p:cNvPr>
          <p:cNvSpPr/>
          <p:nvPr/>
        </p:nvSpPr>
        <p:spPr>
          <a:xfrm>
            <a:off x="895350" y="373024"/>
            <a:ext cx="10401300" cy="4524315"/>
          </a:xfrm>
          <a:prstGeom prst="rect">
            <a:avLst/>
          </a:prstGeom>
        </p:spPr>
        <p:txBody>
          <a:bodyPr wrap="square">
            <a:spAutoFit/>
          </a:bodyPr>
          <a:lstStyle/>
          <a:p>
            <a:r>
              <a:rPr lang="fr-FR" b="1" u="sng" dirty="0">
                <a:solidFill>
                  <a:srgbClr val="FF0000"/>
                </a:solidFill>
              </a:rPr>
              <a:t>Règle 5</a:t>
            </a:r>
            <a:r>
              <a:rPr lang="fr-FR" b="1" dirty="0">
                <a:solidFill>
                  <a:srgbClr val="FF0000"/>
                </a:solidFill>
              </a:rPr>
              <a:t>:</a:t>
            </a:r>
            <a:r>
              <a:rPr lang="fr-FR" b="1" u="sng" dirty="0">
                <a:solidFill>
                  <a:srgbClr val="FF0000"/>
                </a:solidFill>
              </a:rPr>
              <a:t> </a:t>
            </a:r>
            <a:r>
              <a:rPr lang="fr-FR" dirty="0"/>
              <a:t>si la chaîne carbonée principale porte plusieurs radicaux. </a:t>
            </a:r>
            <a:r>
              <a:rPr lang="fr-FR" dirty="0">
                <a:effectLst/>
              </a:rPr>
              <a:t>On désigne l'emplacement de chaque radical par un numéro et un nom appropriés. </a:t>
            </a:r>
            <a:endParaRPr lang="fr-FR" dirty="0"/>
          </a:p>
          <a:p>
            <a:pPr marL="285750" indent="-285750">
              <a:buFont typeface="Arial" panose="020B0604020202020204" pitchFamily="34" charset="0"/>
              <a:buChar char="•"/>
            </a:pPr>
            <a:r>
              <a:rPr lang="fr-FR" dirty="0"/>
              <a:t>on compte la somme des indices de tous les radicaux et on garde celle qui donne la somme la plus faible. </a:t>
            </a:r>
          </a:p>
          <a:p>
            <a:r>
              <a:rPr lang="fr-FR" dirty="0"/>
              <a:t>Les radicaux identiques sont  précédés </a:t>
            </a:r>
            <a:r>
              <a:rPr lang="es-ES" dirty="0" err="1"/>
              <a:t>d’indices</a:t>
            </a:r>
            <a:r>
              <a:rPr lang="es-ES" dirty="0"/>
              <a:t>: di, tri, </a:t>
            </a:r>
            <a:r>
              <a:rPr lang="es-ES" dirty="0" err="1"/>
              <a:t>tétra</a:t>
            </a:r>
            <a:r>
              <a:rPr lang="es-ES" dirty="0"/>
              <a:t>, </a:t>
            </a:r>
            <a:r>
              <a:rPr lang="es-ES" dirty="0" err="1"/>
              <a:t>penta</a:t>
            </a:r>
            <a:r>
              <a:rPr lang="es-ES" dirty="0"/>
              <a:t>, </a:t>
            </a:r>
            <a:r>
              <a:rPr lang="es-ES" dirty="0" err="1"/>
              <a:t>hexa</a:t>
            </a:r>
            <a:r>
              <a:rPr lang="es-ES" dirty="0"/>
              <a:t>, </a:t>
            </a:r>
            <a:r>
              <a:rPr lang="es-ES" dirty="0" err="1"/>
              <a:t>hepta</a:t>
            </a:r>
            <a:r>
              <a:rPr lang="es-ES" dirty="0"/>
              <a:t>, </a:t>
            </a:r>
            <a:r>
              <a:rPr lang="es-ES" dirty="0" err="1"/>
              <a:t>octo</a:t>
            </a:r>
            <a:r>
              <a:rPr lang="es-ES" dirty="0"/>
              <a:t>, nona </a:t>
            </a:r>
            <a:r>
              <a:rPr lang="es-ES" dirty="0" err="1"/>
              <a:t>ou</a:t>
            </a:r>
            <a:r>
              <a:rPr lang="es-ES" dirty="0"/>
              <a:t> </a:t>
            </a:r>
            <a:r>
              <a:rPr lang="es-ES" dirty="0" err="1"/>
              <a:t>déca</a:t>
            </a:r>
            <a:r>
              <a:rPr lang="es-ES" dirty="0"/>
              <a:t>, </a:t>
            </a:r>
            <a:r>
              <a:rPr lang="es-ES" dirty="0" err="1"/>
              <a:t>pour</a:t>
            </a:r>
            <a:r>
              <a:rPr lang="es-ES" dirty="0"/>
              <a:t> </a:t>
            </a:r>
            <a:r>
              <a:rPr lang="es-ES" dirty="0" err="1"/>
              <a:t>désigner</a:t>
            </a:r>
            <a:r>
              <a:rPr lang="es-ES" dirty="0"/>
              <a:t> </a:t>
            </a:r>
            <a:r>
              <a:rPr lang="es-ES" dirty="0" err="1"/>
              <a:t>leur</a:t>
            </a:r>
            <a:r>
              <a:rPr lang="es-ES" dirty="0"/>
              <a:t> nombre.</a:t>
            </a:r>
          </a:p>
          <a:p>
            <a:pPr marL="285750" indent="-285750">
              <a:buFont typeface="Arial" panose="020B0604020202020204" pitchFamily="34" charset="0"/>
              <a:buChar char="•"/>
            </a:pPr>
            <a:r>
              <a:rPr lang="fr-FR" dirty="0"/>
              <a:t>Les radicaux sont écrits par ordre alphabétique, les préfixes, tels que « sec- », « </a:t>
            </a:r>
            <a:r>
              <a:rPr lang="fr-FR" dirty="0" err="1"/>
              <a:t>tert</a:t>
            </a:r>
            <a:r>
              <a:rPr lang="fr-FR" dirty="0"/>
              <a:t>- », ainsi que </a:t>
            </a:r>
            <a:r>
              <a:rPr lang="es-ES" dirty="0"/>
              <a:t>les índices  “di, tri, </a:t>
            </a:r>
            <a:r>
              <a:rPr lang="es-ES" dirty="0" err="1"/>
              <a:t>tétra</a:t>
            </a:r>
            <a:r>
              <a:rPr lang="es-ES" dirty="0"/>
              <a:t>, </a:t>
            </a:r>
            <a:r>
              <a:rPr lang="es-ES" dirty="0" err="1"/>
              <a:t>penta</a:t>
            </a:r>
            <a:r>
              <a:rPr lang="es-ES" dirty="0"/>
              <a:t>, </a:t>
            </a:r>
            <a:r>
              <a:rPr lang="es-ES" dirty="0" err="1"/>
              <a:t>hexa</a:t>
            </a:r>
            <a:r>
              <a:rPr lang="es-ES" dirty="0"/>
              <a:t>, </a:t>
            </a:r>
            <a:r>
              <a:rPr lang="es-ES" dirty="0" err="1"/>
              <a:t>hepta</a:t>
            </a:r>
            <a:r>
              <a:rPr lang="es-ES" dirty="0"/>
              <a:t>, </a:t>
            </a:r>
            <a:r>
              <a:rPr lang="es-ES" dirty="0" err="1"/>
              <a:t>octo</a:t>
            </a:r>
            <a:r>
              <a:rPr lang="es-ES" dirty="0"/>
              <a:t>, nona </a:t>
            </a:r>
            <a:r>
              <a:rPr lang="es-ES" dirty="0" err="1"/>
              <a:t>ou</a:t>
            </a:r>
            <a:r>
              <a:rPr lang="es-ES" dirty="0"/>
              <a:t> </a:t>
            </a:r>
            <a:r>
              <a:rPr lang="es-ES" dirty="0" err="1"/>
              <a:t>déca</a:t>
            </a:r>
            <a:r>
              <a:rPr lang="es-ES" dirty="0"/>
              <a:t>” </a:t>
            </a:r>
            <a:r>
              <a:rPr lang="fr-FR" dirty="0"/>
              <a:t>ne sont pas pris en considération dans l’arrangement alphabétique.</a:t>
            </a:r>
            <a:endParaRPr lang="es-ES" dirty="0"/>
          </a:p>
          <a:p>
            <a:r>
              <a:rPr lang="fr-FR" i="1" u="sng" dirty="0"/>
              <a:t>Exemple:</a:t>
            </a:r>
          </a:p>
          <a:p>
            <a:r>
              <a:rPr lang="fr-FR" dirty="0"/>
              <a:t>La chaîne carbonée principale est composée de 8 carbones et porte 3 radicaux ( deux méthyles et un éthyle)</a:t>
            </a:r>
            <a:endParaRPr lang="fr-FR" i="1" u="sng" dirty="0"/>
          </a:p>
          <a:p>
            <a:pPr marL="285750" indent="-285750">
              <a:buFontTx/>
              <a:buChar char="-"/>
            </a:pPr>
            <a:r>
              <a:rPr lang="fr-FR" dirty="0"/>
              <a:t>Suivant la numérotation </a:t>
            </a:r>
            <a:r>
              <a:rPr lang="fr-FR" b="1" u="sng" dirty="0">
                <a:solidFill>
                  <a:srgbClr val="FF0000"/>
                </a:solidFill>
              </a:rPr>
              <a:t>rouge</a:t>
            </a:r>
            <a:r>
              <a:rPr lang="fr-FR" dirty="0"/>
              <a:t> ils sont liés aux carbones </a:t>
            </a:r>
            <a:r>
              <a:rPr lang="fr-FR" dirty="0">
                <a:solidFill>
                  <a:srgbClr val="FF0000"/>
                </a:solidFill>
              </a:rPr>
              <a:t>3-méthyl, 5(</a:t>
            </a:r>
            <a:r>
              <a:rPr lang="fr-FR" dirty="0" err="1">
                <a:solidFill>
                  <a:srgbClr val="FF0000"/>
                </a:solidFill>
              </a:rPr>
              <a:t>éthyl</a:t>
            </a:r>
            <a:r>
              <a:rPr lang="fr-FR" dirty="0">
                <a:solidFill>
                  <a:srgbClr val="FF0000"/>
                </a:solidFill>
              </a:rPr>
              <a:t> et 7-méthyl </a:t>
            </a:r>
            <a:r>
              <a:rPr lang="fr-FR" dirty="0"/>
              <a:t>d’où la somme 3+5+7=</a:t>
            </a:r>
            <a:r>
              <a:rPr lang="fr-FR" dirty="0">
                <a:solidFill>
                  <a:srgbClr val="FF0000"/>
                </a:solidFill>
              </a:rPr>
              <a:t>15.</a:t>
            </a:r>
          </a:p>
          <a:p>
            <a:pPr marL="285750" indent="-285750">
              <a:buFontTx/>
              <a:buChar char="-"/>
            </a:pPr>
            <a:r>
              <a:rPr lang="fr-FR" dirty="0"/>
              <a:t>Suivant la numérotation </a:t>
            </a:r>
            <a:r>
              <a:rPr lang="fr-FR" b="1" u="sng" dirty="0"/>
              <a:t>noire</a:t>
            </a:r>
            <a:r>
              <a:rPr lang="fr-FR" dirty="0">
                <a:solidFill>
                  <a:srgbClr val="FF0000"/>
                </a:solidFill>
              </a:rPr>
              <a:t> </a:t>
            </a:r>
            <a:r>
              <a:rPr lang="fr-FR" dirty="0"/>
              <a:t>ils sont liés aux carbones 2-méthyl, 5-éthyl et 6-méthyl d’où la somme 2+5+6=13.</a:t>
            </a:r>
          </a:p>
          <a:p>
            <a:r>
              <a:rPr lang="fr-FR" dirty="0"/>
              <a:t>Notre composé est alors:        5-</a:t>
            </a:r>
            <a:r>
              <a:rPr lang="fr-FR" dirty="0">
                <a:solidFill>
                  <a:srgbClr val="FF0000"/>
                </a:solidFill>
              </a:rPr>
              <a:t>é</a:t>
            </a:r>
            <a:r>
              <a:rPr lang="fr-FR" dirty="0"/>
              <a:t>thyl-(2,6)-</a:t>
            </a:r>
            <a:r>
              <a:rPr lang="fr-FR" i="1" dirty="0" err="1"/>
              <a:t>di</a:t>
            </a:r>
            <a:r>
              <a:rPr lang="fr-FR" dirty="0" err="1">
                <a:solidFill>
                  <a:srgbClr val="FF0000"/>
                </a:solidFill>
              </a:rPr>
              <a:t>m</a:t>
            </a:r>
            <a:r>
              <a:rPr lang="fr-FR" dirty="0" err="1"/>
              <a:t>éthyloctane</a:t>
            </a:r>
            <a:endParaRPr lang="fr-FR" dirty="0"/>
          </a:p>
          <a:p>
            <a:endParaRPr lang="fr-FR" dirty="0">
              <a:solidFill>
                <a:srgbClr val="FF0000"/>
              </a:solidFill>
            </a:endParaRPr>
          </a:p>
        </p:txBody>
      </p:sp>
      <p:graphicFrame>
        <p:nvGraphicFramePr>
          <p:cNvPr id="9" name="Objet 8">
            <a:extLst>
              <a:ext uri="{FF2B5EF4-FFF2-40B4-BE49-F238E27FC236}">
                <a16:creationId xmlns:a16="http://schemas.microsoft.com/office/drawing/2014/main" id="{B86607DE-EEE6-4748-8D2B-50B9D8B28EF3}"/>
              </a:ext>
            </a:extLst>
          </p:cNvPr>
          <p:cNvGraphicFramePr>
            <a:graphicFrameLocks noChangeAspect="1"/>
          </p:cNvGraphicFramePr>
          <p:nvPr>
            <p:extLst>
              <p:ext uri="{D42A27DB-BD31-4B8C-83A1-F6EECF244321}">
                <p14:modId xmlns:p14="http://schemas.microsoft.com/office/powerpoint/2010/main" val="4169168780"/>
              </p:ext>
            </p:extLst>
          </p:nvPr>
        </p:nvGraphicFramePr>
        <p:xfrm>
          <a:off x="7307263" y="3990975"/>
          <a:ext cx="3251200" cy="2365375"/>
        </p:xfrm>
        <a:graphic>
          <a:graphicData uri="http://schemas.openxmlformats.org/presentationml/2006/ole">
            <mc:AlternateContent xmlns:mc="http://schemas.openxmlformats.org/markup-compatibility/2006">
              <mc:Choice xmlns:v="urn:schemas-microsoft-com:vml" Requires="v">
                <p:oleObj spid="_x0000_s8204" name="CS ChemDraw Drawing" r:id="rId3" imgW="2508238" imgH="1825497" progId="ChemDraw.Document.6.0">
                  <p:embed/>
                </p:oleObj>
              </mc:Choice>
              <mc:Fallback>
                <p:oleObj name="CS ChemDraw Drawing" r:id="rId3" imgW="2508238" imgH="1825497" progId="ChemDraw.Document.6.0">
                  <p:embed/>
                  <p:pic>
                    <p:nvPicPr>
                      <p:cNvPr id="0" name=""/>
                      <p:cNvPicPr/>
                      <p:nvPr/>
                    </p:nvPicPr>
                    <p:blipFill>
                      <a:blip r:embed="rId4"/>
                      <a:stretch>
                        <a:fillRect/>
                      </a:stretch>
                    </p:blipFill>
                    <p:spPr>
                      <a:xfrm>
                        <a:off x="7307263" y="3990975"/>
                        <a:ext cx="3251200" cy="2365375"/>
                      </a:xfrm>
                      <a:prstGeom prst="rect">
                        <a:avLst/>
                      </a:prstGeom>
                    </p:spPr>
                  </p:pic>
                </p:oleObj>
              </mc:Fallback>
            </mc:AlternateContent>
          </a:graphicData>
        </a:graphic>
      </p:graphicFrame>
    </p:spTree>
    <p:extLst>
      <p:ext uri="{BB962C8B-B14F-4D97-AF65-F5344CB8AC3E}">
        <p14:creationId xmlns:p14="http://schemas.microsoft.com/office/powerpoint/2010/main" val="342547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9C362A-D1BE-44C2-B75B-4F38A54471DB}"/>
              </a:ext>
            </a:extLst>
          </p:cNvPr>
          <p:cNvSpPr>
            <a:spLocks noGrp="1"/>
          </p:cNvSpPr>
          <p:nvPr>
            <p:ph type="title"/>
          </p:nvPr>
        </p:nvSpPr>
        <p:spPr/>
        <p:txBody>
          <a:bodyPr/>
          <a:lstStyle/>
          <a:p>
            <a:r>
              <a:rPr lang="fr-FR" dirty="0"/>
              <a:t>Halogénures d’alkyles R-X </a:t>
            </a:r>
          </a:p>
        </p:txBody>
      </p:sp>
      <p:sp>
        <p:nvSpPr>
          <p:cNvPr id="3" name="Espace réservé du contenu 2">
            <a:extLst>
              <a:ext uri="{FF2B5EF4-FFF2-40B4-BE49-F238E27FC236}">
                <a16:creationId xmlns:a16="http://schemas.microsoft.com/office/drawing/2014/main" id="{D064D440-A48C-4768-9AA8-0B86EC9AFBB4}"/>
              </a:ext>
            </a:extLst>
          </p:cNvPr>
          <p:cNvSpPr>
            <a:spLocks noGrp="1"/>
          </p:cNvSpPr>
          <p:nvPr>
            <p:ph idx="1"/>
          </p:nvPr>
        </p:nvSpPr>
        <p:spPr>
          <a:xfrm>
            <a:off x="838200" y="1511300"/>
            <a:ext cx="10515600" cy="4351338"/>
          </a:xfrm>
        </p:spPr>
        <p:txBody>
          <a:bodyPr/>
          <a:lstStyle/>
          <a:p>
            <a:r>
              <a:rPr lang="fr-FR" dirty="0"/>
              <a:t>L'halogène est traité comme un substituant sur une chaîne alcane. Le substituant  halogéné est considéré à rang égal à un substituant alkyle dans la numérotation de la chaîne principal et sera classé par ordre alphabétique avec les alkyles.</a:t>
            </a:r>
          </a:p>
          <a:p>
            <a:r>
              <a:rPr lang="fr-FR" dirty="0"/>
              <a:t>Les halogènes sont représentés comme suit:</a:t>
            </a:r>
          </a:p>
          <a:p>
            <a:endParaRPr lang="fr-FR" dirty="0"/>
          </a:p>
        </p:txBody>
      </p:sp>
      <p:sp>
        <p:nvSpPr>
          <p:cNvPr id="4" name="Espace réservé du pied de page 3">
            <a:extLst>
              <a:ext uri="{FF2B5EF4-FFF2-40B4-BE49-F238E27FC236}">
                <a16:creationId xmlns:a16="http://schemas.microsoft.com/office/drawing/2014/main" id="{3C9D9897-F258-482E-9F10-28CB1A68D462}"/>
              </a:ext>
            </a:extLst>
          </p:cNvPr>
          <p:cNvSpPr>
            <a:spLocks noGrp="1"/>
          </p:cNvSpPr>
          <p:nvPr>
            <p:ph type="ftr" sz="quarter" idx="11"/>
          </p:nvPr>
        </p:nvSpPr>
        <p:spPr>
          <a:xfrm>
            <a:off x="2571750" y="6356350"/>
            <a:ext cx="5581650" cy="365125"/>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F4D5F6C0-7B33-4504-A9CD-4C5630BE9025}"/>
              </a:ext>
            </a:extLst>
          </p:cNvPr>
          <p:cNvSpPr>
            <a:spLocks noGrp="1"/>
          </p:cNvSpPr>
          <p:nvPr>
            <p:ph type="sldNum" sz="quarter" idx="12"/>
          </p:nvPr>
        </p:nvSpPr>
        <p:spPr/>
        <p:txBody>
          <a:bodyPr/>
          <a:lstStyle/>
          <a:p>
            <a:fld id="{BA1B4243-06E5-4029-8D29-FD1B77A746E0}" type="slidenum">
              <a:rPr lang="fr-FR" smtClean="0"/>
              <a:t>13</a:t>
            </a:fld>
            <a:endParaRPr lang="fr-FR" dirty="0"/>
          </a:p>
        </p:txBody>
      </p:sp>
      <p:graphicFrame>
        <p:nvGraphicFramePr>
          <p:cNvPr id="6" name="Tableau 5">
            <a:extLst>
              <a:ext uri="{FF2B5EF4-FFF2-40B4-BE49-F238E27FC236}">
                <a16:creationId xmlns:a16="http://schemas.microsoft.com/office/drawing/2014/main" id="{6A719CCD-5BF1-49A1-88AA-6EE7820C7BB6}"/>
              </a:ext>
            </a:extLst>
          </p:cNvPr>
          <p:cNvGraphicFramePr>
            <a:graphicFrameLocks noGrp="1"/>
          </p:cNvGraphicFramePr>
          <p:nvPr>
            <p:extLst>
              <p:ext uri="{D42A27DB-BD31-4B8C-83A1-F6EECF244321}">
                <p14:modId xmlns:p14="http://schemas.microsoft.com/office/powerpoint/2010/main" val="1801589642"/>
              </p:ext>
            </p:extLst>
          </p:nvPr>
        </p:nvGraphicFramePr>
        <p:xfrm>
          <a:off x="7896225" y="3223658"/>
          <a:ext cx="2771775" cy="1463040"/>
        </p:xfrm>
        <a:graphic>
          <a:graphicData uri="http://schemas.openxmlformats.org/drawingml/2006/table">
            <a:tbl>
              <a:tblPr/>
              <a:tblGrid>
                <a:gridCol w="942975">
                  <a:extLst>
                    <a:ext uri="{9D8B030D-6E8A-4147-A177-3AD203B41FA5}">
                      <a16:colId xmlns:a16="http://schemas.microsoft.com/office/drawing/2014/main" val="2844683688"/>
                    </a:ext>
                  </a:extLst>
                </a:gridCol>
                <a:gridCol w="1828800">
                  <a:extLst>
                    <a:ext uri="{9D8B030D-6E8A-4147-A177-3AD203B41FA5}">
                      <a16:colId xmlns:a16="http://schemas.microsoft.com/office/drawing/2014/main" val="3965566914"/>
                    </a:ext>
                  </a:extLst>
                </a:gridCol>
              </a:tblGrid>
              <a:tr h="0">
                <a:tc>
                  <a:txBody>
                    <a:bodyPr/>
                    <a:lstStyle/>
                    <a:p>
                      <a:r>
                        <a:rPr lang="fr-FR" dirty="0"/>
                        <a:t>F</a:t>
                      </a:r>
                    </a:p>
                  </a:txBody>
                  <a:tcPr anchor="ctr">
                    <a:lnL>
                      <a:noFill/>
                    </a:lnL>
                    <a:lnR>
                      <a:noFill/>
                    </a:lnR>
                    <a:lnT>
                      <a:noFill/>
                    </a:lnT>
                    <a:lnB>
                      <a:noFill/>
                    </a:lnB>
                  </a:tcPr>
                </a:tc>
                <a:tc>
                  <a:txBody>
                    <a:bodyPr/>
                    <a:lstStyle/>
                    <a:p>
                      <a:r>
                        <a:rPr lang="fr-FR">
                          <a:latin typeface="Arial, Helvetica, sans-serif"/>
                        </a:rPr>
                        <a:t>fluoro-</a:t>
                      </a:r>
                      <a:r>
                        <a:rPr lang="fr-FR"/>
                        <a:t> </a:t>
                      </a:r>
                    </a:p>
                  </a:txBody>
                  <a:tcPr anchor="ctr">
                    <a:lnL>
                      <a:noFill/>
                    </a:lnL>
                    <a:lnR>
                      <a:noFill/>
                    </a:lnR>
                    <a:lnT>
                      <a:noFill/>
                    </a:lnT>
                    <a:lnB>
                      <a:noFill/>
                    </a:lnB>
                  </a:tcPr>
                </a:tc>
                <a:extLst>
                  <a:ext uri="{0D108BD9-81ED-4DB2-BD59-A6C34878D82A}">
                    <a16:rowId xmlns:a16="http://schemas.microsoft.com/office/drawing/2014/main" val="2094598621"/>
                  </a:ext>
                </a:extLst>
              </a:tr>
              <a:tr h="0">
                <a:tc>
                  <a:txBody>
                    <a:bodyPr/>
                    <a:lstStyle/>
                    <a:p>
                      <a:r>
                        <a:rPr lang="fr-FR">
                          <a:latin typeface="Arial, Helvetica, sans-serif"/>
                        </a:rPr>
                        <a:t>Cl</a:t>
                      </a:r>
                      <a:r>
                        <a:rPr lang="fr-FR"/>
                        <a:t> </a:t>
                      </a:r>
                    </a:p>
                  </a:txBody>
                  <a:tcPr anchor="ctr">
                    <a:lnL>
                      <a:noFill/>
                    </a:lnL>
                    <a:lnR>
                      <a:noFill/>
                    </a:lnR>
                    <a:lnT>
                      <a:noFill/>
                    </a:lnT>
                    <a:lnB>
                      <a:noFill/>
                    </a:lnB>
                  </a:tcPr>
                </a:tc>
                <a:tc>
                  <a:txBody>
                    <a:bodyPr/>
                    <a:lstStyle/>
                    <a:p>
                      <a:r>
                        <a:rPr lang="fr-FR">
                          <a:latin typeface="Arial, Helvetica, sans-serif"/>
                        </a:rPr>
                        <a:t>chloro-</a:t>
                      </a:r>
                      <a:r>
                        <a:rPr lang="fr-FR"/>
                        <a:t> </a:t>
                      </a:r>
                    </a:p>
                  </a:txBody>
                  <a:tcPr anchor="ctr">
                    <a:lnL>
                      <a:noFill/>
                    </a:lnL>
                    <a:lnR>
                      <a:noFill/>
                    </a:lnR>
                    <a:lnT>
                      <a:noFill/>
                    </a:lnT>
                    <a:lnB>
                      <a:noFill/>
                    </a:lnB>
                  </a:tcPr>
                </a:tc>
                <a:extLst>
                  <a:ext uri="{0D108BD9-81ED-4DB2-BD59-A6C34878D82A}">
                    <a16:rowId xmlns:a16="http://schemas.microsoft.com/office/drawing/2014/main" val="3882387412"/>
                  </a:ext>
                </a:extLst>
              </a:tr>
              <a:tr h="0">
                <a:tc>
                  <a:txBody>
                    <a:bodyPr/>
                    <a:lstStyle/>
                    <a:p>
                      <a:r>
                        <a:rPr lang="fr-FR" dirty="0">
                          <a:latin typeface="Arial, Helvetica, sans-serif"/>
                        </a:rPr>
                        <a:t>Br</a:t>
                      </a:r>
                      <a:r>
                        <a:rPr lang="fr-FR" dirty="0"/>
                        <a:t> </a:t>
                      </a:r>
                    </a:p>
                  </a:txBody>
                  <a:tcPr anchor="ctr">
                    <a:lnL>
                      <a:noFill/>
                    </a:lnL>
                    <a:lnR>
                      <a:noFill/>
                    </a:lnR>
                    <a:lnT>
                      <a:noFill/>
                    </a:lnT>
                    <a:lnB>
                      <a:noFill/>
                    </a:lnB>
                  </a:tcPr>
                </a:tc>
                <a:tc>
                  <a:txBody>
                    <a:bodyPr/>
                    <a:lstStyle/>
                    <a:p>
                      <a:r>
                        <a:rPr lang="fr-FR">
                          <a:latin typeface="Arial, Helvetica, sans-serif"/>
                        </a:rPr>
                        <a:t>bromo-</a:t>
                      </a:r>
                      <a:r>
                        <a:rPr lang="fr-FR"/>
                        <a:t> </a:t>
                      </a:r>
                    </a:p>
                  </a:txBody>
                  <a:tcPr anchor="ctr">
                    <a:lnL>
                      <a:noFill/>
                    </a:lnL>
                    <a:lnR>
                      <a:noFill/>
                    </a:lnR>
                    <a:lnT>
                      <a:noFill/>
                    </a:lnT>
                    <a:lnB>
                      <a:noFill/>
                    </a:lnB>
                  </a:tcPr>
                </a:tc>
                <a:extLst>
                  <a:ext uri="{0D108BD9-81ED-4DB2-BD59-A6C34878D82A}">
                    <a16:rowId xmlns:a16="http://schemas.microsoft.com/office/drawing/2014/main" val="1493236845"/>
                  </a:ext>
                </a:extLst>
              </a:tr>
              <a:tr h="0">
                <a:tc>
                  <a:txBody>
                    <a:bodyPr/>
                    <a:lstStyle/>
                    <a:p>
                      <a:r>
                        <a:rPr lang="fr-FR" dirty="0">
                          <a:latin typeface="Arial, Helvetica, sans-serif"/>
                        </a:rPr>
                        <a:t>I</a:t>
                      </a:r>
                      <a:r>
                        <a:rPr lang="fr-FR" dirty="0"/>
                        <a:t> </a:t>
                      </a:r>
                    </a:p>
                  </a:txBody>
                  <a:tcPr anchor="ctr">
                    <a:lnL>
                      <a:noFill/>
                    </a:lnL>
                    <a:lnR>
                      <a:noFill/>
                    </a:lnR>
                    <a:lnT>
                      <a:noFill/>
                    </a:lnT>
                    <a:lnB>
                      <a:noFill/>
                    </a:lnB>
                  </a:tcPr>
                </a:tc>
                <a:tc>
                  <a:txBody>
                    <a:bodyPr/>
                    <a:lstStyle/>
                    <a:p>
                      <a:r>
                        <a:rPr lang="fr-FR" dirty="0" err="1">
                          <a:latin typeface="Arial, Helvetica, sans-serif"/>
                        </a:rPr>
                        <a:t>iodo</a:t>
                      </a:r>
                      <a:r>
                        <a:rPr lang="fr-FR" dirty="0">
                          <a:latin typeface="Arial, Helvetica, sans-serif"/>
                        </a:rPr>
                        <a:t>-</a:t>
                      </a:r>
                      <a:endParaRPr lang="fr-FR" dirty="0"/>
                    </a:p>
                  </a:txBody>
                  <a:tcPr anchor="ctr">
                    <a:lnL>
                      <a:noFill/>
                    </a:lnL>
                    <a:lnR>
                      <a:noFill/>
                    </a:lnR>
                    <a:lnT>
                      <a:noFill/>
                    </a:lnT>
                    <a:lnB>
                      <a:noFill/>
                    </a:lnB>
                  </a:tcPr>
                </a:tc>
                <a:extLst>
                  <a:ext uri="{0D108BD9-81ED-4DB2-BD59-A6C34878D82A}">
                    <a16:rowId xmlns:a16="http://schemas.microsoft.com/office/drawing/2014/main" val="519865354"/>
                  </a:ext>
                </a:extLst>
              </a:tr>
            </a:tbl>
          </a:graphicData>
        </a:graphic>
      </p:graphicFrame>
      <p:sp>
        <p:nvSpPr>
          <p:cNvPr id="7" name="Rectangle 6">
            <a:extLst>
              <a:ext uri="{FF2B5EF4-FFF2-40B4-BE49-F238E27FC236}">
                <a16:creationId xmlns:a16="http://schemas.microsoft.com/office/drawing/2014/main" id="{66DDA263-E4A8-441A-BFA4-503A7CE469DD}"/>
              </a:ext>
            </a:extLst>
          </p:cNvPr>
          <p:cNvSpPr/>
          <p:nvPr/>
        </p:nvSpPr>
        <p:spPr>
          <a:xfrm>
            <a:off x="1152079" y="4299903"/>
            <a:ext cx="2788007" cy="369332"/>
          </a:xfrm>
          <a:prstGeom prst="rect">
            <a:avLst/>
          </a:prstGeom>
        </p:spPr>
        <p:txBody>
          <a:bodyPr wrap="none">
            <a:spAutoFit/>
          </a:bodyPr>
          <a:lstStyle/>
          <a:p>
            <a:r>
              <a:rPr lang="fr-FR" dirty="0">
                <a:latin typeface="Arial, Helvetica, sans-serif"/>
              </a:rPr>
              <a:t>Voici quelques exemples:</a:t>
            </a:r>
            <a:endParaRPr lang="fr-FR" dirty="0"/>
          </a:p>
        </p:txBody>
      </p:sp>
      <p:pic>
        <p:nvPicPr>
          <p:cNvPr id="8" name="Image 7">
            <a:extLst>
              <a:ext uri="{FF2B5EF4-FFF2-40B4-BE49-F238E27FC236}">
                <a16:creationId xmlns:a16="http://schemas.microsoft.com/office/drawing/2014/main" id="{5B352B42-7E3D-4F2B-B585-AE96C8D66FB9}"/>
              </a:ext>
            </a:extLst>
          </p:cNvPr>
          <p:cNvPicPr>
            <a:picLocks noChangeAspect="1"/>
          </p:cNvPicPr>
          <p:nvPr/>
        </p:nvPicPr>
        <p:blipFill>
          <a:blip r:embed="rId2"/>
          <a:stretch>
            <a:fillRect/>
          </a:stretch>
        </p:blipFill>
        <p:spPr>
          <a:xfrm>
            <a:off x="3940086" y="4793615"/>
            <a:ext cx="4832439" cy="1134416"/>
          </a:xfrm>
          <a:prstGeom prst="rect">
            <a:avLst/>
          </a:prstGeom>
        </p:spPr>
      </p:pic>
    </p:spTree>
    <p:extLst>
      <p:ext uri="{BB962C8B-B14F-4D97-AF65-F5344CB8AC3E}">
        <p14:creationId xmlns:p14="http://schemas.microsoft.com/office/powerpoint/2010/main" val="3869658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F8EE6A-0B49-45C0-B8E7-5C6800DE453F}"/>
              </a:ext>
            </a:extLst>
          </p:cNvPr>
          <p:cNvSpPr>
            <a:spLocks noGrp="1"/>
          </p:cNvSpPr>
          <p:nvPr>
            <p:ph type="title"/>
          </p:nvPr>
        </p:nvSpPr>
        <p:spPr>
          <a:xfrm>
            <a:off x="1057274" y="365125"/>
            <a:ext cx="10296525" cy="873125"/>
          </a:xfrm>
        </p:spPr>
        <p:txBody>
          <a:bodyPr/>
          <a:lstStyle/>
          <a:p>
            <a:pPr algn="just"/>
            <a:r>
              <a:rPr lang="fr-FR" dirty="0"/>
              <a:t>Les alcènes ou oléfines</a:t>
            </a:r>
          </a:p>
        </p:txBody>
      </p:sp>
      <p:sp>
        <p:nvSpPr>
          <p:cNvPr id="3" name="Espace réservé du contenu 2">
            <a:extLst>
              <a:ext uri="{FF2B5EF4-FFF2-40B4-BE49-F238E27FC236}">
                <a16:creationId xmlns:a16="http://schemas.microsoft.com/office/drawing/2014/main" id="{F2AEC8DD-5207-42C4-8877-4D3ABD6B1CA5}"/>
              </a:ext>
            </a:extLst>
          </p:cNvPr>
          <p:cNvSpPr>
            <a:spLocks noGrp="1"/>
          </p:cNvSpPr>
          <p:nvPr>
            <p:ph idx="1"/>
          </p:nvPr>
        </p:nvSpPr>
        <p:spPr>
          <a:xfrm>
            <a:off x="838200" y="1139825"/>
            <a:ext cx="10515600" cy="4351338"/>
          </a:xfrm>
        </p:spPr>
        <p:txBody>
          <a:bodyPr>
            <a:normAutofit/>
          </a:bodyPr>
          <a:lstStyle/>
          <a:p>
            <a:pPr algn="just"/>
            <a:r>
              <a:rPr lang="fr-FR" sz="2600" dirty="0">
                <a:latin typeface="Times New Roman" panose="02020603050405020304" pitchFamily="18" charset="0"/>
                <a:cs typeface="Times New Roman" panose="02020603050405020304" pitchFamily="18" charset="0"/>
              </a:rPr>
              <a:t>Ce sont de hydrocarbures avec au moins une double liaison carbone-carbone. Leur formule brute est C</a:t>
            </a:r>
            <a:r>
              <a:rPr lang="fr-FR" sz="2600" baseline="-25000" dirty="0">
                <a:latin typeface="Times New Roman" panose="02020603050405020304" pitchFamily="18" charset="0"/>
                <a:cs typeface="Times New Roman" panose="02020603050405020304" pitchFamily="18" charset="0"/>
              </a:rPr>
              <a:t>n</a:t>
            </a:r>
            <a:r>
              <a:rPr lang="fr-FR" sz="2600" dirty="0">
                <a:latin typeface="Times New Roman" panose="02020603050405020304" pitchFamily="18" charset="0"/>
                <a:cs typeface="Times New Roman" panose="02020603050405020304" pitchFamily="18" charset="0"/>
              </a:rPr>
              <a:t>H</a:t>
            </a:r>
            <a:r>
              <a:rPr lang="fr-FR" sz="2600" baseline="-25000" dirty="0">
                <a:latin typeface="Times New Roman" panose="02020603050405020304" pitchFamily="18" charset="0"/>
                <a:cs typeface="Times New Roman" panose="02020603050405020304" pitchFamily="18" charset="0"/>
              </a:rPr>
              <a:t>2n</a:t>
            </a:r>
          </a:p>
          <a:p>
            <a:pPr algn="just"/>
            <a:r>
              <a:rPr lang="fr-FR" sz="2600" dirty="0">
                <a:latin typeface="Times New Roman" panose="02020603050405020304" pitchFamily="18" charset="0"/>
                <a:cs typeface="Times New Roman" panose="02020603050405020304" pitchFamily="18" charset="0"/>
              </a:rPr>
              <a:t>Pour nommer les alcènes on  utilisera un préfixe qui sera aussi constitué par une racine numérique (nombre de carbones sur la chaine carbonée la plus longue) et un et un suffixe (</a:t>
            </a:r>
            <a:r>
              <a:rPr lang="fr-FR" sz="2600" dirty="0" err="1">
                <a:latin typeface="Times New Roman" panose="02020603050405020304" pitchFamily="18" charset="0"/>
                <a:cs typeface="Times New Roman" panose="02020603050405020304" pitchFamily="18" charset="0"/>
              </a:rPr>
              <a:t>ène</a:t>
            </a:r>
            <a:r>
              <a:rPr lang="fr-FR" sz="2600" dirty="0">
                <a:latin typeface="Times New Roman" panose="02020603050405020304" pitchFamily="18" charset="0"/>
                <a:cs typeface="Times New Roman" panose="02020603050405020304" pitchFamily="18" charset="0"/>
              </a:rPr>
              <a:t>) qui désigne la double liaison précédé de sa position.</a:t>
            </a:r>
          </a:p>
          <a:p>
            <a:pPr algn="just"/>
            <a:r>
              <a:rPr lang="fr-FR" sz="2600" b="1" baseline="-25000" dirty="0">
                <a:latin typeface="Times New Roman" panose="02020603050405020304" pitchFamily="18" charset="0"/>
                <a:cs typeface="Times New Roman" panose="02020603050405020304" pitchFamily="18" charset="0"/>
              </a:rPr>
              <a:t>Exemples</a:t>
            </a:r>
            <a:r>
              <a:rPr lang="fr-FR" sz="2600" baseline="-25000" dirty="0">
                <a:latin typeface="Times New Roman" panose="02020603050405020304" pitchFamily="18" charset="0"/>
                <a:cs typeface="Times New Roman" panose="02020603050405020304" pitchFamily="18" charset="0"/>
              </a:rPr>
              <a:t>  l’alcène suivant possède 5 carbones son préfixe est alors « </a:t>
            </a:r>
            <a:r>
              <a:rPr lang="fr-FR" sz="2600" b="1" i="1" baseline="-25000" dirty="0" err="1">
                <a:latin typeface="Times New Roman" panose="02020603050405020304" pitchFamily="18" charset="0"/>
                <a:cs typeface="Times New Roman" panose="02020603050405020304" pitchFamily="18" charset="0"/>
              </a:rPr>
              <a:t>pent</a:t>
            </a:r>
            <a:r>
              <a:rPr lang="fr-FR" sz="2600" baseline="-25000" dirty="0">
                <a:latin typeface="Times New Roman" panose="02020603050405020304" pitchFamily="18" charset="0"/>
                <a:cs typeface="Times New Roman" panose="02020603050405020304" pitchFamily="18" charset="0"/>
              </a:rPr>
              <a:t> »</a:t>
            </a:r>
          </a:p>
          <a:p>
            <a:pPr algn="just"/>
            <a:r>
              <a:rPr lang="fr-FR" sz="2600" baseline="-25000" dirty="0">
                <a:latin typeface="Times New Roman" panose="02020603050405020304" pitchFamily="18" charset="0"/>
                <a:cs typeface="Times New Roman" panose="02020603050405020304" pitchFamily="18" charset="0"/>
              </a:rPr>
              <a:t>La double liaison C=C se trouve en position 2, c’est donc :    </a:t>
            </a:r>
            <a:r>
              <a:rPr lang="fr-FR" sz="3200" b="1" i="1" baseline="-25000" dirty="0"/>
              <a:t>pent-2-ène</a:t>
            </a:r>
          </a:p>
          <a:p>
            <a:pPr algn="just"/>
            <a:r>
              <a:rPr lang="fr-FR" sz="3200" b="1" i="1" baseline="-25000" dirty="0"/>
              <a:t>Remarque1. on doit numéroter à partir du carbone de la chaîne le plus proche de la double liaison C=C.</a:t>
            </a:r>
          </a:p>
          <a:p>
            <a:pPr algn="just"/>
            <a:endParaRPr lang="fr-FR" sz="3200" b="1" i="1" baseline="-25000" dirty="0"/>
          </a:p>
        </p:txBody>
      </p:sp>
      <p:sp>
        <p:nvSpPr>
          <p:cNvPr id="4" name="Espace réservé du pied de page 3">
            <a:extLst>
              <a:ext uri="{FF2B5EF4-FFF2-40B4-BE49-F238E27FC236}">
                <a16:creationId xmlns:a16="http://schemas.microsoft.com/office/drawing/2014/main" id="{E317DA3C-BAF9-4207-BDF2-6CD5AB143A64}"/>
              </a:ext>
            </a:extLst>
          </p:cNvPr>
          <p:cNvSpPr>
            <a:spLocks noGrp="1"/>
          </p:cNvSpPr>
          <p:nvPr>
            <p:ph type="ftr" sz="quarter" idx="11"/>
          </p:nvPr>
        </p:nvSpPr>
        <p:spPr>
          <a:xfrm>
            <a:off x="2886075" y="6356350"/>
            <a:ext cx="5267325" cy="282575"/>
          </a:xfrm>
        </p:spPr>
        <p:txBody>
          <a:bodyPr/>
          <a:lstStyle/>
          <a:p>
            <a:pPr algn="just"/>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3DC5454F-A627-4733-9815-8FAF2509CA4A}"/>
              </a:ext>
            </a:extLst>
          </p:cNvPr>
          <p:cNvSpPr>
            <a:spLocks noGrp="1"/>
          </p:cNvSpPr>
          <p:nvPr>
            <p:ph type="sldNum" sz="quarter" idx="12"/>
          </p:nvPr>
        </p:nvSpPr>
        <p:spPr/>
        <p:txBody>
          <a:bodyPr/>
          <a:lstStyle/>
          <a:p>
            <a:pPr algn="just"/>
            <a:fld id="{BA1B4243-06E5-4029-8D29-FD1B77A746E0}" type="slidenum">
              <a:rPr lang="fr-FR" smtClean="0"/>
              <a:pPr algn="just"/>
              <a:t>14</a:t>
            </a:fld>
            <a:endParaRPr lang="fr-FR" dirty="0"/>
          </a:p>
        </p:txBody>
      </p:sp>
      <p:graphicFrame>
        <p:nvGraphicFramePr>
          <p:cNvPr id="6" name="Objet 5">
            <a:extLst>
              <a:ext uri="{FF2B5EF4-FFF2-40B4-BE49-F238E27FC236}">
                <a16:creationId xmlns:a16="http://schemas.microsoft.com/office/drawing/2014/main" id="{0285B345-7912-42EC-9DB5-268739E688E1}"/>
              </a:ext>
            </a:extLst>
          </p:cNvPr>
          <p:cNvGraphicFramePr>
            <a:graphicFrameLocks noChangeAspect="1"/>
          </p:cNvGraphicFramePr>
          <p:nvPr>
            <p:extLst>
              <p:ext uri="{D42A27DB-BD31-4B8C-83A1-F6EECF244321}">
                <p14:modId xmlns:p14="http://schemas.microsoft.com/office/powerpoint/2010/main" val="756087"/>
              </p:ext>
            </p:extLst>
          </p:nvPr>
        </p:nvGraphicFramePr>
        <p:xfrm>
          <a:off x="8153400" y="3196129"/>
          <a:ext cx="1979613" cy="607522"/>
        </p:xfrm>
        <a:graphic>
          <a:graphicData uri="http://schemas.openxmlformats.org/presentationml/2006/ole">
            <mc:AlternateContent xmlns:mc="http://schemas.openxmlformats.org/markup-compatibility/2006">
              <mc:Choice xmlns:v="urn:schemas-microsoft-com:vml" Requires="v">
                <p:oleObj spid="_x0000_s9246" name="CS ChemDraw Drawing" r:id="rId3" imgW="1521041" imgH="467375" progId="ChemDraw.Document.6.0">
                  <p:embed/>
                </p:oleObj>
              </mc:Choice>
              <mc:Fallback>
                <p:oleObj name="CS ChemDraw Drawing" r:id="rId3" imgW="1521041" imgH="467375" progId="ChemDraw.Document.6.0">
                  <p:embed/>
                  <p:pic>
                    <p:nvPicPr>
                      <p:cNvPr id="0" name=""/>
                      <p:cNvPicPr/>
                      <p:nvPr/>
                    </p:nvPicPr>
                    <p:blipFill>
                      <a:blip r:embed="rId4"/>
                      <a:stretch>
                        <a:fillRect/>
                      </a:stretch>
                    </p:blipFill>
                    <p:spPr>
                      <a:xfrm>
                        <a:off x="8153400" y="3196129"/>
                        <a:ext cx="1979613" cy="607522"/>
                      </a:xfrm>
                      <a:prstGeom prst="rect">
                        <a:avLst/>
                      </a:prstGeom>
                    </p:spPr>
                  </p:pic>
                </p:oleObj>
              </mc:Fallback>
            </mc:AlternateContent>
          </a:graphicData>
        </a:graphic>
      </p:graphicFrame>
      <p:graphicFrame>
        <p:nvGraphicFramePr>
          <p:cNvPr id="7" name="Objet 6">
            <a:extLst>
              <a:ext uri="{FF2B5EF4-FFF2-40B4-BE49-F238E27FC236}">
                <a16:creationId xmlns:a16="http://schemas.microsoft.com/office/drawing/2014/main" id="{433CDA92-00C4-47C4-AA5C-C6209857264C}"/>
              </a:ext>
            </a:extLst>
          </p:cNvPr>
          <p:cNvGraphicFramePr>
            <a:graphicFrameLocks noChangeAspect="1"/>
          </p:cNvGraphicFramePr>
          <p:nvPr>
            <p:extLst>
              <p:ext uri="{D42A27DB-BD31-4B8C-83A1-F6EECF244321}">
                <p14:modId xmlns:p14="http://schemas.microsoft.com/office/powerpoint/2010/main" val="2434459208"/>
              </p:ext>
            </p:extLst>
          </p:nvPr>
        </p:nvGraphicFramePr>
        <p:xfrm>
          <a:off x="3328988" y="4855369"/>
          <a:ext cx="1979612" cy="1068387"/>
        </p:xfrm>
        <a:graphic>
          <a:graphicData uri="http://schemas.openxmlformats.org/presentationml/2006/ole">
            <mc:AlternateContent xmlns:mc="http://schemas.openxmlformats.org/markup-compatibility/2006">
              <mc:Choice xmlns:v="urn:schemas-microsoft-com:vml" Requires="v">
                <p:oleObj spid="_x0000_s9247" name="CS ChemDraw Drawing" r:id="rId5" imgW="1520646" imgH="819392" progId="ChemDraw.Document.6.0">
                  <p:embed/>
                </p:oleObj>
              </mc:Choice>
              <mc:Fallback>
                <p:oleObj name="CS ChemDraw Drawing" r:id="rId5" imgW="1520646" imgH="819392" progId="ChemDraw.Document.6.0">
                  <p:embed/>
                  <p:pic>
                    <p:nvPicPr>
                      <p:cNvPr id="6" name="Objet 5">
                        <a:extLst>
                          <a:ext uri="{FF2B5EF4-FFF2-40B4-BE49-F238E27FC236}">
                            <a16:creationId xmlns:a16="http://schemas.microsoft.com/office/drawing/2014/main" id="{0285B345-7912-42EC-9DB5-268739E688E1}"/>
                          </a:ext>
                        </a:extLst>
                      </p:cNvPr>
                      <p:cNvPicPr/>
                      <p:nvPr/>
                    </p:nvPicPr>
                    <p:blipFill>
                      <a:blip r:embed="rId6"/>
                      <a:stretch>
                        <a:fillRect/>
                      </a:stretch>
                    </p:blipFill>
                    <p:spPr>
                      <a:xfrm>
                        <a:off x="3328988" y="4855369"/>
                        <a:ext cx="1979612" cy="1068387"/>
                      </a:xfrm>
                      <a:prstGeom prst="rect">
                        <a:avLst/>
                      </a:prstGeom>
                    </p:spPr>
                  </p:pic>
                </p:oleObj>
              </mc:Fallback>
            </mc:AlternateContent>
          </a:graphicData>
        </a:graphic>
      </p:graphicFrame>
      <p:graphicFrame>
        <p:nvGraphicFramePr>
          <p:cNvPr id="8" name="Objet 7">
            <a:extLst>
              <a:ext uri="{FF2B5EF4-FFF2-40B4-BE49-F238E27FC236}">
                <a16:creationId xmlns:a16="http://schemas.microsoft.com/office/drawing/2014/main" id="{41017E72-9E33-49C3-AA78-4236A8745D8D}"/>
              </a:ext>
            </a:extLst>
          </p:cNvPr>
          <p:cNvGraphicFramePr>
            <a:graphicFrameLocks noChangeAspect="1"/>
          </p:cNvGraphicFramePr>
          <p:nvPr>
            <p:extLst>
              <p:ext uri="{D42A27DB-BD31-4B8C-83A1-F6EECF244321}">
                <p14:modId xmlns:p14="http://schemas.microsoft.com/office/powerpoint/2010/main" val="792817284"/>
              </p:ext>
            </p:extLst>
          </p:nvPr>
        </p:nvGraphicFramePr>
        <p:xfrm>
          <a:off x="6221808" y="5036345"/>
          <a:ext cx="2047875" cy="887412"/>
        </p:xfrm>
        <a:graphic>
          <a:graphicData uri="http://schemas.openxmlformats.org/presentationml/2006/ole">
            <mc:AlternateContent xmlns:mc="http://schemas.openxmlformats.org/markup-compatibility/2006">
              <mc:Choice xmlns:v="urn:schemas-microsoft-com:vml" Requires="v">
                <p:oleObj spid="_x0000_s9248" name="CS ChemDraw Drawing" r:id="rId7" imgW="1572729" imgH="679457" progId="ChemDraw.Document.6.0">
                  <p:embed/>
                </p:oleObj>
              </mc:Choice>
              <mc:Fallback>
                <p:oleObj name="CS ChemDraw Drawing" r:id="rId7" imgW="1572729" imgH="679457" progId="ChemDraw.Document.6.0">
                  <p:embed/>
                  <p:pic>
                    <p:nvPicPr>
                      <p:cNvPr id="6" name="Objet 5">
                        <a:extLst>
                          <a:ext uri="{FF2B5EF4-FFF2-40B4-BE49-F238E27FC236}">
                            <a16:creationId xmlns:a16="http://schemas.microsoft.com/office/drawing/2014/main" id="{0285B345-7912-42EC-9DB5-268739E688E1}"/>
                          </a:ext>
                        </a:extLst>
                      </p:cNvPr>
                      <p:cNvPicPr/>
                      <p:nvPr/>
                    </p:nvPicPr>
                    <p:blipFill>
                      <a:blip r:embed="rId8"/>
                      <a:stretch>
                        <a:fillRect/>
                      </a:stretch>
                    </p:blipFill>
                    <p:spPr>
                      <a:xfrm>
                        <a:off x="6221808" y="5036345"/>
                        <a:ext cx="2047875" cy="887412"/>
                      </a:xfrm>
                      <a:prstGeom prst="rect">
                        <a:avLst/>
                      </a:prstGeom>
                    </p:spPr>
                  </p:pic>
                </p:oleObj>
              </mc:Fallback>
            </mc:AlternateContent>
          </a:graphicData>
        </a:graphic>
      </p:graphicFrame>
    </p:spTree>
    <p:extLst>
      <p:ext uri="{BB962C8B-B14F-4D97-AF65-F5344CB8AC3E}">
        <p14:creationId xmlns:p14="http://schemas.microsoft.com/office/powerpoint/2010/main" val="1474781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CF4671F-5E62-473D-89EB-BA416D58C7EA}"/>
              </a:ext>
            </a:extLst>
          </p:cNvPr>
          <p:cNvSpPr>
            <a:spLocks noGrp="1"/>
          </p:cNvSpPr>
          <p:nvPr>
            <p:ph idx="1"/>
          </p:nvPr>
        </p:nvSpPr>
        <p:spPr>
          <a:xfrm>
            <a:off x="733425" y="701675"/>
            <a:ext cx="10515600" cy="5251450"/>
          </a:xfrm>
        </p:spPr>
        <p:txBody>
          <a:bodyPr>
            <a:normAutofit fontScale="32500" lnSpcReduction="20000"/>
          </a:bodyPr>
          <a:lstStyle/>
          <a:p>
            <a:pPr algn="just"/>
            <a:r>
              <a:rPr lang="fr-FR" sz="6400" b="1" i="1" baseline="-25000" dirty="0">
                <a:latin typeface="Times New Roman" panose="02020603050405020304" pitchFamily="18" charset="0"/>
                <a:cs typeface="Times New Roman" panose="02020603050405020304" pitchFamily="18" charset="0"/>
              </a:rPr>
              <a:t>Remarque 2.</a:t>
            </a:r>
          </a:p>
          <a:p>
            <a:pPr marL="0" indent="0" algn="just">
              <a:buNone/>
            </a:pPr>
            <a:r>
              <a:rPr lang="fr-FR" sz="6400" dirty="0">
                <a:latin typeface="Times New Roman" panose="02020603050405020304" pitchFamily="18" charset="0"/>
                <a:cs typeface="Times New Roman" panose="02020603050405020304" pitchFamily="18" charset="0"/>
              </a:rPr>
              <a:t>Même si la molécule peut présenter des chaînes carbonées plus longues que celle qui contient la double liaison, celles-ci sont ignorées dans la nomenclature de la molécule.</a:t>
            </a:r>
          </a:p>
          <a:p>
            <a:pPr algn="just"/>
            <a:r>
              <a:rPr lang="fr-FR" sz="6400" dirty="0">
                <a:latin typeface="Times New Roman" panose="02020603050405020304" pitchFamily="18" charset="0"/>
                <a:cs typeface="Times New Roman" panose="02020603050405020304" pitchFamily="18" charset="0"/>
              </a:rPr>
              <a:t>Exemple:  malgré que la chaîne carbonée du composé de droite est plus longue (7 carbones),  elle n’est pas prise en considération car elle n’englobe pas la double liaison. C’est donc la numérotation de gauche qui est maintenue le nom exacte est donc : </a:t>
            </a:r>
          </a:p>
          <a:p>
            <a:pPr marL="3200400" lvl="7" indent="0" algn="just">
              <a:buNone/>
            </a:pPr>
            <a:endParaRPr lang="fr-FR" sz="6400" b="1" i="1" dirty="0">
              <a:latin typeface="Times New Roman" panose="02020603050405020304" pitchFamily="18" charset="0"/>
              <a:cs typeface="Times New Roman" panose="02020603050405020304" pitchFamily="18" charset="0"/>
            </a:endParaRPr>
          </a:p>
          <a:p>
            <a:pPr marL="3200400" lvl="7" indent="0" algn="just">
              <a:buNone/>
            </a:pPr>
            <a:r>
              <a:rPr lang="fr-FR" sz="6400" b="1" i="1" dirty="0">
                <a:latin typeface="Times New Roman" panose="02020603050405020304" pitchFamily="18" charset="0"/>
                <a:cs typeface="Times New Roman" panose="02020603050405020304" pitchFamily="18" charset="0"/>
              </a:rPr>
              <a:t>2-ethylhexene</a:t>
            </a:r>
          </a:p>
          <a:p>
            <a:endParaRPr lang="fr-FR" sz="6400" dirty="0"/>
          </a:p>
          <a:p>
            <a:endParaRPr lang="fr-FR" sz="6400" dirty="0"/>
          </a:p>
          <a:p>
            <a:endParaRPr lang="fr-FR" sz="6400" dirty="0"/>
          </a:p>
          <a:p>
            <a:pPr marL="0" indent="0">
              <a:buNone/>
            </a:pPr>
            <a:endParaRPr lang="fr-FR" sz="6400" dirty="0"/>
          </a:p>
          <a:p>
            <a:r>
              <a:rPr lang="fr-FR" sz="6400" b="1" i="1" baseline="-25000" dirty="0">
                <a:latin typeface="Times New Roman" panose="02020603050405020304" pitchFamily="18" charset="0"/>
                <a:cs typeface="Times New Roman" panose="02020603050405020304" pitchFamily="18" charset="0"/>
              </a:rPr>
              <a:t>Remarque 3.                                              </a:t>
            </a:r>
          </a:p>
          <a:p>
            <a:pPr marL="0" indent="0">
              <a:buNone/>
            </a:pPr>
            <a:r>
              <a:rPr lang="fr-FR" sz="6400" dirty="0">
                <a:latin typeface="Times New Roman" panose="02020603050405020304" pitchFamily="18" charset="0"/>
                <a:cs typeface="Times New Roman" panose="02020603050405020304" pitchFamily="18" charset="0"/>
              </a:rPr>
              <a:t>La chaîne parente est numérotée de sorte que les liaisons multiples aient les nombres les plus bas (les liaisons doubles et triples ont priorité sur les substituants alkyle et halo).</a:t>
            </a:r>
          </a:p>
          <a:p>
            <a:r>
              <a:rPr lang="fr-FR" sz="6400" dirty="0">
                <a:latin typeface="Times New Roman" panose="02020603050405020304" pitchFamily="18" charset="0"/>
                <a:cs typeface="Times New Roman" panose="02020603050405020304" pitchFamily="18" charset="0"/>
              </a:rPr>
              <a:t>Exemple</a:t>
            </a:r>
          </a:p>
          <a:p>
            <a:endParaRPr lang="fr-FR" dirty="0">
              <a:latin typeface="Times New Roman" panose="02020603050405020304" pitchFamily="18" charset="0"/>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1CEA15B1-7074-48F8-9FEE-95506AE7DD88}"/>
              </a:ext>
            </a:extLst>
          </p:cNvPr>
          <p:cNvSpPr>
            <a:spLocks noGrp="1"/>
          </p:cNvSpPr>
          <p:nvPr>
            <p:ph type="ftr" sz="quarter" idx="11"/>
          </p:nvPr>
        </p:nvSpPr>
        <p:spPr>
          <a:xfrm>
            <a:off x="1638300" y="6356350"/>
            <a:ext cx="6515100" cy="365125"/>
          </a:xfrm>
        </p:spPr>
        <p:txBody>
          <a:bodyPr/>
          <a:lstStyle/>
          <a:p>
            <a:r>
              <a:rPr lang="fr-FR" dirty="0"/>
              <a:t>cours de chimie organique   par : A. SAFER               fac de chimie </a:t>
            </a:r>
            <a:r>
              <a:rPr lang="fr-FR" dirty="0" err="1"/>
              <a:t>usto</a:t>
            </a:r>
            <a:r>
              <a:rPr lang="fr-FR" dirty="0"/>
              <a:t> / L2 GP </a:t>
            </a:r>
          </a:p>
        </p:txBody>
      </p:sp>
      <p:sp>
        <p:nvSpPr>
          <p:cNvPr id="5" name="Espace réservé du numéro de diapositive 4">
            <a:extLst>
              <a:ext uri="{FF2B5EF4-FFF2-40B4-BE49-F238E27FC236}">
                <a16:creationId xmlns:a16="http://schemas.microsoft.com/office/drawing/2014/main" id="{040D6AF5-3DC7-4FA6-9210-4902FC5C16EF}"/>
              </a:ext>
            </a:extLst>
          </p:cNvPr>
          <p:cNvSpPr>
            <a:spLocks noGrp="1"/>
          </p:cNvSpPr>
          <p:nvPr>
            <p:ph type="sldNum" sz="quarter" idx="12"/>
          </p:nvPr>
        </p:nvSpPr>
        <p:spPr/>
        <p:txBody>
          <a:bodyPr/>
          <a:lstStyle/>
          <a:p>
            <a:fld id="{BA1B4243-06E5-4029-8D29-FD1B77A746E0}" type="slidenum">
              <a:rPr lang="fr-FR" smtClean="0"/>
              <a:t>15</a:t>
            </a:fld>
            <a:endParaRPr lang="fr-FR" dirty="0"/>
          </a:p>
        </p:txBody>
      </p:sp>
      <p:graphicFrame>
        <p:nvGraphicFramePr>
          <p:cNvPr id="2" name="Objet 1">
            <a:extLst>
              <a:ext uri="{FF2B5EF4-FFF2-40B4-BE49-F238E27FC236}">
                <a16:creationId xmlns:a16="http://schemas.microsoft.com/office/drawing/2014/main" id="{F2E94533-0ABC-43A9-A0A6-E2FDF0719596}"/>
              </a:ext>
            </a:extLst>
          </p:cNvPr>
          <p:cNvGraphicFramePr>
            <a:graphicFrameLocks noChangeAspect="1"/>
          </p:cNvGraphicFramePr>
          <p:nvPr>
            <p:extLst>
              <p:ext uri="{D42A27DB-BD31-4B8C-83A1-F6EECF244321}">
                <p14:modId xmlns:p14="http://schemas.microsoft.com/office/powerpoint/2010/main" val="4130357833"/>
              </p:ext>
            </p:extLst>
          </p:nvPr>
        </p:nvGraphicFramePr>
        <p:xfrm>
          <a:off x="3686968" y="2823363"/>
          <a:ext cx="4608513" cy="868363"/>
        </p:xfrm>
        <a:graphic>
          <a:graphicData uri="http://schemas.openxmlformats.org/presentationml/2006/ole">
            <mc:AlternateContent xmlns:mc="http://schemas.openxmlformats.org/markup-compatibility/2006">
              <mc:Choice xmlns:v="urn:schemas-microsoft-com:vml" Requires="v">
                <p:oleObj spid="_x0000_s10247" name="CS ChemDraw Drawing" r:id="rId3" imgW="4608497" imgH="868548" progId="ChemDraw.Document.6.0">
                  <p:embed/>
                </p:oleObj>
              </mc:Choice>
              <mc:Fallback>
                <p:oleObj name="CS ChemDraw Drawing" r:id="rId3" imgW="4608497" imgH="868548" progId="ChemDraw.Document.6.0">
                  <p:embed/>
                  <p:pic>
                    <p:nvPicPr>
                      <p:cNvPr id="0" name=""/>
                      <p:cNvPicPr/>
                      <p:nvPr/>
                    </p:nvPicPr>
                    <p:blipFill>
                      <a:blip r:embed="rId4"/>
                      <a:stretch>
                        <a:fillRect/>
                      </a:stretch>
                    </p:blipFill>
                    <p:spPr>
                      <a:xfrm>
                        <a:off x="3686968" y="2823363"/>
                        <a:ext cx="4608513" cy="868363"/>
                      </a:xfrm>
                      <a:prstGeom prst="rect">
                        <a:avLst/>
                      </a:prstGeom>
                    </p:spPr>
                  </p:pic>
                </p:oleObj>
              </mc:Fallback>
            </mc:AlternateContent>
          </a:graphicData>
        </a:graphic>
      </p:graphicFrame>
      <p:pic>
        <p:nvPicPr>
          <p:cNvPr id="7" name="Graphique 6" descr="Coche">
            <a:extLst>
              <a:ext uri="{FF2B5EF4-FFF2-40B4-BE49-F238E27FC236}">
                <a16:creationId xmlns:a16="http://schemas.microsoft.com/office/drawing/2014/main" id="{E4EA0E2B-1025-4DAA-A469-4F32F6D7A3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65699" y="3636963"/>
            <a:ext cx="473074" cy="473074"/>
          </a:xfrm>
          <a:prstGeom prst="rect">
            <a:avLst/>
          </a:prstGeom>
        </p:spPr>
      </p:pic>
      <p:pic>
        <p:nvPicPr>
          <p:cNvPr id="9" name="Graphique 8" descr="Fermer">
            <a:extLst>
              <a:ext uri="{FF2B5EF4-FFF2-40B4-BE49-F238E27FC236}">
                <a16:creationId xmlns:a16="http://schemas.microsoft.com/office/drawing/2014/main" id="{E37276B5-DF76-4359-9BC5-247C9585A4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99317" y="3691726"/>
            <a:ext cx="576264" cy="576264"/>
          </a:xfrm>
          <a:prstGeom prst="rect">
            <a:avLst/>
          </a:prstGeom>
        </p:spPr>
      </p:pic>
      <p:graphicFrame>
        <p:nvGraphicFramePr>
          <p:cNvPr id="11" name="Objet 10">
            <a:extLst>
              <a:ext uri="{FF2B5EF4-FFF2-40B4-BE49-F238E27FC236}">
                <a16:creationId xmlns:a16="http://schemas.microsoft.com/office/drawing/2014/main" id="{477C1310-25B8-4740-BB89-16F3CAC22736}"/>
              </a:ext>
            </a:extLst>
          </p:cNvPr>
          <p:cNvGraphicFramePr>
            <a:graphicFrameLocks noChangeAspect="1"/>
          </p:cNvGraphicFramePr>
          <p:nvPr>
            <p:extLst>
              <p:ext uri="{D42A27DB-BD31-4B8C-83A1-F6EECF244321}">
                <p14:modId xmlns:p14="http://schemas.microsoft.com/office/powerpoint/2010/main" val="1339407446"/>
              </p:ext>
            </p:extLst>
          </p:nvPr>
        </p:nvGraphicFramePr>
        <p:xfrm>
          <a:off x="8294688" y="5203825"/>
          <a:ext cx="1849437" cy="1077913"/>
        </p:xfrm>
        <a:graphic>
          <a:graphicData uri="http://schemas.openxmlformats.org/presentationml/2006/ole">
            <mc:AlternateContent xmlns:mc="http://schemas.openxmlformats.org/markup-compatibility/2006">
              <mc:Choice xmlns:v="urn:schemas-microsoft-com:vml" Requires="v">
                <p:oleObj spid="_x0000_s10248" name="CS ChemDraw Drawing" r:id="rId9" imgW="1850106" imgH="1077459" progId="ChemDraw.Document.6.0">
                  <p:embed/>
                </p:oleObj>
              </mc:Choice>
              <mc:Fallback>
                <p:oleObj name="CS ChemDraw Drawing" r:id="rId9" imgW="1850106" imgH="1077459" progId="ChemDraw.Document.6.0">
                  <p:embed/>
                  <p:pic>
                    <p:nvPicPr>
                      <p:cNvPr id="10" name="Objet 9">
                        <a:extLst>
                          <a:ext uri="{FF2B5EF4-FFF2-40B4-BE49-F238E27FC236}">
                            <a16:creationId xmlns:a16="http://schemas.microsoft.com/office/drawing/2014/main" id="{A74D3760-5C31-41FC-A31E-B06B7699E698}"/>
                          </a:ext>
                        </a:extLst>
                      </p:cNvPr>
                      <p:cNvPicPr/>
                      <p:nvPr/>
                    </p:nvPicPr>
                    <p:blipFill>
                      <a:blip r:embed="rId10"/>
                      <a:stretch>
                        <a:fillRect/>
                      </a:stretch>
                    </p:blipFill>
                    <p:spPr>
                      <a:xfrm>
                        <a:off x="8294688" y="5203825"/>
                        <a:ext cx="1849437" cy="1077913"/>
                      </a:xfrm>
                      <a:prstGeom prst="rect">
                        <a:avLst/>
                      </a:prstGeom>
                    </p:spPr>
                  </p:pic>
                </p:oleObj>
              </mc:Fallback>
            </mc:AlternateContent>
          </a:graphicData>
        </a:graphic>
      </p:graphicFrame>
    </p:spTree>
    <p:extLst>
      <p:ext uri="{BB962C8B-B14F-4D97-AF65-F5344CB8AC3E}">
        <p14:creationId xmlns:p14="http://schemas.microsoft.com/office/powerpoint/2010/main" val="54340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EE0291-8212-4A12-934E-00321D5343B4}"/>
              </a:ext>
            </a:extLst>
          </p:cNvPr>
          <p:cNvSpPr>
            <a:spLocks noGrp="1"/>
          </p:cNvSpPr>
          <p:nvPr>
            <p:ph type="title"/>
          </p:nvPr>
        </p:nvSpPr>
        <p:spPr/>
        <p:txBody>
          <a:bodyPr/>
          <a:lstStyle/>
          <a:p>
            <a:r>
              <a:rPr lang="fr-FR" dirty="0"/>
              <a:t>Les alcènes ramifiés </a:t>
            </a:r>
          </a:p>
        </p:txBody>
      </p:sp>
      <p:sp>
        <p:nvSpPr>
          <p:cNvPr id="3" name="Espace réservé du contenu 2">
            <a:extLst>
              <a:ext uri="{FF2B5EF4-FFF2-40B4-BE49-F238E27FC236}">
                <a16:creationId xmlns:a16="http://schemas.microsoft.com/office/drawing/2014/main" id="{21A7D54D-E42E-4D9C-A5BB-6CF097459532}"/>
              </a:ext>
            </a:extLst>
          </p:cNvPr>
          <p:cNvSpPr>
            <a:spLocks noGrp="1"/>
          </p:cNvSpPr>
          <p:nvPr>
            <p:ph idx="1"/>
          </p:nvPr>
        </p:nvSpPr>
        <p:spPr>
          <a:xfrm>
            <a:off x="838200" y="1501775"/>
            <a:ext cx="10515600" cy="4351338"/>
          </a:xfrm>
        </p:spPr>
        <p:txBody>
          <a:bodyPr/>
          <a:lstStyle/>
          <a:p>
            <a:r>
              <a:rPr lang="fr-FR" dirty="0"/>
              <a:t>La double liaison est prioritaire dans la numérotation de la chaine carbonée est doit par conséquent avoir l’indice le plus faible.</a:t>
            </a:r>
          </a:p>
          <a:p>
            <a:r>
              <a:rPr lang="fr-FR" dirty="0"/>
              <a:t>Exemple: </a:t>
            </a:r>
          </a:p>
        </p:txBody>
      </p:sp>
      <p:sp>
        <p:nvSpPr>
          <p:cNvPr id="4" name="Espace réservé du pied de page 3">
            <a:extLst>
              <a:ext uri="{FF2B5EF4-FFF2-40B4-BE49-F238E27FC236}">
                <a16:creationId xmlns:a16="http://schemas.microsoft.com/office/drawing/2014/main" id="{BBA875EC-6451-4DC7-80F6-4861D0B180CD}"/>
              </a:ext>
            </a:extLst>
          </p:cNvPr>
          <p:cNvSpPr>
            <a:spLocks noGrp="1"/>
          </p:cNvSpPr>
          <p:nvPr>
            <p:ph type="ftr" sz="quarter" idx="11"/>
          </p:nvPr>
        </p:nvSpPr>
        <p:spPr>
          <a:xfrm>
            <a:off x="3028950" y="6356351"/>
            <a:ext cx="5124450" cy="234950"/>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4361AC7D-0C60-4E03-A289-5C799021991E}"/>
              </a:ext>
            </a:extLst>
          </p:cNvPr>
          <p:cNvSpPr>
            <a:spLocks noGrp="1"/>
          </p:cNvSpPr>
          <p:nvPr>
            <p:ph type="sldNum" sz="quarter" idx="12"/>
          </p:nvPr>
        </p:nvSpPr>
        <p:spPr/>
        <p:txBody>
          <a:bodyPr/>
          <a:lstStyle/>
          <a:p>
            <a:fld id="{BA1B4243-06E5-4029-8D29-FD1B77A746E0}" type="slidenum">
              <a:rPr lang="fr-FR" smtClean="0"/>
              <a:t>16</a:t>
            </a:fld>
            <a:endParaRPr lang="fr-FR" dirty="0"/>
          </a:p>
        </p:txBody>
      </p:sp>
      <p:graphicFrame>
        <p:nvGraphicFramePr>
          <p:cNvPr id="6" name="Objet 5">
            <a:extLst>
              <a:ext uri="{FF2B5EF4-FFF2-40B4-BE49-F238E27FC236}">
                <a16:creationId xmlns:a16="http://schemas.microsoft.com/office/drawing/2014/main" id="{17E114F1-731B-45D5-9DFE-DAB2C72EE522}"/>
              </a:ext>
            </a:extLst>
          </p:cNvPr>
          <p:cNvGraphicFramePr>
            <a:graphicFrameLocks noChangeAspect="1"/>
          </p:cNvGraphicFramePr>
          <p:nvPr>
            <p:extLst>
              <p:ext uri="{D42A27DB-BD31-4B8C-83A1-F6EECF244321}">
                <p14:modId xmlns:p14="http://schemas.microsoft.com/office/powerpoint/2010/main" val="3555844095"/>
              </p:ext>
            </p:extLst>
          </p:nvPr>
        </p:nvGraphicFramePr>
        <p:xfrm>
          <a:off x="5113338" y="2552700"/>
          <a:ext cx="2268506" cy="2019300"/>
        </p:xfrm>
        <a:graphic>
          <a:graphicData uri="http://schemas.openxmlformats.org/presentationml/2006/ole">
            <mc:AlternateContent xmlns:mc="http://schemas.openxmlformats.org/markup-compatibility/2006">
              <mc:Choice xmlns:v="urn:schemas-microsoft-com:vml" Requires="v">
                <p:oleObj spid="_x0000_s11268" name="CS ChemDraw Drawing" r:id="rId3" imgW="1965713" imgH="1749385" progId="ChemDraw.Document.6.0">
                  <p:embed/>
                </p:oleObj>
              </mc:Choice>
              <mc:Fallback>
                <p:oleObj name="CS ChemDraw Drawing" r:id="rId3" imgW="1965713" imgH="1749385" progId="ChemDraw.Document.6.0">
                  <p:embed/>
                  <p:pic>
                    <p:nvPicPr>
                      <p:cNvPr id="0" name=""/>
                      <p:cNvPicPr/>
                      <p:nvPr/>
                    </p:nvPicPr>
                    <p:blipFill>
                      <a:blip r:embed="rId4"/>
                      <a:stretch>
                        <a:fillRect/>
                      </a:stretch>
                    </p:blipFill>
                    <p:spPr>
                      <a:xfrm>
                        <a:off x="5113338" y="2552700"/>
                        <a:ext cx="2268506" cy="2019300"/>
                      </a:xfrm>
                      <a:prstGeom prst="rect">
                        <a:avLst/>
                      </a:prstGeom>
                    </p:spPr>
                  </p:pic>
                </p:oleObj>
              </mc:Fallback>
            </mc:AlternateContent>
          </a:graphicData>
        </a:graphic>
      </p:graphicFrame>
    </p:spTree>
    <p:extLst>
      <p:ext uri="{BB962C8B-B14F-4D97-AF65-F5344CB8AC3E}">
        <p14:creationId xmlns:p14="http://schemas.microsoft.com/office/powerpoint/2010/main" val="118453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040258-81BF-47AD-9C65-AFB4AB0D4A65}"/>
              </a:ext>
            </a:extLst>
          </p:cNvPr>
          <p:cNvSpPr>
            <a:spLocks noGrp="1"/>
          </p:cNvSpPr>
          <p:nvPr>
            <p:ph type="title"/>
          </p:nvPr>
        </p:nvSpPr>
        <p:spPr/>
        <p:txBody>
          <a:bodyPr/>
          <a:lstStyle/>
          <a:p>
            <a:r>
              <a:rPr lang="fr-FR" dirty="0"/>
              <a:t>Les alcynes –C≡C-</a:t>
            </a:r>
          </a:p>
        </p:txBody>
      </p:sp>
      <p:sp>
        <p:nvSpPr>
          <p:cNvPr id="3" name="Espace réservé du contenu 2">
            <a:extLst>
              <a:ext uri="{FF2B5EF4-FFF2-40B4-BE49-F238E27FC236}">
                <a16:creationId xmlns:a16="http://schemas.microsoft.com/office/drawing/2014/main" id="{D9F4736D-7FD0-4B7F-B462-A1E0DC6A74F3}"/>
              </a:ext>
            </a:extLst>
          </p:cNvPr>
          <p:cNvSpPr>
            <a:spLocks noGrp="1"/>
          </p:cNvSpPr>
          <p:nvPr>
            <p:ph idx="1"/>
          </p:nvPr>
        </p:nvSpPr>
        <p:spPr/>
        <p:txBody>
          <a:bodyPr/>
          <a:lstStyle/>
          <a:p>
            <a:pPr algn="just"/>
            <a:r>
              <a:rPr lang="fr-FR" dirty="0">
                <a:latin typeface="Times New Roman" panose="02020603050405020304" pitchFamily="18" charset="0"/>
                <a:cs typeface="Times New Roman" panose="02020603050405020304" pitchFamily="18" charset="0"/>
              </a:rPr>
              <a:t>Ce sont de hydrocarbures avec au moins une triple liaison carbone-carbone. Leur formule brute est C</a:t>
            </a:r>
            <a:r>
              <a:rPr lang="fr-FR" baseline="-25000" dirty="0">
                <a:latin typeface="Times New Roman" panose="02020603050405020304" pitchFamily="18" charset="0"/>
                <a:cs typeface="Times New Roman" panose="02020603050405020304" pitchFamily="18" charset="0"/>
              </a:rPr>
              <a:t>n</a:t>
            </a:r>
            <a:r>
              <a:rPr lang="fr-FR" dirty="0">
                <a:latin typeface="Times New Roman" panose="02020603050405020304" pitchFamily="18" charset="0"/>
                <a:cs typeface="Times New Roman" panose="02020603050405020304" pitchFamily="18" charset="0"/>
              </a:rPr>
              <a:t>H</a:t>
            </a:r>
            <a:r>
              <a:rPr lang="fr-FR" baseline="-25000" dirty="0">
                <a:latin typeface="Times New Roman" panose="02020603050405020304" pitchFamily="18" charset="0"/>
                <a:cs typeface="Times New Roman" panose="02020603050405020304" pitchFamily="18" charset="0"/>
              </a:rPr>
              <a:t>2n-2</a:t>
            </a:r>
          </a:p>
          <a:p>
            <a:pPr algn="just"/>
            <a:r>
              <a:rPr lang="fr-FR" dirty="0">
                <a:latin typeface="Times New Roman" panose="02020603050405020304" pitchFamily="18" charset="0"/>
                <a:cs typeface="Times New Roman" panose="02020603050405020304" pitchFamily="18" charset="0"/>
              </a:rPr>
              <a:t>Pour nommer les alcènes on  utilisera un préfixe qui sera aussi constitué par une racine numérique (nombre de carbones sur la chaine carbonée la plus longue) et un et un suffixe (</a:t>
            </a:r>
            <a:r>
              <a:rPr lang="fr-FR" b="1" i="1" dirty="0" err="1">
                <a:latin typeface="Times New Roman" panose="02020603050405020304" pitchFamily="18" charset="0"/>
                <a:cs typeface="Times New Roman" panose="02020603050405020304" pitchFamily="18" charset="0"/>
              </a:rPr>
              <a:t>yne</a:t>
            </a:r>
            <a:r>
              <a:rPr lang="fr-FR" dirty="0">
                <a:latin typeface="Times New Roman" panose="02020603050405020304" pitchFamily="18" charset="0"/>
                <a:cs typeface="Times New Roman" panose="02020603050405020304" pitchFamily="18" charset="0"/>
              </a:rPr>
              <a:t>) qui désigne la triple liaison précédé de sa position.</a:t>
            </a:r>
          </a:p>
          <a:p>
            <a:r>
              <a:rPr lang="fr-FR" dirty="0"/>
              <a:t>Exemple </a:t>
            </a:r>
          </a:p>
        </p:txBody>
      </p:sp>
      <p:sp>
        <p:nvSpPr>
          <p:cNvPr id="4" name="Espace réservé du pied de page 3">
            <a:extLst>
              <a:ext uri="{FF2B5EF4-FFF2-40B4-BE49-F238E27FC236}">
                <a16:creationId xmlns:a16="http://schemas.microsoft.com/office/drawing/2014/main" id="{98C4A524-38AF-4356-AB37-A14CDA26D507}"/>
              </a:ext>
            </a:extLst>
          </p:cNvPr>
          <p:cNvSpPr>
            <a:spLocks noGrp="1"/>
          </p:cNvSpPr>
          <p:nvPr>
            <p:ph type="ftr" sz="quarter" idx="11"/>
          </p:nvPr>
        </p:nvSpPr>
        <p:spPr>
          <a:xfrm>
            <a:off x="3038475" y="6356350"/>
            <a:ext cx="5114925" cy="365125"/>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FEBE0475-035D-4B42-9E86-BEFF71FDAB1A}"/>
              </a:ext>
            </a:extLst>
          </p:cNvPr>
          <p:cNvSpPr>
            <a:spLocks noGrp="1"/>
          </p:cNvSpPr>
          <p:nvPr>
            <p:ph type="sldNum" sz="quarter" idx="12"/>
          </p:nvPr>
        </p:nvSpPr>
        <p:spPr/>
        <p:txBody>
          <a:bodyPr/>
          <a:lstStyle/>
          <a:p>
            <a:fld id="{BA1B4243-06E5-4029-8D29-FD1B77A746E0}" type="slidenum">
              <a:rPr lang="fr-FR" smtClean="0"/>
              <a:t>17</a:t>
            </a:fld>
            <a:endParaRPr lang="fr-FR" dirty="0"/>
          </a:p>
        </p:txBody>
      </p:sp>
      <p:graphicFrame>
        <p:nvGraphicFramePr>
          <p:cNvPr id="6" name="Objet 5">
            <a:extLst>
              <a:ext uri="{FF2B5EF4-FFF2-40B4-BE49-F238E27FC236}">
                <a16:creationId xmlns:a16="http://schemas.microsoft.com/office/drawing/2014/main" id="{B3534C35-69BF-482E-8F6B-5A1A8B96CC48}"/>
              </a:ext>
            </a:extLst>
          </p:cNvPr>
          <p:cNvGraphicFramePr>
            <a:graphicFrameLocks noChangeAspect="1"/>
          </p:cNvGraphicFramePr>
          <p:nvPr>
            <p:extLst>
              <p:ext uri="{D42A27DB-BD31-4B8C-83A1-F6EECF244321}">
                <p14:modId xmlns:p14="http://schemas.microsoft.com/office/powerpoint/2010/main" val="3445396626"/>
              </p:ext>
            </p:extLst>
          </p:nvPr>
        </p:nvGraphicFramePr>
        <p:xfrm>
          <a:off x="4841081" y="4755091"/>
          <a:ext cx="2293144" cy="934510"/>
        </p:xfrm>
        <a:graphic>
          <a:graphicData uri="http://schemas.openxmlformats.org/presentationml/2006/ole">
            <mc:AlternateContent xmlns:mc="http://schemas.openxmlformats.org/markup-compatibility/2006">
              <mc:Choice xmlns:v="urn:schemas-microsoft-com:vml" Requires="v">
                <p:oleObj spid="_x0000_s12292" name="CS ChemDraw Drawing" r:id="rId3" imgW="1519068" imgH="618409" progId="ChemDraw.Document.6.0">
                  <p:embed/>
                </p:oleObj>
              </mc:Choice>
              <mc:Fallback>
                <p:oleObj name="CS ChemDraw Drawing" r:id="rId3" imgW="1519068" imgH="618409" progId="ChemDraw.Document.6.0">
                  <p:embed/>
                  <p:pic>
                    <p:nvPicPr>
                      <p:cNvPr id="0" name=""/>
                      <p:cNvPicPr/>
                      <p:nvPr/>
                    </p:nvPicPr>
                    <p:blipFill>
                      <a:blip r:embed="rId4"/>
                      <a:stretch>
                        <a:fillRect/>
                      </a:stretch>
                    </p:blipFill>
                    <p:spPr>
                      <a:xfrm>
                        <a:off x="4841081" y="4755091"/>
                        <a:ext cx="2293144" cy="934510"/>
                      </a:xfrm>
                      <a:prstGeom prst="rect">
                        <a:avLst/>
                      </a:prstGeom>
                    </p:spPr>
                  </p:pic>
                </p:oleObj>
              </mc:Fallback>
            </mc:AlternateContent>
          </a:graphicData>
        </a:graphic>
      </p:graphicFrame>
    </p:spTree>
    <p:extLst>
      <p:ext uri="{BB962C8B-B14F-4D97-AF65-F5344CB8AC3E}">
        <p14:creationId xmlns:p14="http://schemas.microsoft.com/office/powerpoint/2010/main" val="3286762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47174AAA-B35B-41C4-B2B3-D7E68519B196}"/>
              </a:ext>
            </a:extLst>
          </p:cNvPr>
          <p:cNvSpPr>
            <a:spLocks noGrp="1"/>
          </p:cNvSpPr>
          <p:nvPr>
            <p:ph type="ftr" sz="quarter" idx="11"/>
          </p:nvPr>
        </p:nvSpPr>
        <p:spPr>
          <a:xfrm>
            <a:off x="3019425" y="6356351"/>
            <a:ext cx="5133975" cy="292100"/>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BC98B1A7-3639-4D3E-B31E-23C089E56E13}"/>
              </a:ext>
            </a:extLst>
          </p:cNvPr>
          <p:cNvSpPr>
            <a:spLocks noGrp="1"/>
          </p:cNvSpPr>
          <p:nvPr>
            <p:ph type="sldNum" sz="quarter" idx="12"/>
          </p:nvPr>
        </p:nvSpPr>
        <p:spPr/>
        <p:txBody>
          <a:bodyPr/>
          <a:lstStyle/>
          <a:p>
            <a:fld id="{BA1B4243-06E5-4029-8D29-FD1B77A746E0}" type="slidenum">
              <a:rPr lang="fr-FR" smtClean="0"/>
              <a:t>18</a:t>
            </a:fld>
            <a:endParaRPr lang="fr-FR" dirty="0"/>
          </a:p>
        </p:txBody>
      </p:sp>
      <p:sp>
        <p:nvSpPr>
          <p:cNvPr id="2" name="ZoneTexte 1">
            <a:extLst>
              <a:ext uri="{FF2B5EF4-FFF2-40B4-BE49-F238E27FC236}">
                <a16:creationId xmlns:a16="http://schemas.microsoft.com/office/drawing/2014/main" id="{0887C07A-10CE-4842-8CEB-46F289166CE9}"/>
              </a:ext>
            </a:extLst>
          </p:cNvPr>
          <p:cNvSpPr txBox="1"/>
          <p:nvPr/>
        </p:nvSpPr>
        <p:spPr>
          <a:xfrm>
            <a:off x="1343025" y="819150"/>
            <a:ext cx="9266704" cy="1477328"/>
          </a:xfrm>
          <a:prstGeom prst="rect">
            <a:avLst/>
          </a:prstGeom>
          <a:noFill/>
        </p:spPr>
        <p:txBody>
          <a:bodyPr wrap="none" rtlCol="0">
            <a:spAutoFit/>
          </a:bodyPr>
          <a:lstStyle/>
          <a:p>
            <a:r>
              <a:rPr lang="fr-FR" dirty="0"/>
              <a:t>Les remarques concernant les alcènes sont valables également pour les alcynes. </a:t>
            </a:r>
          </a:p>
          <a:p>
            <a:pPr marL="285750" indent="-285750">
              <a:buFont typeface="Arial" panose="020B0604020202020204" pitchFamily="34" charset="0"/>
              <a:buChar char="•"/>
            </a:pPr>
            <a:r>
              <a:rPr lang="fr-FR" dirty="0"/>
              <a:t>La triple liaison est prioritaire dans la numérotation de les substituants alkyles ou halogénures</a:t>
            </a:r>
          </a:p>
          <a:p>
            <a:pPr marL="285750" indent="-285750">
              <a:buFont typeface="Arial" panose="020B0604020202020204" pitchFamily="34" charset="0"/>
              <a:buChar char="•"/>
            </a:pPr>
            <a:r>
              <a:rPr lang="fr-FR" dirty="0"/>
              <a:t>Exemple: </a:t>
            </a:r>
          </a:p>
          <a:p>
            <a:pPr marL="285750" indent="-285750">
              <a:buFont typeface="Arial" panose="020B0604020202020204" pitchFamily="34" charset="0"/>
              <a:buChar char="•"/>
            </a:pPr>
            <a:endParaRPr lang="fr-FR" dirty="0"/>
          </a:p>
          <a:p>
            <a:endParaRPr lang="fr-FR" dirty="0"/>
          </a:p>
        </p:txBody>
      </p:sp>
      <p:graphicFrame>
        <p:nvGraphicFramePr>
          <p:cNvPr id="6" name="Objet 5">
            <a:extLst>
              <a:ext uri="{FF2B5EF4-FFF2-40B4-BE49-F238E27FC236}">
                <a16:creationId xmlns:a16="http://schemas.microsoft.com/office/drawing/2014/main" id="{72800620-F6D9-4C51-B8A6-00F290896742}"/>
              </a:ext>
            </a:extLst>
          </p:cNvPr>
          <p:cNvGraphicFramePr>
            <a:graphicFrameLocks noChangeAspect="1"/>
          </p:cNvGraphicFramePr>
          <p:nvPr>
            <p:extLst>
              <p:ext uri="{D42A27DB-BD31-4B8C-83A1-F6EECF244321}">
                <p14:modId xmlns:p14="http://schemas.microsoft.com/office/powerpoint/2010/main" val="2636290251"/>
              </p:ext>
            </p:extLst>
          </p:nvPr>
        </p:nvGraphicFramePr>
        <p:xfrm>
          <a:off x="4559299" y="1557814"/>
          <a:ext cx="2384425" cy="1751190"/>
        </p:xfrm>
        <a:graphic>
          <a:graphicData uri="http://schemas.openxmlformats.org/presentationml/2006/ole">
            <mc:AlternateContent xmlns:mc="http://schemas.openxmlformats.org/markup-compatibility/2006">
              <mc:Choice xmlns:v="urn:schemas-microsoft-com:vml" Requires="v">
                <p:oleObj spid="_x0000_s13316" name="CS ChemDraw Drawing" r:id="rId3" imgW="1834718" imgH="1347022" progId="ChemDraw.Document.6.0">
                  <p:embed/>
                </p:oleObj>
              </mc:Choice>
              <mc:Fallback>
                <p:oleObj name="CS ChemDraw Drawing" r:id="rId3" imgW="1834718" imgH="1347022" progId="ChemDraw.Document.6.0">
                  <p:embed/>
                  <p:pic>
                    <p:nvPicPr>
                      <p:cNvPr id="0" name=""/>
                      <p:cNvPicPr/>
                      <p:nvPr/>
                    </p:nvPicPr>
                    <p:blipFill>
                      <a:blip r:embed="rId4"/>
                      <a:stretch>
                        <a:fillRect/>
                      </a:stretch>
                    </p:blipFill>
                    <p:spPr>
                      <a:xfrm>
                        <a:off x="4559299" y="1557814"/>
                        <a:ext cx="2384425" cy="1751190"/>
                      </a:xfrm>
                      <a:prstGeom prst="rect">
                        <a:avLst/>
                      </a:prstGeom>
                    </p:spPr>
                  </p:pic>
                </p:oleObj>
              </mc:Fallback>
            </mc:AlternateContent>
          </a:graphicData>
        </a:graphic>
      </p:graphicFrame>
    </p:spTree>
    <p:extLst>
      <p:ext uri="{BB962C8B-B14F-4D97-AF65-F5344CB8AC3E}">
        <p14:creationId xmlns:p14="http://schemas.microsoft.com/office/powerpoint/2010/main" val="229141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DACDF-DBAA-40A8-A7AC-3A04FB2B535C}"/>
              </a:ext>
            </a:extLst>
          </p:cNvPr>
          <p:cNvSpPr>
            <a:spLocks noGrp="1"/>
          </p:cNvSpPr>
          <p:nvPr>
            <p:ph type="title"/>
          </p:nvPr>
        </p:nvSpPr>
        <p:spPr>
          <a:xfrm>
            <a:off x="838200" y="365125"/>
            <a:ext cx="10515600" cy="1006475"/>
          </a:xfrm>
        </p:spPr>
        <p:txBody>
          <a:bodyPr>
            <a:normAutofit fontScale="90000"/>
          </a:bodyPr>
          <a:lstStyle/>
          <a:p>
            <a:r>
              <a:rPr lang="fr-FR" sz="3600" i="1" dirty="0">
                <a:effectLst>
                  <a:outerShdw blurRad="38100" dist="38100" dir="2700000" algn="tl">
                    <a:srgbClr val="000000">
                      <a:alpha val="43137"/>
                    </a:srgbClr>
                  </a:outerShdw>
                </a:effectLst>
              </a:rPr>
              <a:t>Cas d’une double et triple liaison au sein de la même molécule</a:t>
            </a:r>
            <a:endParaRPr lang="fr-FR" sz="3600"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2EC51E05-5EA6-4EFE-9D3B-53A3A76E0A0B}"/>
              </a:ext>
            </a:extLst>
          </p:cNvPr>
          <p:cNvSpPr>
            <a:spLocks noGrp="1"/>
          </p:cNvSpPr>
          <p:nvPr>
            <p:ph idx="1"/>
          </p:nvPr>
        </p:nvSpPr>
        <p:spPr>
          <a:xfrm>
            <a:off x="838200" y="1371599"/>
            <a:ext cx="10515600" cy="4905375"/>
          </a:xfrm>
        </p:spPr>
        <p:txBody>
          <a:bodyPr>
            <a:normAutofit/>
          </a:bodyPr>
          <a:lstStyle/>
          <a:p>
            <a:r>
              <a:rPr lang="fr-FR" dirty="0"/>
              <a:t>Dans la nomenclature IUPAC, un hydrocarbure contenant à la fois une double et triple liaison est appelé un </a:t>
            </a:r>
            <a:r>
              <a:rPr lang="fr-FR" b="1" i="1" u="sng" dirty="0" err="1"/>
              <a:t>alcényne</a:t>
            </a:r>
            <a:r>
              <a:rPr lang="fr-FR" dirty="0"/>
              <a:t>.</a:t>
            </a:r>
          </a:p>
          <a:p>
            <a:r>
              <a:rPr lang="fr-FR" dirty="0"/>
              <a:t>- La chaîne est numérotée à partir de l’</a:t>
            </a:r>
            <a:r>
              <a:rPr lang="fr-FR" dirty="0" err="1"/>
              <a:t>extémité</a:t>
            </a:r>
            <a:r>
              <a:rPr lang="fr-FR" dirty="0"/>
              <a:t> la plus proche de l’un ou de l’autre de ces deux groupes fonctionnels. De telle façon à avoir la somme des indices la plus faible.</a:t>
            </a:r>
          </a:p>
          <a:p>
            <a:endParaRPr lang="fr-FR" dirty="0"/>
          </a:p>
          <a:p>
            <a:endParaRPr lang="fr-FR" dirty="0"/>
          </a:p>
          <a:p>
            <a:endParaRPr lang="fr-FR" dirty="0"/>
          </a:p>
          <a:p>
            <a:pPr marL="0" indent="0">
              <a:buNone/>
            </a:pPr>
            <a:endParaRPr lang="fr-FR" dirty="0"/>
          </a:p>
        </p:txBody>
      </p:sp>
      <p:sp>
        <p:nvSpPr>
          <p:cNvPr id="4" name="Espace réservé du pied de page 3">
            <a:extLst>
              <a:ext uri="{FF2B5EF4-FFF2-40B4-BE49-F238E27FC236}">
                <a16:creationId xmlns:a16="http://schemas.microsoft.com/office/drawing/2014/main" id="{302EFD3E-1EEB-46BD-862A-25371D8E1E1A}"/>
              </a:ext>
            </a:extLst>
          </p:cNvPr>
          <p:cNvSpPr>
            <a:spLocks noGrp="1"/>
          </p:cNvSpPr>
          <p:nvPr>
            <p:ph type="ftr" sz="quarter" idx="11"/>
          </p:nvPr>
        </p:nvSpPr>
        <p:spPr>
          <a:xfrm>
            <a:off x="2876550" y="6356350"/>
            <a:ext cx="5276850" cy="136525"/>
          </a:xfrm>
        </p:spPr>
        <p:txBody>
          <a:bodyPr/>
          <a:lstStyle/>
          <a:p>
            <a:r>
              <a:rPr lang="fr-FR" dirty="0"/>
              <a:t>cours de chimie organique   par : A. SAFER               fac de chimie </a:t>
            </a:r>
            <a:r>
              <a:rPr lang="fr-FR" dirty="0" err="1"/>
              <a:t>usto</a:t>
            </a:r>
            <a:r>
              <a:rPr lang="fr-FR" dirty="0"/>
              <a:t> / L2 GP </a:t>
            </a:r>
          </a:p>
        </p:txBody>
      </p:sp>
      <p:sp>
        <p:nvSpPr>
          <p:cNvPr id="5" name="Espace réservé du numéro de diapositive 4">
            <a:extLst>
              <a:ext uri="{FF2B5EF4-FFF2-40B4-BE49-F238E27FC236}">
                <a16:creationId xmlns:a16="http://schemas.microsoft.com/office/drawing/2014/main" id="{61EF990F-ED6F-4245-BCEF-C1C3CC444953}"/>
              </a:ext>
            </a:extLst>
          </p:cNvPr>
          <p:cNvSpPr>
            <a:spLocks noGrp="1"/>
          </p:cNvSpPr>
          <p:nvPr>
            <p:ph type="sldNum" sz="quarter" idx="12"/>
          </p:nvPr>
        </p:nvSpPr>
        <p:spPr/>
        <p:txBody>
          <a:bodyPr/>
          <a:lstStyle/>
          <a:p>
            <a:fld id="{BA1B4243-06E5-4029-8D29-FD1B77A746E0}" type="slidenum">
              <a:rPr lang="fr-FR" smtClean="0"/>
              <a:t>19</a:t>
            </a:fld>
            <a:endParaRPr lang="fr-FR" dirty="0"/>
          </a:p>
        </p:txBody>
      </p:sp>
      <p:graphicFrame>
        <p:nvGraphicFramePr>
          <p:cNvPr id="6" name="Objet 5">
            <a:extLst>
              <a:ext uri="{FF2B5EF4-FFF2-40B4-BE49-F238E27FC236}">
                <a16:creationId xmlns:a16="http://schemas.microsoft.com/office/drawing/2014/main" id="{66FA2735-B03A-4C5B-9174-6C6C260D5A9C}"/>
              </a:ext>
            </a:extLst>
          </p:cNvPr>
          <p:cNvGraphicFramePr>
            <a:graphicFrameLocks noChangeAspect="1"/>
          </p:cNvGraphicFramePr>
          <p:nvPr>
            <p:extLst>
              <p:ext uri="{D42A27DB-BD31-4B8C-83A1-F6EECF244321}">
                <p14:modId xmlns:p14="http://schemas.microsoft.com/office/powerpoint/2010/main" val="369569606"/>
              </p:ext>
            </p:extLst>
          </p:nvPr>
        </p:nvGraphicFramePr>
        <p:xfrm>
          <a:off x="4365895" y="3597275"/>
          <a:ext cx="4025629" cy="1360488"/>
        </p:xfrm>
        <a:graphic>
          <a:graphicData uri="http://schemas.openxmlformats.org/presentationml/2006/ole">
            <mc:AlternateContent xmlns:mc="http://schemas.openxmlformats.org/markup-compatibility/2006">
              <mc:Choice xmlns:v="urn:schemas-microsoft-com:vml" Requires="v">
                <p:oleObj spid="_x0000_s14339" name="CS ChemDraw Drawing" r:id="rId3" imgW="3433488" imgH="1161103" progId="ChemDraw.Document.6.0">
                  <p:embed/>
                </p:oleObj>
              </mc:Choice>
              <mc:Fallback>
                <p:oleObj name="CS ChemDraw Drawing" r:id="rId3" imgW="3433488" imgH="1161103" progId="ChemDraw.Document.6.0">
                  <p:embed/>
                  <p:pic>
                    <p:nvPicPr>
                      <p:cNvPr id="0" name=""/>
                      <p:cNvPicPr/>
                      <p:nvPr/>
                    </p:nvPicPr>
                    <p:blipFill>
                      <a:blip r:embed="rId4"/>
                      <a:stretch>
                        <a:fillRect/>
                      </a:stretch>
                    </p:blipFill>
                    <p:spPr>
                      <a:xfrm>
                        <a:off x="4365895" y="3597275"/>
                        <a:ext cx="4025629" cy="1360488"/>
                      </a:xfrm>
                      <a:prstGeom prst="rect">
                        <a:avLst/>
                      </a:prstGeom>
                    </p:spPr>
                  </p:pic>
                </p:oleObj>
              </mc:Fallback>
            </mc:AlternateContent>
          </a:graphicData>
        </a:graphic>
      </p:graphicFrame>
      <p:pic>
        <p:nvPicPr>
          <p:cNvPr id="8" name="Graphique 7" descr="Coche">
            <a:extLst>
              <a:ext uri="{FF2B5EF4-FFF2-40B4-BE49-F238E27FC236}">
                <a16:creationId xmlns:a16="http://schemas.microsoft.com/office/drawing/2014/main" id="{79E434AF-103E-4BB6-B0D5-489AFCE8EF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75520" y="5083968"/>
            <a:ext cx="533400" cy="533400"/>
          </a:xfrm>
          <a:prstGeom prst="rect">
            <a:avLst/>
          </a:prstGeom>
        </p:spPr>
      </p:pic>
      <p:pic>
        <p:nvPicPr>
          <p:cNvPr id="10" name="Graphique 9" descr="Fermer">
            <a:extLst>
              <a:ext uri="{FF2B5EF4-FFF2-40B4-BE49-F238E27FC236}">
                <a16:creationId xmlns:a16="http://schemas.microsoft.com/office/drawing/2014/main" id="{382E774D-2B21-40BA-8557-BEFC228C04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19974" y="5037139"/>
            <a:ext cx="504825" cy="504825"/>
          </a:xfrm>
          <a:prstGeom prst="rect">
            <a:avLst/>
          </a:prstGeom>
        </p:spPr>
      </p:pic>
    </p:spTree>
    <p:extLst>
      <p:ext uri="{BB962C8B-B14F-4D97-AF65-F5344CB8AC3E}">
        <p14:creationId xmlns:p14="http://schemas.microsoft.com/office/powerpoint/2010/main" val="329591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C7357C-7AEB-4589-9471-F1EB889E2423}"/>
              </a:ext>
            </a:extLst>
          </p:cNvPr>
          <p:cNvSpPr>
            <a:spLocks noGrp="1"/>
          </p:cNvSpPr>
          <p:nvPr>
            <p:ph type="title"/>
          </p:nvPr>
        </p:nvSpPr>
        <p:spPr>
          <a:xfrm>
            <a:off x="838200" y="365126"/>
            <a:ext cx="10515600" cy="508001"/>
          </a:xfrm>
        </p:spPr>
        <p:txBody>
          <a:bodyPr>
            <a:normAutofit/>
          </a:bodyPr>
          <a:lstStyle/>
          <a:p>
            <a:r>
              <a:rPr lang="fr-FR" sz="2400" b="1" i="1" u="sng" dirty="0">
                <a:latin typeface="Times New Roman" panose="02020603050405020304" pitchFamily="18" charset="0"/>
                <a:cs typeface="Times New Roman" panose="02020603050405020304" pitchFamily="18" charset="0"/>
              </a:rPr>
              <a:t>Introduction</a:t>
            </a:r>
          </a:p>
        </p:txBody>
      </p:sp>
      <p:sp>
        <p:nvSpPr>
          <p:cNvPr id="3" name="Espace réservé du contenu 2">
            <a:extLst>
              <a:ext uri="{FF2B5EF4-FFF2-40B4-BE49-F238E27FC236}">
                <a16:creationId xmlns:a16="http://schemas.microsoft.com/office/drawing/2014/main" id="{1A9A70A7-28D9-4335-8911-311549AB27F6}"/>
              </a:ext>
            </a:extLst>
          </p:cNvPr>
          <p:cNvSpPr>
            <a:spLocks noGrp="1"/>
          </p:cNvSpPr>
          <p:nvPr>
            <p:ph idx="1"/>
          </p:nvPr>
        </p:nvSpPr>
        <p:spPr>
          <a:xfrm>
            <a:off x="733425" y="1003301"/>
            <a:ext cx="10515600" cy="4070348"/>
          </a:xfrm>
        </p:spPr>
        <p:txBody>
          <a:bodyPr>
            <a:normAutofit fontScale="55000" lnSpcReduction="20000"/>
          </a:bodyPr>
          <a:lstStyle/>
          <a:p>
            <a:pPr algn="just"/>
            <a:r>
              <a:rPr lang="fr-FR" dirty="0">
                <a:latin typeface="Times New Roman" panose="02020603050405020304" pitchFamily="18" charset="0"/>
                <a:cs typeface="Times New Roman" panose="02020603050405020304" pitchFamily="18" charset="0"/>
              </a:rPr>
              <a:t>La nomenclature est l’attribution systématique des noms aux composés. </a:t>
            </a:r>
          </a:p>
          <a:p>
            <a:pPr algn="just"/>
            <a:r>
              <a:rPr lang="fr-FR" dirty="0">
                <a:latin typeface="Times New Roman" panose="02020603050405020304" pitchFamily="18" charset="0"/>
                <a:cs typeface="Times New Roman" panose="02020603050405020304" pitchFamily="18" charset="0"/>
              </a:rPr>
              <a:t>Chaque composé organique doit avoir </a:t>
            </a:r>
            <a:r>
              <a:rPr lang="fr-FR" i="1" u="sng" dirty="0">
                <a:latin typeface="Times New Roman" panose="02020603050405020304" pitchFamily="18" charset="0"/>
                <a:cs typeface="Times New Roman" panose="02020603050405020304" pitchFamily="18" charset="0"/>
              </a:rPr>
              <a:t>un nom unique </a:t>
            </a:r>
            <a:r>
              <a:rPr lang="fr-FR" dirty="0">
                <a:latin typeface="Times New Roman" panose="02020603050405020304" pitchFamily="18" charset="0"/>
                <a:cs typeface="Times New Roman" panose="02020603050405020304" pitchFamily="18" charset="0"/>
              </a:rPr>
              <a:t>de telle façon que chimistes et non chimistes puissent communiquer sans ambiguïté. </a:t>
            </a:r>
          </a:p>
          <a:p>
            <a:pPr algn="just"/>
            <a:r>
              <a:rPr lang="fr-FR" dirty="0">
                <a:latin typeface="Times New Roman" panose="02020603050405020304" pitchFamily="18" charset="0"/>
                <a:cs typeface="Times New Roman" panose="02020603050405020304" pitchFamily="18" charset="0"/>
              </a:rPr>
              <a:t>Le système de nomenclature IUPAC est un ensemble de règles logiques conçues et utilisées par les chimistes organiques pour contourner les problèmes causés par la nomenclature arbitraire. </a:t>
            </a:r>
          </a:p>
          <a:p>
            <a:pPr algn="just"/>
            <a:r>
              <a:rPr lang="fr-FR" dirty="0">
                <a:latin typeface="Times New Roman" panose="02020603050405020304" pitchFamily="18" charset="0"/>
                <a:cs typeface="Times New Roman" panose="02020603050405020304" pitchFamily="18" charset="0"/>
              </a:rPr>
              <a:t>Connaissant ces règles et étant donné une formule structurelle, on devrait pouvoir écrire un nom unique pour chaque composé distinct. De même, étant donné un nom IUPAC, on devrait pouvoir écrire une formule structurelle. </a:t>
            </a:r>
          </a:p>
          <a:p>
            <a:pPr algn="just"/>
            <a:r>
              <a:rPr lang="fr-FR" dirty="0">
                <a:latin typeface="Times New Roman" panose="02020603050405020304" pitchFamily="18" charset="0"/>
                <a:cs typeface="Times New Roman" panose="02020603050405020304" pitchFamily="18" charset="0"/>
              </a:rPr>
              <a:t>En général, un nom IUPAC aura trois caractéristiques essentielles:</a:t>
            </a:r>
          </a:p>
          <a:p>
            <a:pPr marL="514350" indent="-514350" algn="just">
              <a:buFont typeface="+mj-lt"/>
              <a:buAutoNum type="alphaLcPeriod"/>
            </a:pPr>
            <a:r>
              <a:rPr lang="fr-FR" dirty="0">
                <a:latin typeface="Times New Roman" panose="02020603050405020304" pitchFamily="18" charset="0"/>
                <a:cs typeface="Times New Roman" panose="02020603050405020304" pitchFamily="18" charset="0"/>
              </a:rPr>
              <a:t>Une racine ou une base indiquant </a:t>
            </a:r>
            <a:r>
              <a:rPr lang="fr-FR" b="1" i="1" u="sng" dirty="0">
                <a:latin typeface="Times New Roman" panose="02020603050405020304" pitchFamily="18" charset="0"/>
                <a:cs typeface="Times New Roman" panose="02020603050405020304" pitchFamily="18" charset="0"/>
              </a:rPr>
              <a:t>une chaîne </a:t>
            </a:r>
            <a:r>
              <a:rPr lang="fr-FR" dirty="0">
                <a:latin typeface="Times New Roman" panose="02020603050405020304" pitchFamily="18" charset="0"/>
                <a:cs typeface="Times New Roman" panose="02020603050405020304" pitchFamily="18" charset="0"/>
              </a:rPr>
              <a:t>ou </a:t>
            </a:r>
            <a:r>
              <a:rPr lang="fr-FR" b="1" i="1" u="sng" dirty="0">
                <a:latin typeface="Times New Roman" panose="02020603050405020304" pitchFamily="18" charset="0"/>
                <a:cs typeface="Times New Roman" panose="02020603050405020304" pitchFamily="18" charset="0"/>
              </a:rPr>
              <a:t>un cycle</a:t>
            </a:r>
            <a:r>
              <a:rPr lang="fr-FR" dirty="0">
                <a:latin typeface="Times New Roman" panose="02020603050405020304" pitchFamily="18" charset="0"/>
                <a:cs typeface="Times New Roman" panose="02020603050405020304" pitchFamily="18" charset="0"/>
              </a:rPr>
              <a:t> majeur d'atomes de carbone trouvés dans la structure moléculaire. </a:t>
            </a:r>
          </a:p>
          <a:p>
            <a:pPr marL="514350" indent="-514350" algn="just">
              <a:buFont typeface="+mj-lt"/>
              <a:buAutoNum type="alphaLcPeriod"/>
            </a:pPr>
            <a:r>
              <a:rPr lang="fr-FR" dirty="0">
                <a:latin typeface="Times New Roman" panose="02020603050405020304" pitchFamily="18" charset="0"/>
                <a:cs typeface="Times New Roman" panose="02020603050405020304" pitchFamily="18" charset="0"/>
              </a:rPr>
              <a:t>Un suffixe (terminaison) ou un autre élément désignant des groupes fonctionnels pouvant être présents dans le composé. </a:t>
            </a:r>
          </a:p>
          <a:p>
            <a:pPr marL="514350" indent="-514350" algn="just">
              <a:buFont typeface="+mj-lt"/>
              <a:buAutoNum type="alphaLcPeriod"/>
            </a:pPr>
            <a:r>
              <a:rPr lang="fr-FR" dirty="0">
                <a:latin typeface="Times New Roman" panose="02020603050405020304" pitchFamily="18" charset="0"/>
                <a:cs typeface="Times New Roman" panose="02020603050405020304" pitchFamily="18" charset="0"/>
              </a:rPr>
              <a:t>Noms des groupes substituants, autres que l'hydrogène, qui complètent la structure moléculaire.</a:t>
            </a:r>
          </a:p>
          <a:p>
            <a:pPr marL="514350" indent="-514350" algn="just">
              <a:buFont typeface="+mj-lt"/>
              <a:buAutoNum type="alphaLcPeriod"/>
            </a:pP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Exemple;    </a:t>
            </a:r>
          </a:p>
        </p:txBody>
      </p:sp>
      <p:sp>
        <p:nvSpPr>
          <p:cNvPr id="4" name="Espace réservé du pied de page 3">
            <a:extLst>
              <a:ext uri="{FF2B5EF4-FFF2-40B4-BE49-F238E27FC236}">
                <a16:creationId xmlns:a16="http://schemas.microsoft.com/office/drawing/2014/main" id="{1D580E7C-16A1-455C-BDCF-324E2B0DFA6D}"/>
              </a:ext>
            </a:extLst>
          </p:cNvPr>
          <p:cNvSpPr>
            <a:spLocks noGrp="1"/>
          </p:cNvSpPr>
          <p:nvPr>
            <p:ph type="ftr" sz="quarter" idx="11"/>
          </p:nvPr>
        </p:nvSpPr>
        <p:spPr>
          <a:xfrm>
            <a:off x="838200" y="6356350"/>
            <a:ext cx="10039349" cy="136525"/>
          </a:xfrm>
        </p:spPr>
        <p:txBody>
          <a:bodyPr/>
          <a:lstStyle/>
          <a:p>
            <a:r>
              <a:rPr lang="fr-FR" b="1" dirty="0">
                <a:solidFill>
                  <a:srgbClr val="FF0000"/>
                </a:solidFill>
              </a:rPr>
              <a:t>Cours de chimie organique   par : A. SAFER                                                                                                            faculté de chimie usto / L2 GP  2019/2020</a:t>
            </a:r>
          </a:p>
        </p:txBody>
      </p:sp>
      <p:sp>
        <p:nvSpPr>
          <p:cNvPr id="5" name="Espace réservé du numéro de diapositive 4">
            <a:extLst>
              <a:ext uri="{FF2B5EF4-FFF2-40B4-BE49-F238E27FC236}">
                <a16:creationId xmlns:a16="http://schemas.microsoft.com/office/drawing/2014/main" id="{2A3DB621-B6AC-48EC-94EE-22DCF3510C49}"/>
              </a:ext>
            </a:extLst>
          </p:cNvPr>
          <p:cNvSpPr>
            <a:spLocks noGrp="1"/>
          </p:cNvSpPr>
          <p:nvPr>
            <p:ph type="sldNum" sz="quarter" idx="12"/>
          </p:nvPr>
        </p:nvSpPr>
        <p:spPr/>
        <p:txBody>
          <a:bodyPr/>
          <a:lstStyle/>
          <a:p>
            <a:fld id="{BA1B4243-06E5-4029-8D29-FD1B77A746E0}" type="slidenum">
              <a:rPr lang="fr-FR" smtClean="0"/>
              <a:t>2</a:t>
            </a:fld>
            <a:endParaRPr lang="fr-FR" dirty="0"/>
          </a:p>
        </p:txBody>
      </p:sp>
      <p:graphicFrame>
        <p:nvGraphicFramePr>
          <p:cNvPr id="7" name="Objet 6">
            <a:extLst>
              <a:ext uri="{FF2B5EF4-FFF2-40B4-BE49-F238E27FC236}">
                <a16:creationId xmlns:a16="http://schemas.microsoft.com/office/drawing/2014/main" id="{26AEA022-4262-4B18-96F5-7C8D12134B2A}"/>
              </a:ext>
            </a:extLst>
          </p:cNvPr>
          <p:cNvGraphicFramePr>
            <a:graphicFrameLocks noChangeAspect="1"/>
          </p:cNvGraphicFramePr>
          <p:nvPr>
            <p:extLst>
              <p:ext uri="{D42A27DB-BD31-4B8C-83A1-F6EECF244321}">
                <p14:modId xmlns:p14="http://schemas.microsoft.com/office/powerpoint/2010/main" val="1308880588"/>
              </p:ext>
            </p:extLst>
          </p:nvPr>
        </p:nvGraphicFramePr>
        <p:xfrm>
          <a:off x="3799680" y="4114801"/>
          <a:ext cx="4116387" cy="1677987"/>
        </p:xfrm>
        <a:graphic>
          <a:graphicData uri="http://schemas.openxmlformats.org/presentationml/2006/ole">
            <mc:AlternateContent xmlns:mc="http://schemas.openxmlformats.org/markup-compatibility/2006">
              <mc:Choice xmlns:v="urn:schemas-microsoft-com:vml" Requires="v">
                <p:oleObj spid="_x0000_s3082" name="CS ChemDraw Drawing" r:id="rId3" imgW="4116082" imgH="1677633" progId="ChemDraw.Document.6.0">
                  <p:embed/>
                </p:oleObj>
              </mc:Choice>
              <mc:Fallback>
                <p:oleObj name="CS ChemDraw Drawing" r:id="rId3" imgW="4116082" imgH="1677633" progId="ChemDraw.Document.6.0">
                  <p:embed/>
                  <p:pic>
                    <p:nvPicPr>
                      <p:cNvPr id="6" name="Objet 5">
                        <a:extLst>
                          <a:ext uri="{FF2B5EF4-FFF2-40B4-BE49-F238E27FC236}">
                            <a16:creationId xmlns:a16="http://schemas.microsoft.com/office/drawing/2014/main" id="{D8BC48A9-8451-407E-AF76-631725100679}"/>
                          </a:ext>
                        </a:extLst>
                      </p:cNvPr>
                      <p:cNvPicPr/>
                      <p:nvPr/>
                    </p:nvPicPr>
                    <p:blipFill>
                      <a:blip r:embed="rId4"/>
                      <a:stretch>
                        <a:fillRect/>
                      </a:stretch>
                    </p:blipFill>
                    <p:spPr>
                      <a:xfrm>
                        <a:off x="3799680" y="4114801"/>
                        <a:ext cx="4116387" cy="1677987"/>
                      </a:xfrm>
                      <a:prstGeom prst="rect">
                        <a:avLst/>
                      </a:prstGeom>
                    </p:spPr>
                  </p:pic>
                </p:oleObj>
              </mc:Fallback>
            </mc:AlternateContent>
          </a:graphicData>
        </a:graphic>
      </p:graphicFrame>
    </p:spTree>
    <p:extLst>
      <p:ext uri="{BB962C8B-B14F-4D97-AF65-F5344CB8AC3E}">
        <p14:creationId xmlns:p14="http://schemas.microsoft.com/office/powerpoint/2010/main" val="1929285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D180920-1AF7-47BB-AB84-03485AD2A525}"/>
              </a:ext>
            </a:extLst>
          </p:cNvPr>
          <p:cNvSpPr>
            <a:spLocks noGrp="1"/>
          </p:cNvSpPr>
          <p:nvPr>
            <p:ph idx="1"/>
          </p:nvPr>
        </p:nvSpPr>
        <p:spPr>
          <a:xfrm>
            <a:off x="838200" y="968375"/>
            <a:ext cx="10515600" cy="4351338"/>
          </a:xfrm>
        </p:spPr>
        <p:txBody>
          <a:bodyPr/>
          <a:lstStyle/>
          <a:p>
            <a:r>
              <a:rPr lang="fr-FR" dirty="0"/>
              <a:t>lorsque la double et la triple liaison sont à des distance égales au niveau des extrémités, on attribue à la double liaison le plus petit indice localisateur.</a:t>
            </a:r>
          </a:p>
        </p:txBody>
      </p:sp>
      <p:sp>
        <p:nvSpPr>
          <p:cNvPr id="4" name="Espace réservé du pied de page 3">
            <a:extLst>
              <a:ext uri="{FF2B5EF4-FFF2-40B4-BE49-F238E27FC236}">
                <a16:creationId xmlns:a16="http://schemas.microsoft.com/office/drawing/2014/main" id="{C32484A1-81F8-413F-9228-2065139D3635}"/>
              </a:ext>
            </a:extLst>
          </p:cNvPr>
          <p:cNvSpPr>
            <a:spLocks noGrp="1"/>
          </p:cNvSpPr>
          <p:nvPr>
            <p:ph type="ftr" sz="quarter" idx="11"/>
          </p:nvPr>
        </p:nvSpPr>
        <p:spPr>
          <a:xfrm>
            <a:off x="3105150" y="6356350"/>
            <a:ext cx="5048250" cy="326711"/>
          </a:xfrm>
        </p:spPr>
        <p:txBody>
          <a:bodyPr/>
          <a:lstStyle/>
          <a:p>
            <a:r>
              <a:rPr lang="fr-FR" dirty="0"/>
              <a:t>cours de chimie organique   par : A. SAFER               fac de chimie </a:t>
            </a:r>
            <a:r>
              <a:rPr lang="fr-FR" dirty="0" err="1"/>
              <a:t>usto</a:t>
            </a:r>
            <a:r>
              <a:rPr lang="fr-FR" dirty="0"/>
              <a:t> / L2 GP </a:t>
            </a:r>
          </a:p>
        </p:txBody>
      </p:sp>
      <p:sp>
        <p:nvSpPr>
          <p:cNvPr id="5" name="Espace réservé du numéro de diapositive 4">
            <a:extLst>
              <a:ext uri="{FF2B5EF4-FFF2-40B4-BE49-F238E27FC236}">
                <a16:creationId xmlns:a16="http://schemas.microsoft.com/office/drawing/2014/main" id="{34422DA0-3307-4D94-9301-6C7A1F4F802F}"/>
              </a:ext>
            </a:extLst>
          </p:cNvPr>
          <p:cNvSpPr>
            <a:spLocks noGrp="1"/>
          </p:cNvSpPr>
          <p:nvPr>
            <p:ph type="sldNum" sz="quarter" idx="12"/>
          </p:nvPr>
        </p:nvSpPr>
        <p:spPr/>
        <p:txBody>
          <a:bodyPr/>
          <a:lstStyle/>
          <a:p>
            <a:fld id="{BA1B4243-06E5-4029-8D29-FD1B77A746E0}" type="slidenum">
              <a:rPr lang="fr-FR" smtClean="0"/>
              <a:t>20</a:t>
            </a:fld>
            <a:endParaRPr lang="fr-FR" dirty="0"/>
          </a:p>
        </p:txBody>
      </p:sp>
      <p:pic>
        <p:nvPicPr>
          <p:cNvPr id="6" name="Image 5">
            <a:extLst>
              <a:ext uri="{FF2B5EF4-FFF2-40B4-BE49-F238E27FC236}">
                <a16:creationId xmlns:a16="http://schemas.microsoft.com/office/drawing/2014/main" id="{F9890362-024F-49D9-B88E-5ED13A5BC3AF}"/>
              </a:ext>
            </a:extLst>
          </p:cNvPr>
          <p:cNvPicPr>
            <a:picLocks noChangeAspect="1"/>
          </p:cNvPicPr>
          <p:nvPr/>
        </p:nvPicPr>
        <p:blipFill>
          <a:blip r:embed="rId2"/>
          <a:stretch>
            <a:fillRect/>
          </a:stretch>
        </p:blipFill>
        <p:spPr>
          <a:xfrm>
            <a:off x="4305299" y="2331723"/>
            <a:ext cx="2824223" cy="1472242"/>
          </a:xfrm>
          <a:prstGeom prst="rect">
            <a:avLst/>
          </a:prstGeom>
        </p:spPr>
      </p:pic>
    </p:spTree>
    <p:extLst>
      <p:ext uri="{BB962C8B-B14F-4D97-AF65-F5344CB8AC3E}">
        <p14:creationId xmlns:p14="http://schemas.microsoft.com/office/powerpoint/2010/main" val="301547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705402-F911-4715-8FF6-038F657E83A0}"/>
              </a:ext>
            </a:extLst>
          </p:cNvPr>
          <p:cNvSpPr>
            <a:spLocks noGrp="1"/>
          </p:cNvSpPr>
          <p:nvPr>
            <p:ph type="title"/>
          </p:nvPr>
        </p:nvSpPr>
        <p:spPr>
          <a:xfrm>
            <a:off x="838200" y="365125"/>
            <a:ext cx="10515600" cy="978531"/>
          </a:xfrm>
        </p:spPr>
        <p:txBody>
          <a:bodyPr/>
          <a:lstStyle/>
          <a:p>
            <a:pPr marL="857250" indent="-857250">
              <a:buFont typeface="+mj-lt"/>
              <a:buAutoNum type="romanUcPeriod"/>
            </a:pPr>
            <a:r>
              <a:rPr lang="fr-FR" dirty="0">
                <a:solidFill>
                  <a:srgbClr val="FF0000"/>
                </a:solidFill>
                <a:effectLst>
                  <a:outerShdw blurRad="38100" dist="38100" dir="2700000" algn="tl">
                    <a:srgbClr val="000000">
                      <a:alpha val="43137"/>
                    </a:srgbClr>
                  </a:outerShdw>
                </a:effectLst>
              </a:rPr>
              <a:t>Représentation des molécules </a:t>
            </a:r>
          </a:p>
        </p:txBody>
      </p:sp>
      <p:sp>
        <p:nvSpPr>
          <p:cNvPr id="3" name="Espace réservé du contenu 2">
            <a:extLst>
              <a:ext uri="{FF2B5EF4-FFF2-40B4-BE49-F238E27FC236}">
                <a16:creationId xmlns:a16="http://schemas.microsoft.com/office/drawing/2014/main" id="{E4CB6337-9EE3-425B-A515-5910DD6A1410}"/>
              </a:ext>
            </a:extLst>
          </p:cNvPr>
          <p:cNvSpPr>
            <a:spLocks noGrp="1"/>
          </p:cNvSpPr>
          <p:nvPr>
            <p:ph idx="1"/>
          </p:nvPr>
        </p:nvSpPr>
        <p:spPr>
          <a:xfrm>
            <a:off x="838200" y="1253331"/>
            <a:ext cx="10515600" cy="4351338"/>
          </a:xfrm>
        </p:spPr>
        <p:txBody>
          <a:bodyPr/>
          <a:lstStyle/>
          <a:p>
            <a:pPr marL="0" indent="0">
              <a:buNone/>
            </a:pPr>
            <a:r>
              <a:rPr lang="fr-FR" dirty="0"/>
              <a:t>Avant de donner les différentes règles de nomenclature, nous allons voir les différentes formules pour les représenter</a:t>
            </a:r>
          </a:p>
          <a:p>
            <a:r>
              <a:rPr lang="fr-FR" dirty="0">
                <a:solidFill>
                  <a:srgbClr val="FF0000"/>
                </a:solidFill>
              </a:rPr>
              <a:t>La formule développée: </a:t>
            </a:r>
            <a:r>
              <a:rPr lang="fr-FR" dirty="0"/>
              <a:t>représente  et fait apparaître la nature de tous les atomes et leurs liaisons.</a:t>
            </a:r>
          </a:p>
          <a:p>
            <a:pPr marL="0" indent="0">
              <a:buNone/>
            </a:pPr>
            <a:r>
              <a:rPr lang="fr-FR" dirty="0"/>
              <a:t>Exemple: </a:t>
            </a:r>
          </a:p>
          <a:p>
            <a:pPr marL="0" indent="0">
              <a:buNone/>
            </a:pPr>
            <a:endParaRPr lang="fr-FR" dirty="0"/>
          </a:p>
          <a:p>
            <a:pPr marL="0" indent="0">
              <a:buNone/>
            </a:pPr>
            <a:endParaRPr lang="fr-FR" dirty="0"/>
          </a:p>
        </p:txBody>
      </p:sp>
      <p:sp>
        <p:nvSpPr>
          <p:cNvPr id="4" name="Espace réservé du pied de page 3">
            <a:extLst>
              <a:ext uri="{FF2B5EF4-FFF2-40B4-BE49-F238E27FC236}">
                <a16:creationId xmlns:a16="http://schemas.microsoft.com/office/drawing/2014/main" id="{646CC6B5-58B6-44FA-9629-582BD73EA181}"/>
              </a:ext>
            </a:extLst>
          </p:cNvPr>
          <p:cNvSpPr>
            <a:spLocks noGrp="1"/>
          </p:cNvSpPr>
          <p:nvPr>
            <p:ph type="ftr" sz="quarter" idx="11"/>
          </p:nvPr>
        </p:nvSpPr>
        <p:spPr>
          <a:xfrm>
            <a:off x="4038600" y="6356350"/>
            <a:ext cx="5867400" cy="136525"/>
          </a:xfrm>
        </p:spPr>
        <p:txBody>
          <a:bodyPr/>
          <a:lstStyle/>
          <a:p>
            <a:r>
              <a:rPr lang="fr-FR" b="1" i="1" dirty="0"/>
              <a:t>cours de chimie organique   par : A. SAFER         fac de chimie usto/ L2 GP </a:t>
            </a:r>
          </a:p>
        </p:txBody>
      </p:sp>
      <p:sp>
        <p:nvSpPr>
          <p:cNvPr id="5" name="Espace réservé du numéro de diapositive 4">
            <a:extLst>
              <a:ext uri="{FF2B5EF4-FFF2-40B4-BE49-F238E27FC236}">
                <a16:creationId xmlns:a16="http://schemas.microsoft.com/office/drawing/2014/main" id="{B91EAED7-D0F8-4380-A5CF-EC5D550024EC}"/>
              </a:ext>
            </a:extLst>
          </p:cNvPr>
          <p:cNvSpPr>
            <a:spLocks noGrp="1"/>
          </p:cNvSpPr>
          <p:nvPr>
            <p:ph type="sldNum" sz="quarter" idx="12"/>
          </p:nvPr>
        </p:nvSpPr>
        <p:spPr/>
        <p:txBody>
          <a:bodyPr/>
          <a:lstStyle/>
          <a:p>
            <a:fld id="{BA1B4243-06E5-4029-8D29-FD1B77A746E0}" type="slidenum">
              <a:rPr lang="fr-FR" smtClean="0"/>
              <a:t>3</a:t>
            </a:fld>
            <a:endParaRPr lang="fr-FR" dirty="0"/>
          </a:p>
        </p:txBody>
      </p:sp>
      <p:pic>
        <p:nvPicPr>
          <p:cNvPr id="9" name="Image 8">
            <a:extLst>
              <a:ext uri="{FF2B5EF4-FFF2-40B4-BE49-F238E27FC236}">
                <a16:creationId xmlns:a16="http://schemas.microsoft.com/office/drawing/2014/main" id="{324C7EE8-D7C6-4745-94CD-48EE1BB59D2D}"/>
              </a:ext>
            </a:extLst>
          </p:cNvPr>
          <p:cNvPicPr>
            <a:picLocks noChangeAspect="1"/>
          </p:cNvPicPr>
          <p:nvPr/>
        </p:nvPicPr>
        <p:blipFill>
          <a:blip r:embed="rId2"/>
          <a:stretch>
            <a:fillRect/>
          </a:stretch>
        </p:blipFill>
        <p:spPr>
          <a:xfrm>
            <a:off x="4327454" y="3429000"/>
            <a:ext cx="1378021" cy="939848"/>
          </a:xfrm>
          <a:prstGeom prst="rect">
            <a:avLst/>
          </a:prstGeom>
        </p:spPr>
      </p:pic>
    </p:spTree>
    <p:extLst>
      <p:ext uri="{BB962C8B-B14F-4D97-AF65-F5344CB8AC3E}">
        <p14:creationId xmlns:p14="http://schemas.microsoft.com/office/powerpoint/2010/main" val="267119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174413E-26D2-4A5B-A64E-DE946C09B11A}"/>
              </a:ext>
            </a:extLst>
          </p:cNvPr>
          <p:cNvSpPr>
            <a:spLocks noGrp="1"/>
          </p:cNvSpPr>
          <p:nvPr>
            <p:ph idx="1"/>
          </p:nvPr>
        </p:nvSpPr>
        <p:spPr>
          <a:xfrm>
            <a:off x="600075" y="454025"/>
            <a:ext cx="10515600" cy="4351338"/>
          </a:xfrm>
        </p:spPr>
        <p:txBody>
          <a:bodyPr>
            <a:normAutofit fontScale="92500" lnSpcReduction="10000"/>
          </a:bodyPr>
          <a:lstStyle/>
          <a:p>
            <a:pPr algn="just"/>
            <a:r>
              <a:rPr lang="fr-FR" dirty="0">
                <a:solidFill>
                  <a:srgbClr val="FF0000"/>
                </a:solidFill>
                <a:latin typeface="Times New Roman" panose="02020603050405020304" pitchFamily="18" charset="0"/>
                <a:cs typeface="Times New Roman" panose="02020603050405020304" pitchFamily="18" charset="0"/>
              </a:rPr>
              <a:t>La formule semi-développée:  </a:t>
            </a:r>
            <a:r>
              <a:rPr lang="fr-FR" dirty="0">
                <a:latin typeface="Times New Roman" panose="02020603050405020304" pitchFamily="18" charset="0"/>
                <a:cs typeface="Times New Roman" panose="02020603050405020304" pitchFamily="18" charset="0"/>
              </a:rPr>
              <a:t>La formule semi-développée représente toutes les liaisons de la formule développée sauf celles avec les atomes d’hydrogène. </a:t>
            </a:r>
          </a:p>
          <a:p>
            <a:pPr marL="0" indent="0" algn="just">
              <a:buNone/>
            </a:pPr>
            <a:r>
              <a:rPr lang="fr-FR" dirty="0">
                <a:latin typeface="Times New Roman" panose="02020603050405020304" pitchFamily="18" charset="0"/>
                <a:cs typeface="Times New Roman" panose="02020603050405020304" pitchFamily="18" charset="0"/>
              </a:rPr>
              <a:t>Exemple: CH</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-CH</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-OH</a:t>
            </a:r>
          </a:p>
          <a:p>
            <a:pPr algn="just"/>
            <a:r>
              <a:rPr lang="fr-FR" dirty="0">
                <a:solidFill>
                  <a:srgbClr val="FF0000"/>
                </a:solidFill>
                <a:latin typeface="Times New Roman" panose="02020603050405020304" pitchFamily="18" charset="0"/>
                <a:cs typeface="Times New Roman" panose="02020603050405020304" pitchFamily="18" charset="0"/>
              </a:rPr>
              <a:t>La formule en batônnets: </a:t>
            </a:r>
            <a:r>
              <a:rPr lang="fr-FR" dirty="0">
                <a:latin typeface="Times New Roman" panose="02020603050405020304" pitchFamily="18" charset="0"/>
                <a:cs typeface="Times New Roman" panose="02020603050405020304" pitchFamily="18" charset="0"/>
              </a:rPr>
              <a:t>ou représentation </a:t>
            </a:r>
            <a:r>
              <a:rPr lang="fr-FR" i="1" dirty="0">
                <a:solidFill>
                  <a:srgbClr val="FF0000"/>
                </a:solidFill>
                <a:latin typeface="Times New Roman" panose="02020603050405020304" pitchFamily="18" charset="0"/>
                <a:cs typeface="Times New Roman" panose="02020603050405020304" pitchFamily="18" charset="0"/>
              </a:rPr>
              <a:t>stylisée</a:t>
            </a:r>
            <a:r>
              <a:rPr lang="fr-FR" dirty="0">
                <a:latin typeface="Times New Roman" panose="02020603050405020304" pitchFamily="18" charset="0"/>
                <a:cs typeface="Times New Roman" panose="02020603050405020304" pitchFamily="18" charset="0"/>
              </a:rPr>
              <a:t> représente uniquement les liaisons carbone - carbone, les groupes fonctionnels (significatifs) et les liaisons avec ces groupes sans faire apparaître les atomes de carbones ou d’hydrogènes sauf s’ils font partie d’une fonction chimique. Chaque extrémité et chaque angle représente un atome de carbone.</a:t>
            </a:r>
          </a:p>
          <a:p>
            <a:pPr marL="0" indent="0">
              <a:buNone/>
            </a:pPr>
            <a:endParaRPr lang="fr-FR" dirty="0"/>
          </a:p>
          <a:p>
            <a:pPr marL="0" indent="0">
              <a:buNone/>
            </a:pPr>
            <a:r>
              <a:rPr lang="fr-FR" dirty="0"/>
              <a:t>Exemple:</a:t>
            </a:r>
          </a:p>
          <a:p>
            <a:pPr marL="0" indent="0">
              <a:buNone/>
            </a:pPr>
            <a:endParaRPr lang="fr-FR" dirty="0"/>
          </a:p>
          <a:p>
            <a:endParaRPr lang="fr-FR" dirty="0"/>
          </a:p>
        </p:txBody>
      </p:sp>
      <p:sp>
        <p:nvSpPr>
          <p:cNvPr id="4" name="Espace réservé du pied de page 3">
            <a:extLst>
              <a:ext uri="{FF2B5EF4-FFF2-40B4-BE49-F238E27FC236}">
                <a16:creationId xmlns:a16="http://schemas.microsoft.com/office/drawing/2014/main" id="{59A7C924-7537-4CE8-A202-BA1A72DE3230}"/>
              </a:ext>
            </a:extLst>
          </p:cNvPr>
          <p:cNvSpPr>
            <a:spLocks noGrp="1"/>
          </p:cNvSpPr>
          <p:nvPr>
            <p:ph type="ftr" sz="quarter" idx="11"/>
          </p:nvPr>
        </p:nvSpPr>
        <p:spPr/>
        <p:txBody>
          <a:bodyPr/>
          <a:lstStyle/>
          <a:p>
            <a:r>
              <a:rPr lang="fr-FR"/>
              <a:t>cours de chimie organique   par : A. SAFER               fac de chimie usto/ L2 GP </a:t>
            </a:r>
            <a:endParaRPr lang="fr-FR" dirty="0"/>
          </a:p>
        </p:txBody>
      </p:sp>
      <p:sp>
        <p:nvSpPr>
          <p:cNvPr id="5" name="Espace réservé du numéro de diapositive 4">
            <a:extLst>
              <a:ext uri="{FF2B5EF4-FFF2-40B4-BE49-F238E27FC236}">
                <a16:creationId xmlns:a16="http://schemas.microsoft.com/office/drawing/2014/main" id="{3D561EAD-5244-4FEC-9196-67CB12A0A3FB}"/>
              </a:ext>
            </a:extLst>
          </p:cNvPr>
          <p:cNvSpPr>
            <a:spLocks noGrp="1"/>
          </p:cNvSpPr>
          <p:nvPr>
            <p:ph type="sldNum" sz="quarter" idx="12"/>
          </p:nvPr>
        </p:nvSpPr>
        <p:spPr/>
        <p:txBody>
          <a:bodyPr/>
          <a:lstStyle/>
          <a:p>
            <a:fld id="{BA1B4243-06E5-4029-8D29-FD1B77A746E0}" type="slidenum">
              <a:rPr lang="fr-FR" smtClean="0"/>
              <a:t>4</a:t>
            </a:fld>
            <a:endParaRPr lang="fr-FR" dirty="0"/>
          </a:p>
        </p:txBody>
      </p:sp>
      <p:graphicFrame>
        <p:nvGraphicFramePr>
          <p:cNvPr id="6" name="Objet 5">
            <a:extLst>
              <a:ext uri="{FF2B5EF4-FFF2-40B4-BE49-F238E27FC236}">
                <a16:creationId xmlns:a16="http://schemas.microsoft.com/office/drawing/2014/main" id="{9BA03BB1-3C4F-4404-8E69-10D8445C27B6}"/>
              </a:ext>
            </a:extLst>
          </p:cNvPr>
          <p:cNvGraphicFramePr>
            <a:graphicFrameLocks noChangeAspect="1"/>
          </p:cNvGraphicFramePr>
          <p:nvPr>
            <p:extLst>
              <p:ext uri="{D42A27DB-BD31-4B8C-83A1-F6EECF244321}">
                <p14:modId xmlns:p14="http://schemas.microsoft.com/office/powerpoint/2010/main" val="1071718126"/>
              </p:ext>
            </p:extLst>
          </p:nvPr>
        </p:nvGraphicFramePr>
        <p:xfrm>
          <a:off x="2992438" y="4122738"/>
          <a:ext cx="1528762" cy="525462"/>
        </p:xfrm>
        <a:graphic>
          <a:graphicData uri="http://schemas.openxmlformats.org/presentationml/2006/ole">
            <mc:AlternateContent xmlns:mc="http://schemas.openxmlformats.org/markup-compatibility/2006">
              <mc:Choice xmlns:v="urn:schemas-microsoft-com:vml" Requires="v">
                <p:oleObj spid="_x0000_s1039" name="CS ChemDraw Drawing" r:id="rId3" imgW="850283" imgH="294141" progId="ChemDraw.Document.6.0">
                  <p:embed/>
                </p:oleObj>
              </mc:Choice>
              <mc:Fallback>
                <p:oleObj name="CS ChemDraw Drawing" r:id="rId3" imgW="850283" imgH="294141" progId="ChemDraw.Document.6.0">
                  <p:embed/>
                  <p:pic>
                    <p:nvPicPr>
                      <p:cNvPr id="0" name=""/>
                      <p:cNvPicPr/>
                      <p:nvPr/>
                    </p:nvPicPr>
                    <p:blipFill>
                      <a:blip r:embed="rId4"/>
                      <a:stretch>
                        <a:fillRect/>
                      </a:stretch>
                    </p:blipFill>
                    <p:spPr>
                      <a:xfrm>
                        <a:off x="2992438" y="4122738"/>
                        <a:ext cx="1528762" cy="525462"/>
                      </a:xfrm>
                      <a:prstGeom prst="rect">
                        <a:avLst/>
                      </a:prstGeom>
                    </p:spPr>
                  </p:pic>
                </p:oleObj>
              </mc:Fallback>
            </mc:AlternateContent>
          </a:graphicData>
        </a:graphic>
      </p:graphicFrame>
      <p:graphicFrame>
        <p:nvGraphicFramePr>
          <p:cNvPr id="2" name="Objet 1">
            <a:extLst>
              <a:ext uri="{FF2B5EF4-FFF2-40B4-BE49-F238E27FC236}">
                <a16:creationId xmlns:a16="http://schemas.microsoft.com/office/drawing/2014/main" id="{8298AD9E-D622-499B-9DA8-134D8667BA27}"/>
              </a:ext>
            </a:extLst>
          </p:cNvPr>
          <p:cNvGraphicFramePr>
            <a:graphicFrameLocks noChangeAspect="1"/>
          </p:cNvGraphicFramePr>
          <p:nvPr>
            <p:extLst>
              <p:ext uri="{D42A27DB-BD31-4B8C-83A1-F6EECF244321}">
                <p14:modId xmlns:p14="http://schemas.microsoft.com/office/powerpoint/2010/main" val="1468288516"/>
              </p:ext>
            </p:extLst>
          </p:nvPr>
        </p:nvGraphicFramePr>
        <p:xfrm>
          <a:off x="5667374" y="3933811"/>
          <a:ext cx="1786817" cy="871552"/>
        </p:xfrm>
        <a:graphic>
          <a:graphicData uri="http://schemas.openxmlformats.org/presentationml/2006/ole">
            <mc:AlternateContent xmlns:mc="http://schemas.openxmlformats.org/markup-compatibility/2006">
              <mc:Choice xmlns:v="urn:schemas-microsoft-com:vml" Requires="v">
                <p:oleObj spid="_x0000_s1040" name="CS ChemDraw Drawing" r:id="rId5" imgW="1037701" imgH="505827" progId="ChemDraw.Document.6.0">
                  <p:embed/>
                </p:oleObj>
              </mc:Choice>
              <mc:Fallback>
                <p:oleObj name="CS ChemDraw Drawing" r:id="rId5" imgW="1037701" imgH="505827" progId="ChemDraw.Document.6.0">
                  <p:embed/>
                  <p:pic>
                    <p:nvPicPr>
                      <p:cNvPr id="0" name=""/>
                      <p:cNvPicPr/>
                      <p:nvPr/>
                    </p:nvPicPr>
                    <p:blipFill>
                      <a:blip r:embed="rId6"/>
                      <a:stretch>
                        <a:fillRect/>
                      </a:stretch>
                    </p:blipFill>
                    <p:spPr>
                      <a:xfrm>
                        <a:off x="5667374" y="3933811"/>
                        <a:ext cx="1786817" cy="871552"/>
                      </a:xfrm>
                      <a:prstGeom prst="rect">
                        <a:avLst/>
                      </a:prstGeom>
                    </p:spPr>
                  </p:pic>
                </p:oleObj>
              </mc:Fallback>
            </mc:AlternateContent>
          </a:graphicData>
        </a:graphic>
      </p:graphicFrame>
      <p:sp>
        <p:nvSpPr>
          <p:cNvPr id="7" name="Flèche : double flèche horizontale 6">
            <a:extLst>
              <a:ext uri="{FF2B5EF4-FFF2-40B4-BE49-F238E27FC236}">
                <a16:creationId xmlns:a16="http://schemas.microsoft.com/office/drawing/2014/main" id="{6385C5F6-D9B7-4011-9CD1-8EBC7B72ADEE}"/>
              </a:ext>
            </a:extLst>
          </p:cNvPr>
          <p:cNvSpPr/>
          <p:nvPr/>
        </p:nvSpPr>
        <p:spPr>
          <a:xfrm>
            <a:off x="4933949" y="4239196"/>
            <a:ext cx="577977" cy="292545"/>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98459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290670-AE73-4768-A200-F827A96074B3}"/>
              </a:ext>
            </a:extLst>
          </p:cNvPr>
          <p:cNvSpPr>
            <a:spLocks noGrp="1"/>
          </p:cNvSpPr>
          <p:nvPr>
            <p:ph type="title"/>
          </p:nvPr>
        </p:nvSpPr>
        <p:spPr/>
        <p:txBody>
          <a:bodyPr/>
          <a:lstStyle/>
          <a:p>
            <a:r>
              <a:rPr lang="fr-FR" dirty="0"/>
              <a:t>Tableau récapitulative</a:t>
            </a:r>
          </a:p>
        </p:txBody>
      </p:sp>
      <p:sp>
        <p:nvSpPr>
          <p:cNvPr id="4" name="Espace réservé du pied de page 3">
            <a:extLst>
              <a:ext uri="{FF2B5EF4-FFF2-40B4-BE49-F238E27FC236}">
                <a16:creationId xmlns:a16="http://schemas.microsoft.com/office/drawing/2014/main" id="{7F364548-3464-4211-B2F0-203653B6CE7A}"/>
              </a:ext>
            </a:extLst>
          </p:cNvPr>
          <p:cNvSpPr>
            <a:spLocks noGrp="1"/>
          </p:cNvSpPr>
          <p:nvPr>
            <p:ph type="ftr" sz="quarter" idx="11"/>
          </p:nvPr>
        </p:nvSpPr>
        <p:spPr/>
        <p:txBody>
          <a:bodyPr/>
          <a:lstStyle/>
          <a:p>
            <a:r>
              <a:rPr lang="fr-FR"/>
              <a:t>cours de chimie organique   par : A. SAFER               fac de chimie usto/ L2 GP </a:t>
            </a:r>
            <a:endParaRPr lang="fr-FR" dirty="0"/>
          </a:p>
        </p:txBody>
      </p:sp>
      <p:sp>
        <p:nvSpPr>
          <p:cNvPr id="5" name="Espace réservé du numéro de diapositive 4">
            <a:extLst>
              <a:ext uri="{FF2B5EF4-FFF2-40B4-BE49-F238E27FC236}">
                <a16:creationId xmlns:a16="http://schemas.microsoft.com/office/drawing/2014/main" id="{24CFF27D-6ACE-46B2-AB71-89436276C1B0}"/>
              </a:ext>
            </a:extLst>
          </p:cNvPr>
          <p:cNvSpPr>
            <a:spLocks noGrp="1"/>
          </p:cNvSpPr>
          <p:nvPr>
            <p:ph type="sldNum" sz="quarter" idx="12"/>
          </p:nvPr>
        </p:nvSpPr>
        <p:spPr/>
        <p:txBody>
          <a:bodyPr/>
          <a:lstStyle/>
          <a:p>
            <a:fld id="{BA1B4243-06E5-4029-8D29-FD1B77A746E0}" type="slidenum">
              <a:rPr lang="fr-FR" smtClean="0"/>
              <a:t>5</a:t>
            </a:fld>
            <a:endParaRPr lang="fr-FR" dirty="0"/>
          </a:p>
        </p:txBody>
      </p:sp>
      <p:graphicFrame>
        <p:nvGraphicFramePr>
          <p:cNvPr id="7" name="Tableau 7">
            <a:extLst>
              <a:ext uri="{FF2B5EF4-FFF2-40B4-BE49-F238E27FC236}">
                <a16:creationId xmlns:a16="http://schemas.microsoft.com/office/drawing/2014/main" id="{78CE547B-DF60-47C0-AC88-F40BC0C773F6}"/>
              </a:ext>
            </a:extLst>
          </p:cNvPr>
          <p:cNvGraphicFramePr>
            <a:graphicFrameLocks noGrp="1"/>
          </p:cNvGraphicFramePr>
          <p:nvPr>
            <p:extLst>
              <p:ext uri="{D42A27DB-BD31-4B8C-83A1-F6EECF244321}">
                <p14:modId xmlns:p14="http://schemas.microsoft.com/office/powerpoint/2010/main" val="2823417046"/>
              </p:ext>
            </p:extLst>
          </p:nvPr>
        </p:nvGraphicFramePr>
        <p:xfrm>
          <a:off x="1257302" y="1613552"/>
          <a:ext cx="8902698" cy="4276750"/>
        </p:xfrm>
        <a:graphic>
          <a:graphicData uri="http://schemas.openxmlformats.org/drawingml/2006/table">
            <a:tbl>
              <a:tblPr firstRow="1" bandRow="1">
                <a:tableStyleId>{5C22544A-7EE6-4342-B048-85BDC9FD1C3A}</a:tableStyleId>
              </a:tblPr>
              <a:tblGrid>
                <a:gridCol w="2967566">
                  <a:extLst>
                    <a:ext uri="{9D8B030D-6E8A-4147-A177-3AD203B41FA5}">
                      <a16:colId xmlns:a16="http://schemas.microsoft.com/office/drawing/2014/main" val="1967528189"/>
                    </a:ext>
                  </a:extLst>
                </a:gridCol>
                <a:gridCol w="2967566">
                  <a:extLst>
                    <a:ext uri="{9D8B030D-6E8A-4147-A177-3AD203B41FA5}">
                      <a16:colId xmlns:a16="http://schemas.microsoft.com/office/drawing/2014/main" val="3047759817"/>
                    </a:ext>
                  </a:extLst>
                </a:gridCol>
                <a:gridCol w="2967566">
                  <a:extLst>
                    <a:ext uri="{9D8B030D-6E8A-4147-A177-3AD203B41FA5}">
                      <a16:colId xmlns:a16="http://schemas.microsoft.com/office/drawing/2014/main" val="805831674"/>
                    </a:ext>
                  </a:extLst>
                </a:gridCol>
              </a:tblGrid>
              <a:tr h="1152526">
                <a:tc>
                  <a:txBody>
                    <a:bodyPr/>
                    <a:lstStyle/>
                    <a:p>
                      <a:pPr algn="ctr"/>
                      <a:r>
                        <a:rPr lang="fr-FR" sz="2400" dirty="0">
                          <a:solidFill>
                            <a:schemeClr val="bg1"/>
                          </a:solidFill>
                        </a:rPr>
                        <a:t>formule développée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mn-lt"/>
                          <a:ea typeface="+mn-ea"/>
                          <a:cs typeface="+mn-cs"/>
                        </a:rPr>
                        <a:t>formule semi-développée</a:t>
                      </a:r>
                    </a:p>
                    <a:p>
                      <a:endParaRPr lang="fr-FR" dirty="0"/>
                    </a:p>
                  </a:txBody>
                  <a:tcPr anchor="ctr"/>
                </a:tc>
                <a:tc>
                  <a:txBody>
                    <a:bodyPr/>
                    <a:lstStyle/>
                    <a:p>
                      <a:pPr algn="ctr"/>
                      <a:r>
                        <a:rPr lang="fr-FR" dirty="0">
                          <a:solidFill>
                            <a:srgbClr val="FF0000"/>
                          </a:solidFill>
                        </a:rPr>
                        <a:t> </a:t>
                      </a:r>
                      <a:r>
                        <a:rPr kumimoji="0" lang="fr-FR" sz="2400" b="1" i="0" u="none" strike="noStrike" kern="1200" cap="none" spc="0" normalizeH="0" baseline="0" dirty="0">
                          <a:ln>
                            <a:noFill/>
                          </a:ln>
                          <a:solidFill>
                            <a:prstClr val="white"/>
                          </a:solidFill>
                          <a:effectLst/>
                          <a:uLnTx/>
                          <a:uFillTx/>
                          <a:latin typeface="+mn-lt"/>
                          <a:ea typeface="+mn-ea"/>
                          <a:cs typeface="+mn-cs"/>
                        </a:rPr>
                        <a:t>formule </a:t>
                      </a:r>
                    </a:p>
                    <a:p>
                      <a:pPr algn="ctr"/>
                      <a:r>
                        <a:rPr kumimoji="0" lang="fr-FR" sz="2400" b="1" i="0" u="none" strike="noStrike" kern="1200" cap="none" spc="0" normalizeH="0" baseline="0" dirty="0">
                          <a:ln>
                            <a:noFill/>
                          </a:ln>
                          <a:solidFill>
                            <a:prstClr val="white"/>
                          </a:solidFill>
                          <a:effectLst/>
                          <a:uLnTx/>
                          <a:uFillTx/>
                          <a:latin typeface="+mn-lt"/>
                          <a:ea typeface="+mn-ea"/>
                          <a:cs typeface="+mn-cs"/>
                        </a:rPr>
                        <a:t>en batônnets</a:t>
                      </a:r>
                    </a:p>
                  </a:txBody>
                  <a:tcPr anchor="ctr"/>
                </a:tc>
                <a:extLst>
                  <a:ext uri="{0D108BD9-81ED-4DB2-BD59-A6C34878D82A}">
                    <a16:rowId xmlns:a16="http://schemas.microsoft.com/office/drawing/2014/main" val="2981289399"/>
                  </a:ext>
                </a:extLst>
              </a:tr>
              <a:tr h="1171095">
                <a:tc>
                  <a:txBody>
                    <a:bodyPr/>
                    <a:lstStyle/>
                    <a:p>
                      <a:endParaRPr lang="fr-FR" dirty="0"/>
                    </a:p>
                  </a:txBody>
                  <a:tcPr/>
                </a:tc>
                <a:tc>
                  <a:txBody>
                    <a:bodyPr/>
                    <a:lstStyle/>
                    <a:p>
                      <a:pPr algn="ctr"/>
                      <a:r>
                        <a:rPr lang="fr-FR" sz="2400" dirty="0"/>
                        <a:t>CH</a:t>
                      </a:r>
                      <a:r>
                        <a:rPr lang="fr-FR" sz="2400" baseline="-25000" dirty="0"/>
                        <a:t>2</a:t>
                      </a:r>
                      <a:r>
                        <a:rPr lang="fr-FR" sz="2400" dirty="0"/>
                        <a:t>-CH</a:t>
                      </a:r>
                      <a:r>
                        <a:rPr lang="fr-FR" sz="2400" baseline="-25000" dirty="0"/>
                        <a:t>2</a:t>
                      </a:r>
                      <a:r>
                        <a:rPr lang="fr-FR" sz="2400" dirty="0"/>
                        <a:t>-OH</a:t>
                      </a:r>
                    </a:p>
                  </a:txBody>
                  <a:tcPr anchor="ctr"/>
                </a:tc>
                <a:tc>
                  <a:txBody>
                    <a:bodyPr/>
                    <a:lstStyle/>
                    <a:p>
                      <a:endParaRPr lang="fr-FR" dirty="0"/>
                    </a:p>
                  </a:txBody>
                  <a:tcPr/>
                </a:tc>
                <a:extLst>
                  <a:ext uri="{0D108BD9-81ED-4DB2-BD59-A6C34878D82A}">
                    <a16:rowId xmlns:a16="http://schemas.microsoft.com/office/drawing/2014/main" val="3290249941"/>
                  </a:ext>
                </a:extLst>
              </a:tr>
              <a:tr h="1953129">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188370232"/>
                  </a:ext>
                </a:extLst>
              </a:tr>
            </a:tbl>
          </a:graphicData>
        </a:graphic>
      </p:graphicFrame>
      <p:graphicFrame>
        <p:nvGraphicFramePr>
          <p:cNvPr id="10" name="Objet 9">
            <a:extLst>
              <a:ext uri="{FF2B5EF4-FFF2-40B4-BE49-F238E27FC236}">
                <a16:creationId xmlns:a16="http://schemas.microsoft.com/office/drawing/2014/main" id="{35FD8962-2F17-424B-8D4C-9F3E97456BBA}"/>
              </a:ext>
            </a:extLst>
          </p:cNvPr>
          <p:cNvGraphicFramePr>
            <a:graphicFrameLocks noChangeAspect="1"/>
          </p:cNvGraphicFramePr>
          <p:nvPr>
            <p:extLst>
              <p:ext uri="{D42A27DB-BD31-4B8C-83A1-F6EECF244321}">
                <p14:modId xmlns:p14="http://schemas.microsoft.com/office/powerpoint/2010/main" val="2042603129"/>
              </p:ext>
            </p:extLst>
          </p:nvPr>
        </p:nvGraphicFramePr>
        <p:xfrm>
          <a:off x="7726437" y="3001974"/>
          <a:ext cx="1527023" cy="527050"/>
        </p:xfrm>
        <a:graphic>
          <a:graphicData uri="http://schemas.openxmlformats.org/presentationml/2006/ole">
            <mc:AlternateContent xmlns:mc="http://schemas.openxmlformats.org/markup-compatibility/2006">
              <mc:Choice xmlns:v="urn:schemas-microsoft-com:vml" Requires="v">
                <p:oleObj spid="_x0000_s2101" name="CS ChemDraw Drawing" r:id="rId3" imgW="850283" imgH="294141" progId="ChemDraw.Document.6.0">
                  <p:embed/>
                </p:oleObj>
              </mc:Choice>
              <mc:Fallback>
                <p:oleObj name="CS ChemDraw Drawing" r:id="rId3" imgW="850283" imgH="294141" progId="ChemDraw.Document.6.0">
                  <p:embed/>
                  <p:pic>
                    <p:nvPicPr>
                      <p:cNvPr id="6" name="Objet 5">
                        <a:extLst>
                          <a:ext uri="{FF2B5EF4-FFF2-40B4-BE49-F238E27FC236}">
                            <a16:creationId xmlns:a16="http://schemas.microsoft.com/office/drawing/2014/main" id="{9BA03BB1-3C4F-4404-8E69-10D8445C27B6}"/>
                          </a:ext>
                        </a:extLst>
                      </p:cNvPr>
                      <p:cNvPicPr/>
                      <p:nvPr/>
                    </p:nvPicPr>
                    <p:blipFill>
                      <a:blip r:embed="rId4"/>
                      <a:stretch>
                        <a:fillRect/>
                      </a:stretch>
                    </p:blipFill>
                    <p:spPr>
                      <a:xfrm>
                        <a:off x="7726437" y="3001974"/>
                        <a:ext cx="1527023" cy="527050"/>
                      </a:xfrm>
                      <a:prstGeom prst="rect">
                        <a:avLst/>
                      </a:prstGeom>
                    </p:spPr>
                  </p:pic>
                </p:oleObj>
              </mc:Fallback>
            </mc:AlternateContent>
          </a:graphicData>
        </a:graphic>
      </p:graphicFrame>
      <p:graphicFrame>
        <p:nvGraphicFramePr>
          <p:cNvPr id="11" name="Objet 10">
            <a:extLst>
              <a:ext uri="{FF2B5EF4-FFF2-40B4-BE49-F238E27FC236}">
                <a16:creationId xmlns:a16="http://schemas.microsoft.com/office/drawing/2014/main" id="{52FB0571-D543-4994-8EEC-FAB39420C293}"/>
              </a:ext>
            </a:extLst>
          </p:cNvPr>
          <p:cNvGraphicFramePr>
            <a:graphicFrameLocks noChangeAspect="1"/>
          </p:cNvGraphicFramePr>
          <p:nvPr>
            <p:extLst>
              <p:ext uri="{D42A27DB-BD31-4B8C-83A1-F6EECF244321}">
                <p14:modId xmlns:p14="http://schemas.microsoft.com/office/powerpoint/2010/main" val="1307318384"/>
              </p:ext>
            </p:extLst>
          </p:nvPr>
        </p:nvGraphicFramePr>
        <p:xfrm>
          <a:off x="2292350" y="4005263"/>
          <a:ext cx="1500188" cy="1401762"/>
        </p:xfrm>
        <a:graphic>
          <a:graphicData uri="http://schemas.openxmlformats.org/presentationml/2006/ole">
            <mc:AlternateContent xmlns:mc="http://schemas.openxmlformats.org/markup-compatibility/2006">
              <mc:Choice xmlns:v="urn:schemas-microsoft-com:vml" Requires="v">
                <p:oleObj spid="_x0000_s2102" name="CS ChemDraw Drawing" r:id="rId5" imgW="1787371" imgH="1677633" progId="ChemDraw.Document.6.0">
                  <p:embed/>
                </p:oleObj>
              </mc:Choice>
              <mc:Fallback>
                <p:oleObj name="CS ChemDraw Drawing" r:id="rId5" imgW="1787371" imgH="1677633" progId="ChemDraw.Document.6.0">
                  <p:embed/>
                  <p:pic>
                    <p:nvPicPr>
                      <p:cNvPr id="0" name=""/>
                      <p:cNvPicPr/>
                      <p:nvPr/>
                    </p:nvPicPr>
                    <p:blipFill>
                      <a:blip r:embed="rId6"/>
                      <a:stretch>
                        <a:fillRect/>
                      </a:stretch>
                    </p:blipFill>
                    <p:spPr>
                      <a:xfrm>
                        <a:off x="2292350" y="4005263"/>
                        <a:ext cx="1500188" cy="1401762"/>
                      </a:xfrm>
                      <a:prstGeom prst="rect">
                        <a:avLst/>
                      </a:prstGeom>
                    </p:spPr>
                  </p:pic>
                </p:oleObj>
              </mc:Fallback>
            </mc:AlternateContent>
          </a:graphicData>
        </a:graphic>
      </p:graphicFrame>
      <p:graphicFrame>
        <p:nvGraphicFramePr>
          <p:cNvPr id="12" name="Objet 11">
            <a:extLst>
              <a:ext uri="{FF2B5EF4-FFF2-40B4-BE49-F238E27FC236}">
                <a16:creationId xmlns:a16="http://schemas.microsoft.com/office/drawing/2014/main" id="{FB4DBD91-2D7D-4E44-8254-44557B3DB294}"/>
              </a:ext>
            </a:extLst>
          </p:cNvPr>
          <p:cNvGraphicFramePr>
            <a:graphicFrameLocks noChangeAspect="1"/>
          </p:cNvGraphicFramePr>
          <p:nvPr>
            <p:extLst>
              <p:ext uri="{D42A27DB-BD31-4B8C-83A1-F6EECF244321}">
                <p14:modId xmlns:p14="http://schemas.microsoft.com/office/powerpoint/2010/main" val="3210016643"/>
              </p:ext>
            </p:extLst>
          </p:nvPr>
        </p:nvGraphicFramePr>
        <p:xfrm>
          <a:off x="2032000" y="2798763"/>
          <a:ext cx="1457325" cy="1052512"/>
        </p:xfrm>
        <a:graphic>
          <a:graphicData uri="http://schemas.openxmlformats.org/presentationml/2006/ole">
            <mc:AlternateContent xmlns:mc="http://schemas.openxmlformats.org/markup-compatibility/2006">
              <mc:Choice xmlns:v="urn:schemas-microsoft-com:vml" Requires="v">
                <p:oleObj spid="_x0000_s2103" name="CS ChemDraw Drawing" r:id="rId7" imgW="1456727" imgH="1052881" progId="ChemDraw.Document.6.0">
                  <p:embed/>
                </p:oleObj>
              </mc:Choice>
              <mc:Fallback>
                <p:oleObj name="CS ChemDraw Drawing" r:id="rId7" imgW="1456727" imgH="1052881" progId="ChemDraw.Document.6.0">
                  <p:embed/>
                  <p:pic>
                    <p:nvPicPr>
                      <p:cNvPr id="0" name=""/>
                      <p:cNvPicPr/>
                      <p:nvPr/>
                    </p:nvPicPr>
                    <p:blipFill>
                      <a:blip r:embed="rId8"/>
                      <a:stretch>
                        <a:fillRect/>
                      </a:stretch>
                    </p:blipFill>
                    <p:spPr>
                      <a:xfrm>
                        <a:off x="2032000" y="2798763"/>
                        <a:ext cx="1457325" cy="1052512"/>
                      </a:xfrm>
                      <a:prstGeom prst="rect">
                        <a:avLst/>
                      </a:prstGeom>
                    </p:spPr>
                  </p:pic>
                </p:oleObj>
              </mc:Fallback>
            </mc:AlternateContent>
          </a:graphicData>
        </a:graphic>
      </p:graphicFrame>
      <p:graphicFrame>
        <p:nvGraphicFramePr>
          <p:cNvPr id="13" name="Objet 12">
            <a:extLst>
              <a:ext uri="{FF2B5EF4-FFF2-40B4-BE49-F238E27FC236}">
                <a16:creationId xmlns:a16="http://schemas.microsoft.com/office/drawing/2014/main" id="{F076394D-401E-4764-AE0E-63F5A8B64042}"/>
              </a:ext>
            </a:extLst>
          </p:cNvPr>
          <p:cNvGraphicFramePr>
            <a:graphicFrameLocks noChangeAspect="1"/>
          </p:cNvGraphicFramePr>
          <p:nvPr>
            <p:extLst>
              <p:ext uri="{D42A27DB-BD31-4B8C-83A1-F6EECF244321}">
                <p14:modId xmlns:p14="http://schemas.microsoft.com/office/powerpoint/2010/main" val="833952477"/>
              </p:ext>
            </p:extLst>
          </p:nvPr>
        </p:nvGraphicFramePr>
        <p:xfrm>
          <a:off x="7726437" y="4179654"/>
          <a:ext cx="1422400" cy="1244600"/>
        </p:xfrm>
        <a:graphic>
          <a:graphicData uri="http://schemas.openxmlformats.org/presentationml/2006/ole">
            <mc:AlternateContent xmlns:mc="http://schemas.openxmlformats.org/markup-compatibility/2006">
              <mc:Choice xmlns:v="urn:schemas-microsoft-com:vml" Requires="v">
                <p:oleObj spid="_x0000_s2104" name="CS ChemDraw Drawing" r:id="rId9" imgW="1421611" imgH="1244747" progId="ChemDraw.Document.6.0">
                  <p:embed/>
                </p:oleObj>
              </mc:Choice>
              <mc:Fallback>
                <p:oleObj name="CS ChemDraw Drawing" r:id="rId9" imgW="1421611" imgH="1244747" progId="ChemDraw.Document.6.0">
                  <p:embed/>
                  <p:pic>
                    <p:nvPicPr>
                      <p:cNvPr id="0" name=""/>
                      <p:cNvPicPr/>
                      <p:nvPr/>
                    </p:nvPicPr>
                    <p:blipFill>
                      <a:blip r:embed="rId10"/>
                      <a:stretch>
                        <a:fillRect/>
                      </a:stretch>
                    </p:blipFill>
                    <p:spPr>
                      <a:xfrm>
                        <a:off x="7726437" y="4179654"/>
                        <a:ext cx="1422400" cy="1244600"/>
                      </a:xfrm>
                      <a:prstGeom prst="rect">
                        <a:avLst/>
                      </a:prstGeom>
                    </p:spPr>
                  </p:pic>
                </p:oleObj>
              </mc:Fallback>
            </mc:AlternateContent>
          </a:graphicData>
        </a:graphic>
      </p:graphicFrame>
      <p:graphicFrame>
        <p:nvGraphicFramePr>
          <p:cNvPr id="14" name="Objet 13">
            <a:extLst>
              <a:ext uri="{FF2B5EF4-FFF2-40B4-BE49-F238E27FC236}">
                <a16:creationId xmlns:a16="http://schemas.microsoft.com/office/drawing/2014/main" id="{5A5519FC-771B-4E86-8296-D626075A82DE}"/>
              </a:ext>
            </a:extLst>
          </p:cNvPr>
          <p:cNvGraphicFramePr>
            <a:graphicFrameLocks noChangeAspect="1"/>
          </p:cNvGraphicFramePr>
          <p:nvPr>
            <p:extLst>
              <p:ext uri="{D42A27DB-BD31-4B8C-83A1-F6EECF244321}">
                <p14:modId xmlns:p14="http://schemas.microsoft.com/office/powerpoint/2010/main" val="583312773"/>
              </p:ext>
            </p:extLst>
          </p:nvPr>
        </p:nvGraphicFramePr>
        <p:xfrm>
          <a:off x="4934781" y="3904469"/>
          <a:ext cx="1547813" cy="1404937"/>
        </p:xfrm>
        <a:graphic>
          <a:graphicData uri="http://schemas.openxmlformats.org/presentationml/2006/ole">
            <mc:AlternateContent xmlns:mc="http://schemas.openxmlformats.org/markup-compatibility/2006">
              <mc:Choice xmlns:v="urn:schemas-microsoft-com:vml" Requires="v">
                <p:oleObj spid="_x0000_s2105" name="CS ChemDraw Drawing" r:id="rId11" imgW="1548266" imgH="1404899" progId="ChemDraw.Document.6.0">
                  <p:embed/>
                </p:oleObj>
              </mc:Choice>
              <mc:Fallback>
                <p:oleObj name="CS ChemDraw Drawing" r:id="rId11" imgW="1548266" imgH="1404899" progId="ChemDraw.Document.6.0">
                  <p:embed/>
                  <p:pic>
                    <p:nvPicPr>
                      <p:cNvPr id="0" name=""/>
                      <p:cNvPicPr/>
                      <p:nvPr/>
                    </p:nvPicPr>
                    <p:blipFill>
                      <a:blip r:embed="rId12"/>
                      <a:stretch>
                        <a:fillRect/>
                      </a:stretch>
                    </p:blipFill>
                    <p:spPr>
                      <a:xfrm>
                        <a:off x="4934781" y="3904469"/>
                        <a:ext cx="1547813" cy="1404937"/>
                      </a:xfrm>
                      <a:prstGeom prst="rect">
                        <a:avLst/>
                      </a:prstGeom>
                    </p:spPr>
                  </p:pic>
                </p:oleObj>
              </mc:Fallback>
            </mc:AlternateContent>
          </a:graphicData>
        </a:graphic>
      </p:graphicFrame>
    </p:spTree>
    <p:extLst>
      <p:ext uri="{BB962C8B-B14F-4D97-AF65-F5344CB8AC3E}">
        <p14:creationId xmlns:p14="http://schemas.microsoft.com/office/powerpoint/2010/main" val="192029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186D91-C34A-4FDA-8CC5-B5B424B8B507}"/>
              </a:ext>
            </a:extLst>
          </p:cNvPr>
          <p:cNvSpPr>
            <a:spLocks noGrp="1"/>
          </p:cNvSpPr>
          <p:nvPr>
            <p:ph type="title"/>
          </p:nvPr>
        </p:nvSpPr>
        <p:spPr/>
        <p:txBody>
          <a:bodyPr>
            <a:normAutofit/>
          </a:bodyPr>
          <a:lstStyle/>
          <a:p>
            <a:pPr marL="571500" indent="-571500">
              <a:buFont typeface="+mj-lt"/>
              <a:buAutoNum type="romanUcPeriod" startAt="2"/>
            </a:pPr>
            <a:r>
              <a:rPr lang="fr-FR" sz="3200" b="1" u="sng" dirty="0">
                <a:solidFill>
                  <a:srgbClr val="FF0000"/>
                </a:solidFill>
                <a:effectLst>
                  <a:outerShdw blurRad="38100" dist="38100" dir="2700000" algn="tl">
                    <a:srgbClr val="000000">
                      <a:alpha val="43137"/>
                    </a:srgbClr>
                  </a:outerShdw>
                </a:effectLst>
              </a:rPr>
              <a:t>Règles de la nomenclature IUPAC DES HYDROCARBURES</a:t>
            </a:r>
          </a:p>
        </p:txBody>
      </p:sp>
      <p:sp>
        <p:nvSpPr>
          <p:cNvPr id="3" name="Espace réservé du contenu 2">
            <a:extLst>
              <a:ext uri="{FF2B5EF4-FFF2-40B4-BE49-F238E27FC236}">
                <a16:creationId xmlns:a16="http://schemas.microsoft.com/office/drawing/2014/main" id="{7F81BEB8-D409-4C20-9080-3CF36ACA6E70}"/>
              </a:ext>
            </a:extLst>
          </p:cNvPr>
          <p:cNvSpPr>
            <a:spLocks noGrp="1"/>
          </p:cNvSpPr>
          <p:nvPr>
            <p:ph idx="1"/>
          </p:nvPr>
        </p:nvSpPr>
        <p:spPr>
          <a:xfrm>
            <a:off x="838200" y="1501775"/>
            <a:ext cx="10515600" cy="2127250"/>
          </a:xfrm>
        </p:spPr>
        <p:txBody>
          <a:bodyPr/>
          <a:lstStyle/>
          <a:p>
            <a:pPr marL="0" indent="0" algn="just">
              <a:buNone/>
            </a:pPr>
            <a:r>
              <a:rPr lang="fr-FR" dirty="0"/>
              <a:t>En guise d'introduction au système de nomenclature IUPAC, nous considérerons d'abord les composés qui n'ont pas de groupes fonctionnels spécifiques. Ces composés ne sont composés que d'atomes de carbone et d'hydrogène liés ensemble par des liaisons sigma (tous les carbones sont hybrides </a:t>
            </a:r>
            <a:r>
              <a:rPr lang="fr-FR" dirty="0" err="1"/>
              <a:t>sp</a:t>
            </a:r>
            <a:r>
              <a:rPr lang="fr-FR" dirty="0"/>
              <a:t> </a:t>
            </a:r>
            <a:r>
              <a:rPr lang="fr-FR" baseline="30000" dirty="0"/>
              <a:t>3</a:t>
            </a:r>
            <a:r>
              <a:rPr lang="fr-FR" dirty="0"/>
              <a:t> ).</a:t>
            </a:r>
          </a:p>
        </p:txBody>
      </p:sp>
      <p:sp>
        <p:nvSpPr>
          <p:cNvPr id="4" name="Espace réservé du pied de page 3">
            <a:extLst>
              <a:ext uri="{FF2B5EF4-FFF2-40B4-BE49-F238E27FC236}">
                <a16:creationId xmlns:a16="http://schemas.microsoft.com/office/drawing/2014/main" id="{E351A4FC-A16E-4D13-948A-495CEB5D519C}"/>
              </a:ext>
            </a:extLst>
          </p:cNvPr>
          <p:cNvSpPr>
            <a:spLocks noGrp="1"/>
          </p:cNvSpPr>
          <p:nvPr>
            <p:ph type="ftr" sz="quarter" idx="11"/>
          </p:nvPr>
        </p:nvSpPr>
        <p:spPr>
          <a:xfrm>
            <a:off x="3105150" y="6356351"/>
            <a:ext cx="5048250" cy="273050"/>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27E99F88-5415-496A-9D1C-4C05ED774800}"/>
              </a:ext>
            </a:extLst>
          </p:cNvPr>
          <p:cNvSpPr>
            <a:spLocks noGrp="1"/>
          </p:cNvSpPr>
          <p:nvPr>
            <p:ph type="sldNum" sz="quarter" idx="12"/>
          </p:nvPr>
        </p:nvSpPr>
        <p:spPr/>
        <p:txBody>
          <a:bodyPr/>
          <a:lstStyle/>
          <a:p>
            <a:fld id="{BA1B4243-06E5-4029-8D29-FD1B77A746E0}" type="slidenum">
              <a:rPr lang="fr-FR" smtClean="0"/>
              <a:t>6</a:t>
            </a:fld>
            <a:endParaRPr lang="fr-FR" dirty="0"/>
          </a:p>
        </p:txBody>
      </p:sp>
    </p:spTree>
    <p:extLst>
      <p:ext uri="{BB962C8B-B14F-4D97-AF65-F5344CB8AC3E}">
        <p14:creationId xmlns:p14="http://schemas.microsoft.com/office/powerpoint/2010/main" val="308923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A2FE52-4797-4648-9D6D-182576D716AA}"/>
              </a:ext>
            </a:extLst>
          </p:cNvPr>
          <p:cNvSpPr>
            <a:spLocks noGrp="1"/>
          </p:cNvSpPr>
          <p:nvPr>
            <p:ph idx="1"/>
          </p:nvPr>
        </p:nvSpPr>
        <p:spPr>
          <a:xfrm>
            <a:off x="742950" y="742950"/>
            <a:ext cx="10410826" cy="4610100"/>
          </a:xfrm>
        </p:spPr>
        <p:txBody>
          <a:bodyPr>
            <a:noAutofit/>
          </a:bodyPr>
          <a:lstStyle/>
          <a:p>
            <a:pPr marL="514350" indent="-514350">
              <a:buFont typeface="+mj-lt"/>
              <a:buAutoNum type="arabicPeriod"/>
            </a:pPr>
            <a:r>
              <a:rPr lang="fr-FR" sz="2400" b="1" i="1" dirty="0">
                <a:solidFill>
                  <a:srgbClr val="FF0000"/>
                </a:solidFill>
                <a:latin typeface="Times New Roman" panose="02020603050405020304" pitchFamily="18" charset="0"/>
                <a:cs typeface="Times New Roman" panose="02020603050405020304" pitchFamily="18" charset="0"/>
              </a:rPr>
              <a:t>les hydrocarbures: </a:t>
            </a:r>
          </a:p>
          <a:p>
            <a:pPr marL="0" indent="0" algn="just">
              <a:buNone/>
            </a:pPr>
            <a:r>
              <a:rPr lang="fr-FR" sz="1600" dirty="0">
                <a:latin typeface="Times New Roman" panose="02020603050405020304" pitchFamily="18" charset="0"/>
                <a:cs typeface="Times New Roman" panose="02020603050405020304" pitchFamily="18" charset="0"/>
              </a:rPr>
              <a:t>Les hydrocarbures n'ayant pas de fonction double ou triple liaison sont classés comme </a:t>
            </a:r>
            <a:r>
              <a:rPr lang="fr-FR" sz="1600" b="1" dirty="0">
                <a:latin typeface="Times New Roman" panose="02020603050405020304" pitchFamily="18" charset="0"/>
                <a:cs typeface="Times New Roman" panose="02020603050405020304" pitchFamily="18" charset="0"/>
              </a:rPr>
              <a:t>alcanes</a:t>
            </a:r>
            <a:r>
              <a:rPr lang="fr-FR" sz="1600" dirty="0">
                <a:latin typeface="Times New Roman" panose="02020603050405020304" pitchFamily="18" charset="0"/>
                <a:cs typeface="Times New Roman" panose="02020603050405020304" pitchFamily="18" charset="0"/>
              </a:rPr>
              <a:t> ou </a:t>
            </a:r>
            <a:r>
              <a:rPr lang="fr-FR" sz="1600" b="1" dirty="0">
                <a:latin typeface="Times New Roman" panose="02020603050405020304" pitchFamily="18" charset="0"/>
                <a:cs typeface="Times New Roman" panose="02020603050405020304" pitchFamily="18" charset="0"/>
              </a:rPr>
              <a:t>cycloalcanes</a:t>
            </a:r>
            <a:r>
              <a:rPr lang="fr-FR" sz="1600" dirty="0">
                <a:latin typeface="Times New Roman" panose="02020603050405020304" pitchFamily="18" charset="0"/>
                <a:cs typeface="Times New Roman" panose="02020603050405020304" pitchFamily="18" charset="0"/>
              </a:rPr>
              <a:t> , selon que les atomes de carbone de la molécule sont disposés uniquement en chaînes ou également en cycles. </a:t>
            </a:r>
          </a:p>
          <a:p>
            <a:pPr marL="0" indent="0" algn="just">
              <a:buNone/>
            </a:pPr>
            <a:r>
              <a:rPr lang="fr-FR" sz="1600" dirty="0">
                <a:latin typeface="Times New Roman" panose="02020603050405020304" pitchFamily="18" charset="0"/>
                <a:cs typeface="Times New Roman" panose="02020603050405020304" pitchFamily="18" charset="0"/>
              </a:rPr>
              <a:t>Bien que ces hydrocarbures n'aient pas de groupes fonctionnels, ils constituent le squelette de base sur lequel des groupes fonctionnels des autres classes de composés et fournissent un point de départ idéal pour étudier et nommer les composés organiques. </a:t>
            </a:r>
          </a:p>
          <a:p>
            <a:pPr marL="514350" indent="-514350" algn="just">
              <a:buFont typeface="+mj-lt"/>
              <a:buAutoNum type="alphaLcPeriod"/>
            </a:pPr>
            <a:r>
              <a:rPr lang="fr-FR" sz="1600" b="1" i="1" dirty="0">
                <a:latin typeface="Times New Roman" panose="02020603050405020304" pitchFamily="18" charset="0"/>
                <a:cs typeface="Times New Roman" panose="02020603050405020304" pitchFamily="18" charset="0"/>
              </a:rPr>
              <a:t>Les alcanes (C</a:t>
            </a:r>
            <a:r>
              <a:rPr lang="fr-FR" sz="1600" b="1" i="1" baseline="-25000" dirty="0">
                <a:latin typeface="Times New Roman" panose="02020603050405020304" pitchFamily="18" charset="0"/>
                <a:cs typeface="Times New Roman" panose="02020603050405020304" pitchFamily="18" charset="0"/>
              </a:rPr>
              <a:t>n</a:t>
            </a:r>
            <a:r>
              <a:rPr lang="fr-FR" sz="1600" b="1" i="1" dirty="0">
                <a:latin typeface="Times New Roman" panose="02020603050405020304" pitchFamily="18" charset="0"/>
                <a:cs typeface="Times New Roman" panose="02020603050405020304" pitchFamily="18" charset="0"/>
              </a:rPr>
              <a:t>H</a:t>
            </a:r>
            <a:r>
              <a:rPr lang="fr-FR" sz="1600" b="1" i="1" baseline="-25000" dirty="0">
                <a:latin typeface="Times New Roman" panose="02020603050405020304" pitchFamily="18" charset="0"/>
                <a:cs typeface="Times New Roman" panose="02020603050405020304" pitchFamily="18" charset="0"/>
              </a:rPr>
              <a:t>2n+2 </a:t>
            </a:r>
            <a:r>
              <a:rPr lang="fr-FR" sz="1600" b="1" i="1" dirty="0">
                <a:latin typeface="Times New Roman" panose="02020603050405020304" pitchFamily="18" charset="0"/>
                <a:cs typeface="Times New Roman" panose="02020603050405020304" pitchFamily="18" charset="0"/>
              </a:rPr>
              <a:t>) et les cycloalcanes ( C</a:t>
            </a:r>
            <a:r>
              <a:rPr lang="fr-FR" sz="1600" b="1" i="1" baseline="-25000" dirty="0">
                <a:latin typeface="Times New Roman" panose="02020603050405020304" pitchFamily="18" charset="0"/>
                <a:cs typeface="Times New Roman" panose="02020603050405020304" pitchFamily="18" charset="0"/>
              </a:rPr>
              <a:t>n</a:t>
            </a:r>
            <a:r>
              <a:rPr lang="fr-FR" sz="1600" b="1" i="1" dirty="0">
                <a:latin typeface="Times New Roman" panose="02020603050405020304" pitchFamily="18" charset="0"/>
                <a:cs typeface="Times New Roman" panose="02020603050405020304" pitchFamily="18" charset="0"/>
              </a:rPr>
              <a:t>H</a:t>
            </a:r>
            <a:r>
              <a:rPr lang="fr-FR" sz="1600" b="1" i="1" baseline="-25000" dirty="0">
                <a:latin typeface="Times New Roman" panose="02020603050405020304" pitchFamily="18" charset="0"/>
                <a:cs typeface="Times New Roman" panose="02020603050405020304" pitchFamily="18" charset="0"/>
              </a:rPr>
              <a:t>2n </a:t>
            </a:r>
            <a:r>
              <a:rPr lang="fr-FR" sz="1600" b="1" i="1" dirty="0">
                <a:latin typeface="Times New Roman" panose="02020603050405020304" pitchFamily="18" charset="0"/>
                <a:cs typeface="Times New Roman" panose="02020603050405020304" pitchFamily="18" charset="0"/>
              </a:rPr>
              <a:t>).</a:t>
            </a:r>
          </a:p>
          <a:p>
            <a:pPr marL="0" indent="0" algn="just">
              <a:buNone/>
            </a:pPr>
            <a:r>
              <a:rPr lang="fr-FR" sz="1600" dirty="0">
                <a:latin typeface="Times New Roman" panose="02020603050405020304" pitchFamily="18" charset="0"/>
                <a:cs typeface="Times New Roman" panose="02020603050405020304" pitchFamily="18" charset="0"/>
              </a:rPr>
              <a:t>Ce sont des membres d'une plus grande classe de composés appelés </a:t>
            </a:r>
            <a:r>
              <a:rPr lang="fr-FR" sz="1600" b="1" dirty="0">
                <a:latin typeface="Times New Roman" panose="02020603050405020304" pitchFamily="18" charset="0"/>
                <a:cs typeface="Times New Roman" panose="02020603050405020304" pitchFamily="18" charset="0"/>
              </a:rPr>
              <a:t>aliphatiques (à l’opposer des aromatiques qu’on étudiera plus loin)</a:t>
            </a:r>
            <a:r>
              <a:rPr lang="fr-FR" sz="1600" dirty="0">
                <a:latin typeface="Times New Roman" panose="02020603050405020304" pitchFamily="18" charset="0"/>
                <a:cs typeface="Times New Roman" panose="02020603050405020304" pitchFamily="18" charset="0"/>
              </a:rPr>
              <a:t>.</a:t>
            </a:r>
          </a:p>
          <a:p>
            <a:pPr marL="0" indent="0" algn="just">
              <a:buNone/>
            </a:pPr>
            <a:r>
              <a:rPr lang="fr-FR" sz="1600" dirty="0">
                <a:latin typeface="Times New Roman" panose="02020603050405020304" pitchFamily="18" charset="0"/>
                <a:cs typeface="Times New Roman" panose="02020603050405020304" pitchFamily="18" charset="0"/>
              </a:rPr>
              <a:t>Pour les nommer on utilisera deux parties : une racine numérique et un suffixe. </a:t>
            </a:r>
          </a:p>
          <a:p>
            <a:pPr algn="just"/>
            <a:r>
              <a:rPr lang="fr-FR" sz="1600" dirty="0">
                <a:latin typeface="Times New Roman" panose="02020603050405020304" pitchFamily="18" charset="0"/>
                <a:cs typeface="Times New Roman" panose="02020603050405020304" pitchFamily="18" charset="0"/>
              </a:rPr>
              <a:t>La  racine  numérique  indique  le  nombre  d’atomes  de  carbones  de  la  chaîne ou du cycle</a:t>
            </a:r>
          </a:p>
          <a:p>
            <a:pPr algn="just"/>
            <a:r>
              <a:rPr lang="fr-FR" sz="1600" dirty="0">
                <a:latin typeface="Times New Roman" panose="02020603050405020304" pitchFamily="18" charset="0"/>
                <a:cs typeface="Times New Roman" panose="02020603050405020304" pitchFamily="18" charset="0"/>
              </a:rPr>
              <a:t>Le  suffixe pour les alcanes sera –</a:t>
            </a:r>
            <a:r>
              <a:rPr lang="fr-FR" sz="1600" b="1" dirty="0" err="1">
                <a:latin typeface="Times New Roman" panose="02020603050405020304" pitchFamily="18" charset="0"/>
                <a:cs typeface="Times New Roman" panose="02020603050405020304" pitchFamily="18" charset="0"/>
              </a:rPr>
              <a:t>ane</a:t>
            </a:r>
            <a:r>
              <a:rPr lang="fr-FR" sz="1600" dirty="0">
                <a:latin typeface="Times New Roman" panose="02020603050405020304" pitchFamily="18" charset="0"/>
                <a:cs typeface="Times New Roman" panose="02020603050405020304" pitchFamily="18" charset="0"/>
              </a:rPr>
              <a:t>. </a:t>
            </a:r>
          </a:p>
          <a:p>
            <a:pPr marL="0" indent="0" algn="just">
              <a:buNone/>
            </a:pPr>
            <a:r>
              <a:rPr lang="fr-FR" sz="1600" dirty="0">
                <a:latin typeface="Times New Roman" panose="02020603050405020304" pitchFamily="18" charset="0"/>
                <a:cs typeface="Times New Roman" panose="02020603050405020304" pitchFamily="18" charset="0"/>
              </a:rPr>
              <a:t>Le nom résultant de cette combinaison entre racine et suffixe est le nom fondamental.</a:t>
            </a:r>
          </a:p>
        </p:txBody>
      </p:sp>
      <p:sp>
        <p:nvSpPr>
          <p:cNvPr id="4" name="Espace réservé du pied de page 3">
            <a:extLst>
              <a:ext uri="{FF2B5EF4-FFF2-40B4-BE49-F238E27FC236}">
                <a16:creationId xmlns:a16="http://schemas.microsoft.com/office/drawing/2014/main" id="{E7113CF5-F919-4C39-BA4C-D206117AD108}"/>
              </a:ext>
            </a:extLst>
          </p:cNvPr>
          <p:cNvSpPr>
            <a:spLocks noGrp="1"/>
          </p:cNvSpPr>
          <p:nvPr>
            <p:ph type="ftr" sz="quarter" idx="11"/>
          </p:nvPr>
        </p:nvSpPr>
        <p:spPr>
          <a:xfrm>
            <a:off x="2667000" y="6356350"/>
            <a:ext cx="5486400" cy="244475"/>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6D5D4851-49D5-4664-B804-6A89D6B4F3D6}"/>
              </a:ext>
            </a:extLst>
          </p:cNvPr>
          <p:cNvSpPr>
            <a:spLocks noGrp="1"/>
          </p:cNvSpPr>
          <p:nvPr>
            <p:ph type="sldNum" sz="quarter" idx="12"/>
          </p:nvPr>
        </p:nvSpPr>
        <p:spPr/>
        <p:txBody>
          <a:bodyPr/>
          <a:lstStyle/>
          <a:p>
            <a:fld id="{BA1B4243-06E5-4029-8D29-FD1B77A746E0}" type="slidenum">
              <a:rPr lang="fr-FR" smtClean="0"/>
              <a:t>7</a:t>
            </a:fld>
            <a:endParaRPr lang="fr-FR" dirty="0"/>
          </a:p>
        </p:txBody>
      </p:sp>
      <p:pic>
        <p:nvPicPr>
          <p:cNvPr id="7" name="Image 6">
            <a:extLst>
              <a:ext uri="{FF2B5EF4-FFF2-40B4-BE49-F238E27FC236}">
                <a16:creationId xmlns:a16="http://schemas.microsoft.com/office/drawing/2014/main" id="{2F29DC5B-AF58-4E19-AC75-0170EE4B8FC8}"/>
              </a:ext>
            </a:extLst>
          </p:cNvPr>
          <p:cNvPicPr>
            <a:picLocks noChangeAspect="1"/>
          </p:cNvPicPr>
          <p:nvPr/>
        </p:nvPicPr>
        <p:blipFill>
          <a:blip r:embed="rId2"/>
          <a:stretch>
            <a:fillRect/>
          </a:stretch>
        </p:blipFill>
        <p:spPr>
          <a:xfrm>
            <a:off x="8547030" y="4782751"/>
            <a:ext cx="2301945" cy="1223075"/>
          </a:xfrm>
          <a:prstGeom prst="rect">
            <a:avLst/>
          </a:prstGeom>
        </p:spPr>
      </p:pic>
    </p:spTree>
    <p:extLst>
      <p:ext uri="{BB962C8B-B14F-4D97-AF65-F5344CB8AC3E}">
        <p14:creationId xmlns:p14="http://schemas.microsoft.com/office/powerpoint/2010/main" val="263262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87129E6-6B28-4597-BF12-CBB020F803F7}"/>
              </a:ext>
            </a:extLst>
          </p:cNvPr>
          <p:cNvSpPr>
            <a:spLocks noGrp="1"/>
          </p:cNvSpPr>
          <p:nvPr>
            <p:ph idx="1"/>
          </p:nvPr>
        </p:nvSpPr>
        <p:spPr>
          <a:xfrm>
            <a:off x="838200" y="835025"/>
            <a:ext cx="10515600" cy="1355725"/>
          </a:xfrm>
        </p:spPr>
        <p:txBody>
          <a:bodyPr>
            <a:normAutofit fontScale="62500" lnSpcReduction="20000"/>
          </a:bodyPr>
          <a:lstStyle/>
          <a:p>
            <a:pPr algn="just"/>
            <a:r>
              <a:rPr lang="fr-FR" sz="4500" dirty="0">
                <a:solidFill>
                  <a:srgbClr val="FF0000"/>
                </a:solidFill>
                <a:effectLst>
                  <a:outerShdw blurRad="38100" dist="38100" dir="2700000" algn="tl">
                    <a:srgbClr val="000000">
                      <a:alpha val="43137"/>
                    </a:srgbClr>
                  </a:outerShdw>
                </a:effectLst>
              </a:rPr>
              <a:t>les alcanes à chaîne droite </a:t>
            </a:r>
            <a:endParaRPr lang="fr-FR" sz="4500"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exemple: pour un alcane possédant quatre atomes de carbones</a:t>
            </a:r>
          </a:p>
          <a:p>
            <a:pPr marL="0" indent="0" algn="just">
              <a:buNone/>
            </a:pPr>
            <a:r>
              <a:rPr lang="fr-FR" dirty="0">
                <a:latin typeface="Times New Roman" panose="02020603050405020304" pitchFamily="18" charset="0"/>
                <a:cs typeface="Times New Roman" panose="02020603050405020304" pitchFamily="18" charset="0"/>
              </a:rPr>
              <a:t>C</a:t>
            </a:r>
            <a:r>
              <a:rPr lang="fr-FR" baseline="-25000" dirty="0">
                <a:latin typeface="Times New Roman" panose="02020603050405020304" pitchFamily="18" charset="0"/>
                <a:cs typeface="Times New Roman" panose="02020603050405020304" pitchFamily="18" charset="0"/>
              </a:rPr>
              <a:t>4</a:t>
            </a:r>
            <a:r>
              <a:rPr lang="fr-FR" dirty="0">
                <a:latin typeface="Times New Roman" panose="02020603050405020304" pitchFamily="18" charset="0"/>
                <a:cs typeface="Times New Roman" panose="02020603050405020304" pitchFamily="18" charset="0"/>
              </a:rPr>
              <a:t>H</a:t>
            </a:r>
            <a:r>
              <a:rPr lang="fr-FR" baseline="-25000" dirty="0">
                <a:latin typeface="Times New Roman" panose="02020603050405020304" pitchFamily="18" charset="0"/>
                <a:cs typeface="Times New Roman" panose="02020603050405020304" pitchFamily="18" charset="0"/>
              </a:rPr>
              <a:t>10</a:t>
            </a:r>
            <a:r>
              <a:rPr lang="fr-FR" dirty="0">
                <a:latin typeface="Times New Roman" panose="02020603050405020304" pitchFamily="18" charset="0"/>
                <a:cs typeface="Times New Roman" panose="02020603050405020304" pitchFamily="18" charset="0"/>
              </a:rPr>
              <a:t>, le préfixe sera </a:t>
            </a:r>
            <a:r>
              <a:rPr lang="fr-FR" b="1" i="1" dirty="0">
                <a:latin typeface="Times New Roman" panose="02020603050405020304" pitchFamily="18" charset="0"/>
                <a:cs typeface="Times New Roman" panose="02020603050405020304" pitchFamily="18" charset="0"/>
              </a:rPr>
              <a:t>but-</a:t>
            </a:r>
            <a:r>
              <a:rPr lang="fr-FR" dirty="0">
                <a:latin typeface="Times New Roman" panose="02020603050405020304" pitchFamily="18" charset="0"/>
                <a:cs typeface="Times New Roman" panose="02020603050405020304" pitchFamily="18" charset="0"/>
              </a:rPr>
              <a:t>; le suffixe sera </a:t>
            </a:r>
            <a:r>
              <a:rPr lang="fr-FR" b="1" i="1" dirty="0">
                <a:latin typeface="Times New Roman" panose="02020603050405020304" pitchFamily="18" charset="0"/>
                <a:cs typeface="Times New Roman" panose="02020603050405020304" pitchFamily="18" charset="0"/>
              </a:rPr>
              <a:t>–</a:t>
            </a:r>
            <a:r>
              <a:rPr lang="fr-FR" b="1" i="1" dirty="0" err="1">
                <a:latin typeface="Times New Roman" panose="02020603050405020304" pitchFamily="18" charset="0"/>
                <a:cs typeface="Times New Roman" panose="02020603050405020304" pitchFamily="18" charset="0"/>
              </a:rPr>
              <a:t>ane</a:t>
            </a:r>
            <a:r>
              <a:rPr lang="fr-FR" dirty="0">
                <a:latin typeface="Times New Roman" panose="02020603050405020304" pitchFamily="18" charset="0"/>
                <a:cs typeface="Times New Roman" panose="02020603050405020304" pitchFamily="18" charset="0"/>
              </a:rPr>
              <a:t>; pour conduire au nom fondamental </a:t>
            </a:r>
            <a:r>
              <a:rPr lang="fr-FR" b="1" i="1" dirty="0">
                <a:latin typeface="Times New Roman" panose="02020603050405020304" pitchFamily="18" charset="0"/>
                <a:cs typeface="Times New Roman" panose="02020603050405020304" pitchFamily="18" charset="0"/>
              </a:rPr>
              <a:t>butane    </a:t>
            </a:r>
          </a:p>
          <a:p>
            <a:pPr marL="0" indent="0" algn="just">
              <a:buNone/>
            </a:pPr>
            <a:r>
              <a:rPr lang="fr-FR" b="1" i="1" dirty="0">
                <a:latin typeface="Times New Roman" panose="02020603050405020304" pitchFamily="18" charset="0"/>
                <a:cs typeface="Times New Roman" panose="02020603050405020304" pitchFamily="18" charset="0"/>
              </a:rPr>
              <a:t> Noms </a:t>
            </a:r>
            <a:r>
              <a:rPr lang="fr-FR" b="1" i="1" dirty="0" err="1">
                <a:latin typeface="Times New Roman" panose="02020603050405020304" pitchFamily="18" charset="0"/>
                <a:cs typeface="Times New Roman" panose="02020603050405020304" pitchFamily="18" charset="0"/>
              </a:rPr>
              <a:t>fondametaux</a:t>
            </a:r>
            <a:r>
              <a:rPr lang="fr-FR" b="1" i="1" dirty="0">
                <a:latin typeface="Times New Roman" panose="02020603050405020304" pitchFamily="18" charset="0"/>
                <a:cs typeface="Times New Roman" panose="02020603050405020304" pitchFamily="18" charset="0"/>
              </a:rPr>
              <a:t> IUPAC des alcanes à </a:t>
            </a:r>
            <a:r>
              <a:rPr lang="fr-FR" b="1" i="1" dirty="0">
                <a:solidFill>
                  <a:srgbClr val="FF0000"/>
                </a:solidFill>
                <a:latin typeface="Times New Roman" panose="02020603050405020304" pitchFamily="18" charset="0"/>
                <a:cs typeface="Times New Roman" panose="02020603050405020304" pitchFamily="18" charset="0"/>
              </a:rPr>
              <a:t>chaînes droite </a:t>
            </a:r>
          </a:p>
        </p:txBody>
      </p:sp>
      <p:sp>
        <p:nvSpPr>
          <p:cNvPr id="4" name="Espace réservé du pied de page 3">
            <a:extLst>
              <a:ext uri="{FF2B5EF4-FFF2-40B4-BE49-F238E27FC236}">
                <a16:creationId xmlns:a16="http://schemas.microsoft.com/office/drawing/2014/main" id="{A398E3F7-B186-4A2F-A670-2B731768B271}"/>
              </a:ext>
            </a:extLst>
          </p:cNvPr>
          <p:cNvSpPr>
            <a:spLocks noGrp="1"/>
          </p:cNvSpPr>
          <p:nvPr>
            <p:ph type="ftr" sz="quarter" idx="11"/>
          </p:nvPr>
        </p:nvSpPr>
        <p:spPr>
          <a:xfrm>
            <a:off x="2867025" y="6356350"/>
            <a:ext cx="5286375" cy="254043"/>
          </a:xfrm>
        </p:spPr>
        <p:txBody>
          <a:bodyPr/>
          <a:lstStyle/>
          <a:p>
            <a:r>
              <a:rPr lang="fr-FR" dirty="0"/>
              <a:t>cours de chimie organique   par : A. SAFER               fac de chimie usto/ L2 GP </a:t>
            </a:r>
          </a:p>
        </p:txBody>
      </p:sp>
      <p:sp>
        <p:nvSpPr>
          <p:cNvPr id="5" name="Espace réservé du numéro de diapositive 4">
            <a:extLst>
              <a:ext uri="{FF2B5EF4-FFF2-40B4-BE49-F238E27FC236}">
                <a16:creationId xmlns:a16="http://schemas.microsoft.com/office/drawing/2014/main" id="{6D84AB6E-A379-4E04-AFA3-6AB8115BE0D2}"/>
              </a:ext>
            </a:extLst>
          </p:cNvPr>
          <p:cNvSpPr>
            <a:spLocks noGrp="1"/>
          </p:cNvSpPr>
          <p:nvPr>
            <p:ph type="sldNum" sz="quarter" idx="12"/>
          </p:nvPr>
        </p:nvSpPr>
        <p:spPr/>
        <p:txBody>
          <a:bodyPr/>
          <a:lstStyle/>
          <a:p>
            <a:fld id="{BA1B4243-06E5-4029-8D29-FD1B77A746E0}" type="slidenum">
              <a:rPr lang="fr-FR" smtClean="0"/>
              <a:t>8</a:t>
            </a:fld>
            <a:endParaRPr lang="fr-FR" dirty="0"/>
          </a:p>
        </p:txBody>
      </p:sp>
      <p:graphicFrame>
        <p:nvGraphicFramePr>
          <p:cNvPr id="6" name="Objet 5">
            <a:extLst>
              <a:ext uri="{FF2B5EF4-FFF2-40B4-BE49-F238E27FC236}">
                <a16:creationId xmlns:a16="http://schemas.microsoft.com/office/drawing/2014/main" id="{FCAD6270-D7A9-4D20-A990-64869E217F76}"/>
              </a:ext>
            </a:extLst>
          </p:cNvPr>
          <p:cNvGraphicFramePr>
            <a:graphicFrameLocks noChangeAspect="1"/>
          </p:cNvGraphicFramePr>
          <p:nvPr>
            <p:extLst>
              <p:ext uri="{D42A27DB-BD31-4B8C-83A1-F6EECF244321}">
                <p14:modId xmlns:p14="http://schemas.microsoft.com/office/powerpoint/2010/main" val="2985442402"/>
              </p:ext>
            </p:extLst>
          </p:nvPr>
        </p:nvGraphicFramePr>
        <p:xfrm>
          <a:off x="7990086" y="835025"/>
          <a:ext cx="1576388" cy="622148"/>
        </p:xfrm>
        <a:graphic>
          <a:graphicData uri="http://schemas.openxmlformats.org/presentationml/2006/ole">
            <mc:AlternateContent xmlns:mc="http://schemas.openxmlformats.org/markup-compatibility/2006">
              <mc:Choice xmlns:v="urn:schemas-microsoft-com:vml" Requires="v">
                <p:oleObj spid="_x0000_s4108" name="CS ChemDraw Drawing" r:id="rId3" imgW="1190002" imgH="469357" progId="ChemDraw.Document.6.0">
                  <p:embed/>
                </p:oleObj>
              </mc:Choice>
              <mc:Fallback>
                <p:oleObj name="CS ChemDraw Drawing" r:id="rId3" imgW="1190002" imgH="469357" progId="ChemDraw.Document.6.0">
                  <p:embed/>
                  <p:pic>
                    <p:nvPicPr>
                      <p:cNvPr id="0" name=""/>
                      <p:cNvPicPr/>
                      <p:nvPr/>
                    </p:nvPicPr>
                    <p:blipFill>
                      <a:blip r:embed="rId4"/>
                      <a:stretch>
                        <a:fillRect/>
                      </a:stretch>
                    </p:blipFill>
                    <p:spPr>
                      <a:xfrm>
                        <a:off x="7990086" y="835025"/>
                        <a:ext cx="1576388" cy="622148"/>
                      </a:xfrm>
                      <a:prstGeom prst="rect">
                        <a:avLst/>
                      </a:prstGeom>
                    </p:spPr>
                  </p:pic>
                </p:oleObj>
              </mc:Fallback>
            </mc:AlternateContent>
          </a:graphicData>
        </a:graphic>
      </p:graphicFrame>
      <p:pic>
        <p:nvPicPr>
          <p:cNvPr id="7" name="Image 6">
            <a:extLst>
              <a:ext uri="{FF2B5EF4-FFF2-40B4-BE49-F238E27FC236}">
                <a16:creationId xmlns:a16="http://schemas.microsoft.com/office/drawing/2014/main" id="{8B2AC403-02EE-4801-A36F-F10927D67C90}"/>
              </a:ext>
            </a:extLst>
          </p:cNvPr>
          <p:cNvPicPr>
            <a:picLocks noChangeAspect="1"/>
          </p:cNvPicPr>
          <p:nvPr/>
        </p:nvPicPr>
        <p:blipFill>
          <a:blip r:embed="rId5"/>
          <a:stretch>
            <a:fillRect/>
          </a:stretch>
        </p:blipFill>
        <p:spPr>
          <a:xfrm>
            <a:off x="1749225" y="2501824"/>
            <a:ext cx="7760099" cy="3797495"/>
          </a:xfrm>
          <a:prstGeom prst="rect">
            <a:avLst/>
          </a:prstGeom>
        </p:spPr>
      </p:pic>
    </p:spTree>
    <p:extLst>
      <p:ext uri="{BB962C8B-B14F-4D97-AF65-F5344CB8AC3E}">
        <p14:creationId xmlns:p14="http://schemas.microsoft.com/office/powerpoint/2010/main" val="66159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CC4AF-D1EA-4CCA-BF3E-5913D22410A0}"/>
              </a:ext>
            </a:extLst>
          </p:cNvPr>
          <p:cNvSpPr>
            <a:spLocks noGrp="1"/>
          </p:cNvSpPr>
          <p:nvPr>
            <p:ph type="title"/>
          </p:nvPr>
        </p:nvSpPr>
        <p:spPr/>
        <p:txBody>
          <a:bodyPr>
            <a:normAutofit/>
          </a:bodyPr>
          <a:lstStyle/>
          <a:p>
            <a:pPr marL="457200" indent="-457200">
              <a:buFont typeface="Arial" panose="020B0604020202020204" pitchFamily="34" charset="0"/>
              <a:buChar char="•"/>
            </a:pPr>
            <a:r>
              <a:rPr lang="fr-FR" sz="2800" dirty="0">
                <a:solidFill>
                  <a:srgbClr val="FF0000"/>
                </a:solidFill>
                <a:effectLst>
                  <a:outerShdw blurRad="38100" dist="38100" dir="2700000" algn="tl">
                    <a:srgbClr val="000000">
                      <a:alpha val="43137"/>
                    </a:srgbClr>
                  </a:outerShdw>
                </a:effectLst>
              </a:rPr>
              <a:t>les alcanes ramifiés </a:t>
            </a:r>
          </a:p>
        </p:txBody>
      </p:sp>
      <p:sp>
        <p:nvSpPr>
          <p:cNvPr id="3" name="Espace réservé du contenu 2">
            <a:extLst>
              <a:ext uri="{FF2B5EF4-FFF2-40B4-BE49-F238E27FC236}">
                <a16:creationId xmlns:a16="http://schemas.microsoft.com/office/drawing/2014/main" id="{C317A631-5E0C-4958-9A40-2D128D4E214A}"/>
              </a:ext>
            </a:extLst>
          </p:cNvPr>
          <p:cNvSpPr>
            <a:spLocks noGrp="1"/>
          </p:cNvSpPr>
          <p:nvPr>
            <p:ph idx="1"/>
          </p:nvPr>
        </p:nvSpPr>
        <p:spPr>
          <a:xfrm>
            <a:off x="838200" y="1368425"/>
            <a:ext cx="10515600" cy="2603500"/>
          </a:xfrm>
        </p:spPr>
        <p:txBody>
          <a:bodyPr>
            <a:normAutofit fontScale="77500" lnSpcReduction="20000"/>
          </a:bodyPr>
          <a:lstStyle/>
          <a:p>
            <a:pPr marL="0" indent="0">
              <a:buNone/>
            </a:pPr>
            <a:r>
              <a:rPr lang="fr-FR" dirty="0"/>
              <a:t>Pour nommer les alcanes ramifiés il faut suivre les règles suivantes établies par l’IUPAC.</a:t>
            </a:r>
          </a:p>
          <a:p>
            <a:pPr marL="0" indent="0">
              <a:buNone/>
            </a:pPr>
            <a:r>
              <a:rPr lang="fr-FR" b="1" u="sng" dirty="0">
                <a:solidFill>
                  <a:srgbClr val="FF0000"/>
                </a:solidFill>
              </a:rPr>
              <a:t>Règle 1:</a:t>
            </a:r>
          </a:p>
          <a:p>
            <a:pPr marL="0" indent="0">
              <a:buNone/>
            </a:pPr>
            <a:r>
              <a:rPr lang="fr-FR" dirty="0"/>
              <a:t>Repérer et nommer la chaîne la plus longue que l’on puisse trouver au sein de la molécule.</a:t>
            </a:r>
          </a:p>
          <a:p>
            <a:pPr marL="0" indent="0">
              <a:buNone/>
            </a:pPr>
            <a:r>
              <a:rPr lang="fr-FR" i="1" dirty="0"/>
              <a:t>Exemple:</a:t>
            </a:r>
            <a:r>
              <a:rPr lang="fr-FR" dirty="0"/>
              <a:t> il existe </a:t>
            </a:r>
            <a:r>
              <a:rPr lang="fr-FR" b="1" dirty="0"/>
              <a:t>trois « 03 »</a:t>
            </a:r>
            <a:r>
              <a:rPr lang="fr-FR" dirty="0"/>
              <a:t> façons de numéroter cette molécule. </a:t>
            </a:r>
          </a:p>
          <a:p>
            <a:r>
              <a:rPr lang="fr-FR" dirty="0"/>
              <a:t>Chaîne n°1  en noir : constituée de 9 atomes de carbone</a:t>
            </a:r>
          </a:p>
          <a:p>
            <a:r>
              <a:rPr lang="fr-FR" dirty="0"/>
              <a:t>Chaîne n°2en rouge : constituée de 8 atomes de carbone</a:t>
            </a:r>
          </a:p>
          <a:p>
            <a:r>
              <a:rPr lang="fr-FR" dirty="0"/>
              <a:t>Chaîne n°3 en bleu: constituée de 8 atomes de carbone</a:t>
            </a:r>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4" name="Espace réservé du pied de page 3">
            <a:extLst>
              <a:ext uri="{FF2B5EF4-FFF2-40B4-BE49-F238E27FC236}">
                <a16:creationId xmlns:a16="http://schemas.microsoft.com/office/drawing/2014/main" id="{1B06AD14-8AF3-453F-BC48-C684A94F7845}"/>
              </a:ext>
            </a:extLst>
          </p:cNvPr>
          <p:cNvSpPr>
            <a:spLocks noGrp="1"/>
          </p:cNvSpPr>
          <p:nvPr>
            <p:ph type="ftr" sz="quarter" idx="11"/>
          </p:nvPr>
        </p:nvSpPr>
        <p:spPr>
          <a:xfrm>
            <a:off x="2895600" y="6356350"/>
            <a:ext cx="5257800" cy="136525"/>
          </a:xfrm>
        </p:spPr>
        <p:txBody>
          <a:bodyPr/>
          <a:lstStyle/>
          <a:p>
            <a:r>
              <a:rPr lang="fr-FR" dirty="0"/>
              <a:t>cours de chimie organique   par : A. SAFER               fac de chimie </a:t>
            </a:r>
            <a:r>
              <a:rPr lang="fr-FR" dirty="0" err="1"/>
              <a:t>usto</a:t>
            </a:r>
            <a:r>
              <a:rPr lang="fr-FR" dirty="0"/>
              <a:t>/ L2 GP </a:t>
            </a:r>
          </a:p>
        </p:txBody>
      </p:sp>
      <p:sp>
        <p:nvSpPr>
          <p:cNvPr id="5" name="Espace réservé du numéro de diapositive 4">
            <a:extLst>
              <a:ext uri="{FF2B5EF4-FFF2-40B4-BE49-F238E27FC236}">
                <a16:creationId xmlns:a16="http://schemas.microsoft.com/office/drawing/2014/main" id="{5CD2C13F-C892-48DC-8580-8BCECFBF94D5}"/>
              </a:ext>
            </a:extLst>
          </p:cNvPr>
          <p:cNvSpPr>
            <a:spLocks noGrp="1"/>
          </p:cNvSpPr>
          <p:nvPr>
            <p:ph type="sldNum" sz="quarter" idx="12"/>
          </p:nvPr>
        </p:nvSpPr>
        <p:spPr/>
        <p:txBody>
          <a:bodyPr/>
          <a:lstStyle/>
          <a:p>
            <a:fld id="{BA1B4243-06E5-4029-8D29-FD1B77A746E0}" type="slidenum">
              <a:rPr lang="fr-FR" smtClean="0"/>
              <a:t>9</a:t>
            </a:fld>
            <a:endParaRPr lang="fr-FR" dirty="0"/>
          </a:p>
        </p:txBody>
      </p:sp>
      <p:graphicFrame>
        <p:nvGraphicFramePr>
          <p:cNvPr id="7" name="Objet 6">
            <a:extLst>
              <a:ext uri="{FF2B5EF4-FFF2-40B4-BE49-F238E27FC236}">
                <a16:creationId xmlns:a16="http://schemas.microsoft.com/office/drawing/2014/main" id="{7D4AD4A5-A53B-431E-8245-D3025D1C85D1}"/>
              </a:ext>
            </a:extLst>
          </p:cNvPr>
          <p:cNvGraphicFramePr>
            <a:graphicFrameLocks noChangeAspect="1"/>
          </p:cNvGraphicFramePr>
          <p:nvPr>
            <p:extLst>
              <p:ext uri="{D42A27DB-BD31-4B8C-83A1-F6EECF244321}">
                <p14:modId xmlns:p14="http://schemas.microsoft.com/office/powerpoint/2010/main" val="3112252596"/>
              </p:ext>
            </p:extLst>
          </p:nvPr>
        </p:nvGraphicFramePr>
        <p:xfrm>
          <a:off x="6851650" y="3090863"/>
          <a:ext cx="3517900" cy="2517775"/>
        </p:xfrm>
        <a:graphic>
          <a:graphicData uri="http://schemas.openxmlformats.org/presentationml/2006/ole">
            <mc:AlternateContent xmlns:mc="http://schemas.openxmlformats.org/markup-compatibility/2006">
              <mc:Choice xmlns:v="urn:schemas-microsoft-com:vml" Requires="v">
                <p:oleObj spid="_x0000_s5136" name="CS ChemDraw Drawing" r:id="rId3" imgW="2496006" imgH="1789026" progId="ChemDraw.Document.6.0">
                  <p:embed/>
                </p:oleObj>
              </mc:Choice>
              <mc:Fallback>
                <p:oleObj name="CS ChemDraw Drawing" r:id="rId3" imgW="2496006" imgH="1789026" progId="ChemDraw.Document.6.0">
                  <p:embed/>
                  <p:pic>
                    <p:nvPicPr>
                      <p:cNvPr id="6" name="Objet 5">
                        <a:extLst>
                          <a:ext uri="{FF2B5EF4-FFF2-40B4-BE49-F238E27FC236}">
                            <a16:creationId xmlns:a16="http://schemas.microsoft.com/office/drawing/2014/main" id="{267D7597-96DA-4835-BA32-5C1254CBC29E}"/>
                          </a:ext>
                        </a:extLst>
                      </p:cNvPr>
                      <p:cNvPicPr/>
                      <p:nvPr/>
                    </p:nvPicPr>
                    <p:blipFill>
                      <a:blip r:embed="rId4"/>
                      <a:stretch>
                        <a:fillRect/>
                      </a:stretch>
                    </p:blipFill>
                    <p:spPr>
                      <a:xfrm>
                        <a:off x="6851650" y="3090863"/>
                        <a:ext cx="3517900" cy="2517775"/>
                      </a:xfrm>
                      <a:prstGeom prst="rect">
                        <a:avLst/>
                      </a:prstGeom>
                    </p:spPr>
                  </p:pic>
                </p:oleObj>
              </mc:Fallback>
            </mc:AlternateContent>
          </a:graphicData>
        </a:graphic>
      </p:graphicFrame>
    </p:spTree>
    <p:extLst>
      <p:ext uri="{BB962C8B-B14F-4D97-AF65-F5344CB8AC3E}">
        <p14:creationId xmlns:p14="http://schemas.microsoft.com/office/powerpoint/2010/main" val="35212898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1922</Words>
  <Application>Microsoft Office PowerPoint</Application>
  <PresentationFormat>Grand écran</PresentationFormat>
  <Paragraphs>158</Paragraphs>
  <Slides>20</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7" baseType="lpstr">
      <vt:lpstr>Arial</vt:lpstr>
      <vt:lpstr>Arial, Helvetica, sans-serif</vt:lpstr>
      <vt:lpstr>Calibri</vt:lpstr>
      <vt:lpstr>Calibri Light</vt:lpstr>
      <vt:lpstr>Times New Roman</vt:lpstr>
      <vt:lpstr>Thème Office</vt:lpstr>
      <vt:lpstr>CS ChemDraw Drawing</vt:lpstr>
      <vt:lpstr>Chapitre 2</vt:lpstr>
      <vt:lpstr>Introduction</vt:lpstr>
      <vt:lpstr>Représentation des molécules </vt:lpstr>
      <vt:lpstr>Présentation PowerPoint</vt:lpstr>
      <vt:lpstr>Tableau récapitulative</vt:lpstr>
      <vt:lpstr>Règles de la nomenclature IUPAC DES HYDROCARBURES</vt:lpstr>
      <vt:lpstr>Présentation PowerPoint</vt:lpstr>
      <vt:lpstr>Présentation PowerPoint</vt:lpstr>
      <vt:lpstr>les alcanes ramifiés </vt:lpstr>
      <vt:lpstr>Présentation PowerPoint</vt:lpstr>
      <vt:lpstr>Présentation PowerPoint</vt:lpstr>
      <vt:lpstr>Présentation PowerPoint</vt:lpstr>
      <vt:lpstr>Halogénures d’alkyles R-X </vt:lpstr>
      <vt:lpstr>Les alcènes ou oléfines</vt:lpstr>
      <vt:lpstr>Présentation PowerPoint</vt:lpstr>
      <vt:lpstr>Les alcènes ramifiés </vt:lpstr>
      <vt:lpstr>Les alcynes –C≡C-</vt:lpstr>
      <vt:lpstr>Présentation PowerPoint</vt:lpstr>
      <vt:lpstr>Cas d’une double et triple liaison au sein de la même molécule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dc:title>
  <dc:creator>hp</dc:creator>
  <cp:lastModifiedBy>hp</cp:lastModifiedBy>
  <cp:revision>50</cp:revision>
  <dcterms:created xsi:type="dcterms:W3CDTF">2020-04-02T08:02:08Z</dcterms:created>
  <dcterms:modified xsi:type="dcterms:W3CDTF">2020-04-06T18:35:49Z</dcterms:modified>
</cp:coreProperties>
</file>